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8" r:id="rId14"/>
    <p:sldId id="270" r:id="rId15"/>
    <p:sldId id="269" r:id="rId16"/>
    <p:sldId id="271" r:id="rId17"/>
    <p:sldId id="272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6CC"/>
    <a:srgbClr val="000066"/>
    <a:srgbClr val="FF5050"/>
    <a:srgbClr val="99FFCC"/>
    <a:srgbClr val="009999"/>
    <a:srgbClr val="66FFFF"/>
    <a:srgbClr val="6699FF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08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B6DE-C4B4-45D0-AEA4-A9A2FBC7FB0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B2AA9-45B2-4A41-8458-967A318AE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B6DE-C4B4-45D0-AEA4-A9A2FBC7FB0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B2AA9-45B2-4A41-8458-967A318AE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B6DE-C4B4-45D0-AEA4-A9A2FBC7FB0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B2AA9-45B2-4A41-8458-967A318AE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B6DE-C4B4-45D0-AEA4-A9A2FBC7FB0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B2AA9-45B2-4A41-8458-967A318AE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B6DE-C4B4-45D0-AEA4-A9A2FBC7FB0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B2AA9-45B2-4A41-8458-967A318AE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B6DE-C4B4-45D0-AEA4-A9A2FBC7FB0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B2AA9-45B2-4A41-8458-967A318AE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B6DE-C4B4-45D0-AEA4-A9A2FBC7FB0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B2AA9-45B2-4A41-8458-967A318AE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B6DE-C4B4-45D0-AEA4-A9A2FBC7FB0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B2AA9-45B2-4A41-8458-967A318AE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B6DE-C4B4-45D0-AEA4-A9A2FBC7FB0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B2AA9-45B2-4A41-8458-967A318AE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B6DE-C4B4-45D0-AEA4-A9A2FBC7FB0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B2AA9-45B2-4A41-8458-967A318AE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B6DE-C4B4-45D0-AEA4-A9A2FBC7FB0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B2AA9-45B2-4A41-8458-967A318AE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/>
            </a:gs>
            <a:gs pos="66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EB6DE-C4B4-45D0-AEA4-A9A2FBC7FB09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B2AA9-45B2-4A41-8458-967A318AE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liveissue.ru/kto-izobrel-opticheskij-teleskop.html" TargetMode="External"/><Relationship Id="rId13" Type="http://schemas.openxmlformats.org/officeDocument/2006/relationships/hyperlink" Target="http://econet.ua/articles/206-chetyre-bazovyh-zakona-vselennoy" TargetMode="External"/><Relationship Id="rId3" Type="http://schemas.openxmlformats.org/officeDocument/2006/relationships/hyperlink" Target="http://blogs.all2all.su/blog/nauka_technika/" TargetMode="External"/><Relationship Id="rId7" Type="http://schemas.openxmlformats.org/officeDocument/2006/relationships/hyperlink" Target="http://www.free-lance.ru/users/moteelde/viewproj.php?prjid=704152" TargetMode="External"/><Relationship Id="rId12" Type="http://schemas.openxmlformats.org/officeDocument/2006/relationships/hyperlink" Target="http://kosmosl.ru/index.php?start=40" TargetMode="External"/><Relationship Id="rId2" Type="http://schemas.openxmlformats.org/officeDocument/2006/relationships/hyperlink" Target="http://sobakidendy-news.ru/post14580912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echnostories.wordpress.com/2011/02/14/macro-magic/" TargetMode="External"/><Relationship Id="rId11" Type="http://schemas.openxmlformats.org/officeDocument/2006/relationships/hyperlink" Target="http://copypast.ru/2010/11/15/forfriend-1-neobychnye_teorii_proiskhozhdenija_i_stroenija_vselennojj.html" TargetMode="External"/><Relationship Id="rId5" Type="http://schemas.openxmlformats.org/officeDocument/2006/relationships/hyperlink" Target="http://www.xrest.ru/original/136126/" TargetMode="External"/><Relationship Id="rId15" Type="http://schemas.openxmlformats.org/officeDocument/2006/relationships/hyperlink" Target="http://www.novobeladmin.gomel.by/News/11-04-22/&#1055;&#1059;&#1058;&#1045;&#1064;&#1045;&#1057;&#1058;&#1042;&#1048;&#1045;_&#1042;_&#1052;&#1048;&#1056;_&#1050;&#1054;&#1057;&#1052;&#1054;&#1057;&#1040;.aspx" TargetMode="External"/><Relationship Id="rId10" Type="http://schemas.openxmlformats.org/officeDocument/2006/relationships/hyperlink" Target="http://fizportal.ru/telescope" TargetMode="External"/><Relationship Id="rId4" Type="http://schemas.openxmlformats.org/officeDocument/2006/relationships/hyperlink" Target="http://yamedia.info/streams/63/?p=7" TargetMode="External"/><Relationship Id="rId9" Type="http://schemas.openxmlformats.org/officeDocument/2006/relationships/hyperlink" Target="http://olympus.ourlife.ru/forum/index.php?showtopic=7744&amp;st=100" TargetMode="External"/><Relationship Id="rId14" Type="http://schemas.openxmlformats.org/officeDocument/2006/relationships/hyperlink" Target="http://erudytam.net/page/18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Мир глазами астронома.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07504" y="1124744"/>
            <a:ext cx="4536504" cy="511256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 smtClean="0">
                <a:solidFill>
                  <a:srgbClr val="006600"/>
                </a:solidFill>
              </a:rPr>
              <a:t>Астероид </a:t>
            </a:r>
            <a:r>
              <a:rPr lang="ru-RU" sz="2800" dirty="0" smtClean="0"/>
              <a:t>(малая планета) -  сравнительно небольшое каменистое небесное тело, </a:t>
            </a:r>
            <a:r>
              <a:rPr lang="ru-RU" sz="2800" dirty="0" err="1" smtClean="0"/>
              <a:t>множест</a:t>
            </a:r>
            <a:r>
              <a:rPr lang="ru-RU" sz="2800" dirty="0" smtClean="0"/>
              <a:t>-</a:t>
            </a:r>
          </a:p>
          <a:p>
            <a:pPr algn="ctr"/>
            <a:r>
              <a:rPr lang="ru-RU" sz="2800" dirty="0" smtClean="0"/>
              <a:t>во которых обращается вокруг Солнца. Первый астероид, Церера, был обнаружен в 1801; с тех пор их постоянно ищут и регулярно открывают новые.</a:t>
            </a:r>
            <a:endParaRPr lang="ru-RU" sz="2800" dirty="0"/>
          </a:p>
        </p:txBody>
      </p:sp>
      <p:pic>
        <p:nvPicPr>
          <p:cNvPr id="11" name="Picture 4" descr="asteroids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932040" y="1772816"/>
            <a:ext cx="3980529" cy="3384376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2195736" y="0"/>
            <a:ext cx="4392488" cy="76470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Это интересно!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3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308304" y="2708920"/>
            <a:ext cx="1542901" cy="1542901"/>
          </a:xfrm>
        </p:spPr>
      </p:pic>
      <p:sp>
        <p:nvSpPr>
          <p:cNvPr id="7" name="Скругленный прямоугольник 6"/>
          <p:cNvSpPr/>
          <p:nvPr/>
        </p:nvSpPr>
        <p:spPr>
          <a:xfrm>
            <a:off x="323528" y="4653136"/>
            <a:ext cx="8640960" cy="1944216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 smtClean="0">
                <a:solidFill>
                  <a:srgbClr val="0000FF"/>
                </a:solidFill>
              </a:rPr>
              <a:t>Метеориты </a:t>
            </a:r>
            <a:r>
              <a:rPr lang="ru-RU" sz="2800" dirty="0" smtClean="0"/>
              <a:t>-  камни или куски железа, упавшие на Землю, из межпланетного пространства. Это фрагменты астероидов и комет. Метеориты делят на «упавшие» и «найденные». </a:t>
            </a:r>
            <a:endParaRPr lang="ru-RU" sz="2800" dirty="0"/>
          </a:p>
        </p:txBody>
      </p:sp>
      <p:pic>
        <p:nvPicPr>
          <p:cNvPr id="11" name="Picture 4" descr="метеориты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763688" y="1052736"/>
            <a:ext cx="5442744" cy="3498907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12" name="Скругленный прямоугольник 11"/>
          <p:cNvSpPr/>
          <p:nvPr/>
        </p:nvSpPr>
        <p:spPr>
          <a:xfrm>
            <a:off x="2195736" y="0"/>
            <a:ext cx="4392488" cy="76470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Это интересно!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47664" y="980728"/>
            <a:ext cx="5963956" cy="4032448"/>
          </a:xfrm>
          <a:prstGeom prst="round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467544" y="5157192"/>
            <a:ext cx="7632848" cy="129614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Солнце и движущиеся вокруг него</a:t>
            </a:r>
          </a:p>
          <a:p>
            <a:pPr algn="ctr"/>
            <a:r>
              <a:rPr lang="ru-RU" sz="2800" dirty="0" smtClean="0"/>
              <a:t> небесные тела составляют </a:t>
            </a:r>
            <a:r>
              <a:rPr lang="ru-RU" sz="2800" u="sng" dirty="0" smtClean="0">
                <a:solidFill>
                  <a:srgbClr val="C00000"/>
                </a:solidFill>
              </a:rPr>
              <a:t>Солнечную систему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44008" y="1772816"/>
            <a:ext cx="4340374" cy="3251791"/>
          </a:xfrm>
          <a:prstGeom prst="round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052736"/>
            <a:ext cx="4248472" cy="5544616"/>
          </a:xfrm>
          <a:prstGeom prst="roundRect">
            <a:avLst/>
          </a:prstGeom>
          <a:solidFill>
            <a:srgbClr val="6699FF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</a:rPr>
              <a:t>Наша планета Земля – часть Солнечной системы. </a:t>
            </a:r>
          </a:p>
          <a:p>
            <a:pPr algn="ctr"/>
            <a:r>
              <a:rPr lang="ru-RU" sz="2800" dirty="0" smtClean="0"/>
              <a:t>Земля движется вокруг Солнца со скоростью 30 км в секунду. Одновременно вместе с Солнцем она движется среди других звёзд, а вместе с ними – в пространстве Вселенной.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ar129524617693044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699792" y="1916832"/>
            <a:ext cx="3632085" cy="4525963"/>
          </a:xfr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908720"/>
            <a:ext cx="8280920" cy="76470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Что вам известно о Солнце?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504" y="2060848"/>
            <a:ext cx="2520280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Небесное тело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44208" y="2924944"/>
            <a:ext cx="2520280" cy="7920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Даёт свет и тепло</a:t>
            </a:r>
            <a:endParaRPr lang="ru-RU" sz="2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5661248"/>
            <a:ext cx="2520280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Имеет форму шара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окр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2132856"/>
            <a:ext cx="2763133" cy="3672408"/>
          </a:xfrm>
        </p:spPr>
      </p:pic>
      <p:sp>
        <p:nvSpPr>
          <p:cNvPr id="4" name="Скругленный прямоугольник 3"/>
          <p:cNvSpPr/>
          <p:nvPr/>
        </p:nvSpPr>
        <p:spPr>
          <a:xfrm>
            <a:off x="1259632" y="908720"/>
            <a:ext cx="6120680" cy="76470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Работа по учебнику.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5856" y="2204864"/>
            <a:ext cx="5616624" cy="13681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Прочитайте статью на с. 6-7 учебника.</a:t>
            </a:r>
          </a:p>
        </p:txBody>
      </p:sp>
      <p:pic>
        <p:nvPicPr>
          <p:cNvPr id="8" name="Рисунок 7" descr="School_Clip_Art_151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08" y="3789040"/>
            <a:ext cx="2232248" cy="2806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67544" y="2276872"/>
            <a:ext cx="8280920" cy="4031873"/>
          </a:xfrm>
          <a:prstGeom prst="rect">
            <a:avLst/>
          </a:prstGeom>
          <a:solidFill>
            <a:srgbClr val="99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0066"/>
                </a:solidFill>
              </a:rPr>
              <a:t>Солнце – ближайшая к Земле </a:t>
            </a:r>
            <a:r>
              <a:rPr lang="ru-RU" sz="3200" dirty="0" smtClean="0">
                <a:solidFill>
                  <a:srgbClr val="000066"/>
                </a:solidFill>
              </a:rPr>
              <a:t>… . </a:t>
            </a:r>
            <a:r>
              <a:rPr lang="ru-RU" sz="3200" dirty="0">
                <a:solidFill>
                  <a:srgbClr val="000066"/>
                </a:solidFill>
              </a:rPr>
              <a:t>Это огромное </a:t>
            </a:r>
            <a:r>
              <a:rPr lang="ru-RU" sz="3200" dirty="0" smtClean="0">
                <a:solidFill>
                  <a:srgbClr val="000066"/>
                </a:solidFill>
              </a:rPr>
              <a:t>… </a:t>
            </a:r>
            <a:r>
              <a:rPr lang="ru-RU" sz="3200" dirty="0">
                <a:solidFill>
                  <a:srgbClr val="000066"/>
                </a:solidFill>
              </a:rPr>
              <a:t>космическое тело. Солнце имеет форму </a:t>
            </a:r>
            <a:r>
              <a:rPr lang="ru-RU" sz="3200" dirty="0" smtClean="0">
                <a:solidFill>
                  <a:srgbClr val="000066"/>
                </a:solidFill>
              </a:rPr>
              <a:t>… . </a:t>
            </a:r>
            <a:r>
              <a:rPr lang="ru-RU" sz="3200" dirty="0">
                <a:solidFill>
                  <a:srgbClr val="000066"/>
                </a:solidFill>
              </a:rPr>
              <a:t>Диаметр Солнца в </a:t>
            </a:r>
            <a:r>
              <a:rPr lang="ru-RU" sz="3200" dirty="0" smtClean="0">
                <a:solidFill>
                  <a:srgbClr val="000066"/>
                </a:solidFill>
              </a:rPr>
              <a:t>… </a:t>
            </a:r>
            <a:r>
              <a:rPr lang="ru-RU" sz="3200" dirty="0">
                <a:solidFill>
                  <a:srgbClr val="000066"/>
                </a:solidFill>
              </a:rPr>
              <a:t>раз больше диаметра Земли. Масса Солнца в </a:t>
            </a:r>
            <a:r>
              <a:rPr lang="ru-RU" sz="3200" dirty="0" smtClean="0">
                <a:solidFill>
                  <a:srgbClr val="000066"/>
                </a:solidFill>
              </a:rPr>
              <a:t>… </a:t>
            </a:r>
            <a:r>
              <a:rPr lang="ru-RU" sz="3200" dirty="0">
                <a:solidFill>
                  <a:srgbClr val="000066"/>
                </a:solidFill>
              </a:rPr>
              <a:t>раз больше массы нашей планеты. Расстояние от Земли до Солнца - </a:t>
            </a:r>
            <a:r>
              <a:rPr lang="ru-RU" sz="3200" dirty="0" smtClean="0">
                <a:solidFill>
                  <a:srgbClr val="000066"/>
                </a:solidFill>
              </a:rPr>
              <a:t>… </a:t>
            </a:r>
            <a:r>
              <a:rPr lang="ru-RU" sz="3200" dirty="0">
                <a:solidFill>
                  <a:srgbClr val="000066"/>
                </a:solidFill>
              </a:rPr>
              <a:t>километров. Температура на поверхности Солнца - </a:t>
            </a:r>
            <a:r>
              <a:rPr lang="ru-RU" sz="3200" dirty="0" smtClean="0">
                <a:solidFill>
                  <a:srgbClr val="000066"/>
                </a:solidFill>
              </a:rPr>
              <a:t>… </a:t>
            </a:r>
            <a:r>
              <a:rPr lang="ru-RU" sz="3200" dirty="0">
                <a:solidFill>
                  <a:srgbClr val="000066"/>
                </a:solidFill>
              </a:rPr>
              <a:t>градусов, а в его центре - </a:t>
            </a:r>
            <a:r>
              <a:rPr lang="ru-RU" sz="3200" dirty="0" smtClean="0">
                <a:solidFill>
                  <a:srgbClr val="000066"/>
                </a:solidFill>
              </a:rPr>
              <a:t>…градусов</a:t>
            </a:r>
            <a:r>
              <a:rPr lang="ru-RU" sz="3200" dirty="0">
                <a:solidFill>
                  <a:srgbClr val="000066"/>
                </a:solidFill>
              </a:rPr>
              <a:t>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55576" y="1052736"/>
            <a:ext cx="7704856" cy="1055608"/>
          </a:xfrm>
          <a:prstGeom prst="roundRect">
            <a:avLst/>
          </a:prstGeom>
          <a:solidFill>
            <a:srgbClr val="009999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 algn="ctr"/>
            <a:r>
              <a:rPr lang="ru-RU" sz="2800" dirty="0" smtClean="0"/>
              <a:t>Вставьте в текст недостающие данные. </a:t>
            </a:r>
          </a:p>
          <a:p>
            <a:pPr marL="342900" indent="-342900" algn="ctr"/>
            <a:r>
              <a:rPr lang="ru-RU" sz="2800" dirty="0" smtClean="0"/>
              <a:t>Слова записывайте на листочке в столбик.</a:t>
            </a:r>
            <a:endParaRPr lang="ru-RU" sz="2800" dirty="0"/>
          </a:p>
        </p:txBody>
      </p:sp>
      <p:pic>
        <p:nvPicPr>
          <p:cNvPr id="7" name="Содержимое 6" descr="к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28384" y="5085184"/>
            <a:ext cx="735892" cy="1196753"/>
          </a:xfrm>
        </p:spPr>
      </p:pic>
      <p:pic>
        <p:nvPicPr>
          <p:cNvPr id="8" name="Рисунок 7" descr="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-324544" y="4581128"/>
            <a:ext cx="2160240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Рисунок3y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flipH="1">
            <a:off x="0" y="4653136"/>
            <a:ext cx="1722176" cy="1676856"/>
          </a:xfrm>
        </p:spPr>
      </p:pic>
      <p:sp>
        <p:nvSpPr>
          <p:cNvPr id="4" name="Скругленный прямоугольник 3"/>
          <p:cNvSpPr/>
          <p:nvPr/>
        </p:nvSpPr>
        <p:spPr>
          <a:xfrm>
            <a:off x="2123728" y="1772816"/>
            <a:ext cx="4572000" cy="4460796"/>
          </a:xfrm>
          <a:prstGeom prst="roundRect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3200" b="1" i="1" dirty="0" smtClean="0">
                <a:solidFill>
                  <a:srgbClr val="000066"/>
                </a:solidFill>
              </a:rPr>
              <a:t>звезда 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b="1" i="1" dirty="0" smtClean="0">
                <a:solidFill>
                  <a:srgbClr val="000066"/>
                </a:solidFill>
              </a:rPr>
              <a:t>раскалённое 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b="1" i="1" dirty="0" smtClean="0">
                <a:solidFill>
                  <a:srgbClr val="000066"/>
                </a:solidFill>
              </a:rPr>
              <a:t>шара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b="1" i="1" dirty="0" smtClean="0">
                <a:solidFill>
                  <a:srgbClr val="000066"/>
                </a:solidFill>
              </a:rPr>
              <a:t>109 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b="1" i="1" dirty="0" smtClean="0">
                <a:solidFill>
                  <a:srgbClr val="000066"/>
                </a:solidFill>
              </a:rPr>
              <a:t>330 тысяч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b="1" i="1" dirty="0" smtClean="0">
                <a:solidFill>
                  <a:srgbClr val="000066"/>
                </a:solidFill>
              </a:rPr>
              <a:t> 150 миллионов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b="1" i="1" dirty="0" smtClean="0">
                <a:solidFill>
                  <a:srgbClr val="000066"/>
                </a:solidFill>
              </a:rPr>
              <a:t> 6 тысяч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b="1" i="1" dirty="0" smtClean="0">
                <a:solidFill>
                  <a:srgbClr val="000066"/>
                </a:solidFill>
              </a:rPr>
              <a:t>15 – 20 миллионов </a:t>
            </a:r>
            <a:endParaRPr lang="ru-RU" sz="3200" b="1" i="1" dirty="0">
              <a:solidFill>
                <a:srgbClr val="000066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55776" y="980728"/>
            <a:ext cx="3600400" cy="57888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 algn="ctr"/>
            <a:r>
              <a:rPr lang="ru-RU" sz="2800" dirty="0" smtClean="0"/>
              <a:t>Проверь себя: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032000"/>
            <a:ext cx="8229600" cy="3484563"/>
          </a:xfrm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Font typeface="Times New Roman" pitchFamily="18" charset="0"/>
              <a:buNone/>
            </a:pPr>
            <a:endParaRPr lang="ru-RU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979712" y="2060849"/>
            <a:ext cx="5904656" cy="33843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ru-RU" sz="2800" dirty="0" smtClean="0">
                <a:solidFill>
                  <a:srgbClr val="006600"/>
                </a:solidFill>
              </a:rPr>
              <a:t>Что изучает астрономия?</a:t>
            </a:r>
            <a:endParaRPr lang="ru-RU" sz="2800" dirty="0">
              <a:solidFill>
                <a:srgbClr val="006600"/>
              </a:solidFill>
            </a:endParaRPr>
          </a:p>
          <a:p>
            <a:pPr marL="609600" indent="-609600">
              <a:spcBef>
                <a:spcPct val="20000"/>
              </a:spcBef>
              <a:buAutoNum type="arabicPeriod" startAt="2"/>
            </a:pPr>
            <a:r>
              <a:rPr lang="ru-RU" sz="2800" dirty="0" smtClean="0">
                <a:solidFill>
                  <a:srgbClr val="FF0066"/>
                </a:solidFill>
              </a:rPr>
              <a:t>Приведите примеры небесных тел.</a:t>
            </a:r>
          </a:p>
          <a:p>
            <a:pPr marL="609600" indent="-609600">
              <a:spcBef>
                <a:spcPct val="20000"/>
              </a:spcBef>
              <a:buAutoNum type="arabicPeriod" startAt="2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Что такое Солнечная система?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  <a:p>
            <a:pPr marL="609600" indent="-609600">
              <a:spcBef>
                <a:spcPct val="20000"/>
              </a:spcBef>
            </a:pPr>
            <a:r>
              <a:rPr lang="ru-RU" sz="2800" dirty="0" smtClean="0">
                <a:solidFill>
                  <a:srgbClr val="0000CC"/>
                </a:solidFill>
              </a:rPr>
              <a:t>4.    Как наблюдать за Солнцем, чтобы не испортить зрение?</a:t>
            </a:r>
          </a:p>
          <a:p>
            <a:pPr marL="609600" indent="-609600">
              <a:spcBef>
                <a:spcPct val="20000"/>
              </a:spcBef>
              <a:buFontTx/>
              <a:buAutoNum type="arabicPeriod" startAt="3"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63688" y="908720"/>
            <a:ext cx="6120680" cy="76470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Подведём итоги: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0" y="4135190"/>
            <a:ext cx="3816424" cy="2722810"/>
            <a:chOff x="251520" y="1988840"/>
            <a:chExt cx="3387549" cy="2506786"/>
          </a:xfrm>
        </p:grpSpPr>
        <p:pic>
          <p:nvPicPr>
            <p:cNvPr id="9" name="Рисунок 8" descr="0_80302_a3fba2ca_XL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1520" y="1988840"/>
              <a:ext cx="3387549" cy="2506786"/>
            </a:xfrm>
            <a:prstGeom prst="rect">
              <a:avLst/>
            </a:prstGeom>
          </p:spPr>
        </p:pic>
        <p:pic>
          <p:nvPicPr>
            <p:cNvPr id="10" name="Рисунок 9" descr="окр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57807"/>
            <a:ext cx="8229600" cy="1143001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Источники: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784"/>
            <a:ext cx="8229600" cy="5184304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endParaRPr lang="ru-RU" sz="1600" dirty="0"/>
          </a:p>
          <a:p>
            <a:pPr marL="609600" indent="-609600">
              <a:lnSpc>
                <a:spcPct val="80000"/>
              </a:lnSpc>
            </a:pP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12997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u="sng" dirty="0">
                <a:solidFill>
                  <a:schemeClr val="bg1"/>
                </a:solidFill>
                <a:hlinkClick r:id="rId2"/>
              </a:rPr>
              <a:t>http://sobakidendy-news.ru/post145809126</a:t>
            </a:r>
            <a:endParaRPr lang="ru-RU" dirty="0">
              <a:solidFill>
                <a:schemeClr val="bg1"/>
              </a:solidFill>
            </a:endParaRPr>
          </a:p>
          <a:p>
            <a:pPr lvl="0"/>
            <a:r>
              <a:rPr lang="ru-RU" u="sng" dirty="0">
                <a:solidFill>
                  <a:schemeClr val="bg1"/>
                </a:solidFill>
                <a:hlinkClick r:id="rId3"/>
              </a:rPr>
              <a:t>http://blogs.all2all.su/blog/nauka_technika/</a:t>
            </a:r>
            <a:endParaRPr lang="ru-RU" dirty="0">
              <a:solidFill>
                <a:schemeClr val="bg1"/>
              </a:solidFill>
            </a:endParaRPr>
          </a:p>
          <a:p>
            <a:pPr lvl="0"/>
            <a:r>
              <a:rPr lang="ru-RU" u="sng" dirty="0">
                <a:solidFill>
                  <a:schemeClr val="bg1"/>
                </a:solidFill>
                <a:hlinkClick r:id="rId4"/>
              </a:rPr>
              <a:t>http://yamedia.info/streams/63/?p=7</a:t>
            </a:r>
            <a:endParaRPr lang="ru-RU" dirty="0">
              <a:solidFill>
                <a:schemeClr val="bg1"/>
              </a:solidFill>
            </a:endParaRPr>
          </a:p>
          <a:p>
            <a:pPr lvl="0"/>
            <a:r>
              <a:rPr lang="ru-RU" u="sng" dirty="0">
                <a:solidFill>
                  <a:schemeClr val="bg1"/>
                </a:solidFill>
                <a:hlinkClick r:id="rId5"/>
              </a:rPr>
              <a:t>http://www.xrest.ru/original/136126/</a:t>
            </a:r>
            <a:endParaRPr lang="ru-RU" dirty="0">
              <a:solidFill>
                <a:schemeClr val="bg1"/>
              </a:solidFill>
            </a:endParaRPr>
          </a:p>
          <a:p>
            <a:pPr lvl="0"/>
            <a:r>
              <a:rPr lang="ru-RU" u="sng" dirty="0">
                <a:solidFill>
                  <a:schemeClr val="bg1"/>
                </a:solidFill>
                <a:hlinkClick r:id="rId6"/>
              </a:rPr>
              <a:t>http://technostories.wordpress.com/2011/02/14/macro-magic/</a:t>
            </a:r>
            <a:endParaRPr lang="ru-RU" dirty="0">
              <a:solidFill>
                <a:schemeClr val="bg1"/>
              </a:solidFill>
            </a:endParaRPr>
          </a:p>
          <a:p>
            <a:pPr lvl="0"/>
            <a:r>
              <a:rPr lang="ru-RU" u="sng" dirty="0">
                <a:solidFill>
                  <a:schemeClr val="bg1"/>
                </a:solidFill>
                <a:hlinkClick r:id="rId7"/>
              </a:rPr>
              <a:t>http://www.free-lance.ru/users/moteelde/viewproj.php?prjid=704152</a:t>
            </a:r>
            <a:endParaRPr lang="ru-RU" dirty="0">
              <a:solidFill>
                <a:schemeClr val="bg1"/>
              </a:solidFill>
            </a:endParaRPr>
          </a:p>
          <a:p>
            <a:pPr lvl="0"/>
            <a:r>
              <a:rPr lang="ru-RU" u="sng" dirty="0">
                <a:solidFill>
                  <a:schemeClr val="bg1"/>
                </a:solidFill>
                <a:hlinkClick r:id="rId8"/>
              </a:rPr>
              <a:t>http://liveissue.ru/kto-izobrel-opticheskij-teleskop.html</a:t>
            </a:r>
            <a:endParaRPr lang="ru-RU" dirty="0">
              <a:solidFill>
                <a:schemeClr val="bg1"/>
              </a:solidFill>
            </a:endParaRPr>
          </a:p>
          <a:p>
            <a:pPr lvl="0"/>
            <a:r>
              <a:rPr lang="ru-RU" u="sng" dirty="0">
                <a:solidFill>
                  <a:schemeClr val="bg1"/>
                </a:solidFill>
                <a:hlinkClick r:id="rId9"/>
              </a:rPr>
              <a:t>http://olympus.ourlife.ru/forum/index.php?showtopic=7744&amp;st=100</a:t>
            </a:r>
            <a:endParaRPr lang="ru-RU" dirty="0">
              <a:solidFill>
                <a:schemeClr val="bg1"/>
              </a:solidFill>
            </a:endParaRPr>
          </a:p>
          <a:p>
            <a:pPr lvl="0"/>
            <a:r>
              <a:rPr lang="ru-RU" u="sng" dirty="0">
                <a:solidFill>
                  <a:schemeClr val="bg1"/>
                </a:solidFill>
                <a:hlinkClick r:id="rId10"/>
              </a:rPr>
              <a:t>http://fizportal.ru/telescope</a:t>
            </a:r>
            <a:endParaRPr lang="ru-RU" dirty="0">
              <a:solidFill>
                <a:schemeClr val="bg1"/>
              </a:solidFill>
            </a:endParaRPr>
          </a:p>
          <a:p>
            <a:pPr lvl="0"/>
            <a:r>
              <a:rPr lang="ru-RU" u="sng" dirty="0">
                <a:solidFill>
                  <a:schemeClr val="bg1"/>
                </a:solidFill>
                <a:hlinkClick r:id="rId11"/>
              </a:rPr>
              <a:t>http://copypast.ru/2010/11/15/forfriend-1-neobychnye_teorii_proiskhozhdenija_i_stroenija_vselennojj.html</a:t>
            </a:r>
            <a:endParaRPr lang="ru-RU" dirty="0">
              <a:solidFill>
                <a:schemeClr val="bg1"/>
              </a:solidFill>
            </a:endParaRPr>
          </a:p>
          <a:p>
            <a:pPr lvl="0"/>
            <a:r>
              <a:rPr lang="ru-RU" u="sng" dirty="0">
                <a:solidFill>
                  <a:schemeClr val="bg1"/>
                </a:solidFill>
                <a:hlinkClick r:id="rId12"/>
              </a:rPr>
              <a:t>http://kosmosl.ru/index.php?start=40</a:t>
            </a:r>
            <a:endParaRPr lang="ru-RU" dirty="0">
              <a:solidFill>
                <a:schemeClr val="bg1"/>
              </a:solidFill>
            </a:endParaRPr>
          </a:p>
          <a:p>
            <a:pPr lvl="0"/>
            <a:r>
              <a:rPr lang="ru-RU" u="sng" dirty="0">
                <a:solidFill>
                  <a:schemeClr val="bg1"/>
                </a:solidFill>
                <a:hlinkClick r:id="rId13"/>
              </a:rPr>
              <a:t>http://econet.ua/articles/206-chetyre-bazovyh-zakona-vselennoy</a:t>
            </a:r>
            <a:endParaRPr lang="ru-RU" dirty="0">
              <a:solidFill>
                <a:schemeClr val="bg1"/>
              </a:solidFill>
            </a:endParaRPr>
          </a:p>
          <a:p>
            <a:pPr lvl="0"/>
            <a:r>
              <a:rPr lang="ru-RU" u="sng" dirty="0">
                <a:solidFill>
                  <a:schemeClr val="bg1"/>
                </a:solidFill>
                <a:hlinkClick r:id="rId14"/>
              </a:rPr>
              <a:t>http://erudytam.net/page/18/</a:t>
            </a:r>
            <a:endParaRPr lang="ru-RU" dirty="0">
              <a:solidFill>
                <a:schemeClr val="bg1"/>
              </a:solidFill>
            </a:endParaRPr>
          </a:p>
          <a:p>
            <a:pPr lvl="0"/>
            <a:r>
              <a:rPr lang="ru-RU" u="sng" dirty="0">
                <a:solidFill>
                  <a:schemeClr val="bg1"/>
                </a:solidFill>
                <a:hlinkClick r:id="rId15"/>
              </a:rPr>
              <a:t>http://www.novobeladmin.gomel.by/News/11-04-22/ПУТЕШЕСТВИЕ_В_МИР_КОСМОСА.aspx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63888" y="1268760"/>
            <a:ext cx="1489323" cy="190526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539552" y="3717032"/>
            <a:ext cx="7524328" cy="1296144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Кто такие астрономы и что такое астрономия?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95736" y="0"/>
            <a:ext cx="4392488" cy="76470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Подумай!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2" name="Рисунок 11" descr="FTQ2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28184" y="1412776"/>
            <a:ext cx="1672247" cy="2069406"/>
          </a:xfrm>
          <a:prstGeom prst="rect">
            <a:avLst/>
          </a:prstGeom>
        </p:spPr>
      </p:pic>
      <p:pic>
        <p:nvPicPr>
          <p:cNvPr id="13" name="Рисунок 12" descr="FTQ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1002148" y="1340768"/>
            <a:ext cx="1697643" cy="2100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.gif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124744"/>
            <a:ext cx="1057275" cy="1190625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1691680" y="980728"/>
            <a:ext cx="7056784" cy="1728192"/>
          </a:xfrm>
          <a:prstGeom prst="roundRect">
            <a:avLst/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Слово </a:t>
            </a:r>
            <a:r>
              <a:rPr lang="ru-RU" sz="3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«астрономия» </a:t>
            </a:r>
            <a:r>
              <a:rPr lang="ru-RU" sz="3200" dirty="0" smtClean="0"/>
              <a:t>происходит от двух греческих слов: - </a:t>
            </a:r>
          </a:p>
          <a:p>
            <a:pPr algn="ctr"/>
            <a:r>
              <a:rPr lang="ru-RU" sz="3200" u="sng" dirty="0" smtClean="0">
                <a:solidFill>
                  <a:srgbClr val="7030A0"/>
                </a:solidFill>
              </a:rPr>
              <a:t>«</a:t>
            </a:r>
            <a:r>
              <a:rPr lang="ru-RU" sz="3200" u="sng" dirty="0" err="1" smtClean="0">
                <a:solidFill>
                  <a:srgbClr val="7030A0"/>
                </a:solidFill>
              </a:rPr>
              <a:t>астрон</a:t>
            </a:r>
            <a:r>
              <a:rPr lang="ru-RU" sz="3200" u="sng" dirty="0" smtClean="0">
                <a:solidFill>
                  <a:srgbClr val="7030A0"/>
                </a:solidFill>
              </a:rPr>
              <a:t>» </a:t>
            </a:r>
            <a:r>
              <a:rPr lang="ru-RU" sz="3200" dirty="0" smtClean="0"/>
              <a:t>– звезда и </a:t>
            </a:r>
            <a:r>
              <a:rPr lang="ru-RU" sz="3200" u="sng" dirty="0" smtClean="0">
                <a:solidFill>
                  <a:srgbClr val="006600"/>
                </a:solidFill>
              </a:rPr>
              <a:t>«</a:t>
            </a:r>
            <a:r>
              <a:rPr lang="ru-RU" sz="3200" u="sng" dirty="0" err="1" smtClean="0">
                <a:solidFill>
                  <a:srgbClr val="006600"/>
                </a:solidFill>
              </a:rPr>
              <a:t>номос</a:t>
            </a:r>
            <a:r>
              <a:rPr lang="ru-RU" sz="3200" u="sng" dirty="0" smtClean="0">
                <a:solidFill>
                  <a:srgbClr val="006600"/>
                </a:solidFill>
              </a:rPr>
              <a:t>» </a:t>
            </a:r>
            <a:r>
              <a:rPr lang="ru-RU" sz="3200" dirty="0" smtClean="0"/>
              <a:t>– закон. </a:t>
            </a:r>
            <a:endParaRPr lang="ru-RU" sz="3200" dirty="0"/>
          </a:p>
        </p:txBody>
      </p:sp>
      <p:pic>
        <p:nvPicPr>
          <p:cNvPr id="8" name="Рисунок 7" descr="103176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7504" y="2924944"/>
            <a:ext cx="1616968" cy="2093974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1835696" y="3212976"/>
            <a:ext cx="6912768" cy="1584176"/>
          </a:xfrm>
          <a:prstGeom prst="round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u="sng" dirty="0" smtClean="0">
                <a:solidFill>
                  <a:srgbClr val="00B050"/>
                </a:solidFill>
              </a:rPr>
              <a:t>Астрономия </a:t>
            </a:r>
            <a:r>
              <a:rPr lang="ru-RU" sz="3200" dirty="0" smtClean="0"/>
              <a:t>– наука о космических телах, образуемых ими системах и о Вселенной в целом.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79712" y="5373216"/>
            <a:ext cx="5976664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u="sng" dirty="0" smtClean="0">
                <a:solidFill>
                  <a:schemeClr val="accent6">
                    <a:lumMod val="75000"/>
                  </a:schemeClr>
                </a:solidFill>
              </a:rPr>
              <a:t>Астроном</a:t>
            </a:r>
            <a:r>
              <a:rPr lang="ru-RU" sz="3200" dirty="0" smtClean="0"/>
              <a:t> – специалист по астрономии.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412776"/>
            <a:ext cx="2371605" cy="452596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4" name="Скругленный прямоугольник 3"/>
          <p:cNvSpPr/>
          <p:nvPr/>
        </p:nvSpPr>
        <p:spPr>
          <a:xfrm>
            <a:off x="2915816" y="1700808"/>
            <a:ext cx="6012160" cy="316835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Астрономия – самая древняя из наук. Первых астрономов называли </a:t>
            </a:r>
            <a:r>
              <a:rPr lang="ru-RU" sz="2800" u="sng" dirty="0" smtClean="0">
                <a:solidFill>
                  <a:srgbClr val="C00000"/>
                </a:solidFill>
              </a:rPr>
              <a:t>звездочётами</a:t>
            </a:r>
            <a:r>
              <a:rPr lang="ru-RU" sz="2800" dirty="0" smtClean="0"/>
              <a:t>. Известно, что даже пещерные люди наблюдали звёздное небо, потому что на стенах пещер  найдены его рисунки.</a:t>
            </a:r>
            <a:endParaRPr lang="ru-RU" sz="2800" dirty="0"/>
          </a:p>
        </p:txBody>
      </p:sp>
      <p:pic>
        <p:nvPicPr>
          <p:cNvPr id="6" name="Рисунок 5" descr="5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88224" y="4365104"/>
            <a:ext cx="2348880" cy="234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980728"/>
            <a:ext cx="8352928" cy="172819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Гораздо позднее на помощь астрономам приходят приборы. Так выглядят телескопы прошлого и настоящего.</a:t>
            </a:r>
            <a:endParaRPr lang="ru-RU" sz="2800" dirty="0"/>
          </a:p>
        </p:txBody>
      </p:sp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99792" y="2981874"/>
            <a:ext cx="2835027" cy="3471462"/>
          </a:xfrm>
          <a:prstGeom prst="round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8" name="Рисунок 7" descr="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3006982"/>
            <a:ext cx="2218683" cy="3446354"/>
          </a:xfrm>
          <a:prstGeom prst="round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2" name="Рисунок 11" descr="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24128" y="3573016"/>
            <a:ext cx="3275856" cy="2456892"/>
          </a:xfrm>
          <a:prstGeom prst="roundRect">
            <a:avLst/>
          </a:prstGeom>
          <a:ln w="381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45021" y="2348880"/>
            <a:ext cx="6151315" cy="4085080"/>
          </a:xfrm>
          <a:prstGeom prst="round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683568" y="1052736"/>
            <a:ext cx="7524328" cy="108012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С точки зрения астрономов </a:t>
            </a:r>
            <a:r>
              <a:rPr lang="ru-RU" sz="2800" u="sng" dirty="0" smtClean="0">
                <a:solidFill>
                  <a:schemeClr val="bg1"/>
                </a:solidFill>
                <a:latin typeface="Comic Sans MS" pitchFamily="66" charset="0"/>
              </a:rPr>
              <a:t>мир – это Вселенная или космос.</a:t>
            </a:r>
            <a:endParaRPr lang="ru-RU" sz="2800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2348880"/>
            <a:ext cx="28568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Подумай!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м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3573016"/>
            <a:ext cx="1489323" cy="190526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403648" y="5805264"/>
            <a:ext cx="6264696" cy="77038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Как возникла Вселенная?</a:t>
            </a:r>
            <a:endParaRPr lang="ru-RU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476672"/>
            <a:ext cx="3816424" cy="2520280"/>
          </a:xfrm>
          <a:prstGeom prst="round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107504" y="3284984"/>
            <a:ext cx="8856984" cy="3240360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Предположительно, Вселенная возникла в </a:t>
            </a:r>
            <a:r>
              <a:rPr lang="ru-RU" sz="2800" dirty="0" err="1" smtClean="0">
                <a:solidFill>
                  <a:schemeClr val="bg1"/>
                </a:solidFill>
              </a:rPr>
              <a:t>резуль</a:t>
            </a:r>
            <a:r>
              <a:rPr lang="ru-RU" sz="2800" dirty="0" smtClean="0">
                <a:solidFill>
                  <a:schemeClr val="bg1"/>
                </a:solidFill>
              </a:rPr>
              <a:t>-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тате невообразимо мощного Большого Взрыва около 18 миллиардов лет назад. К моменту взрыва все вещество Вселенной было спрессовано в одну невероятно раскаленную массу. Взрыв разметал его по всему пространству. Из этого первичного вещества сформировались галактики, звезды и планеты.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8024" y="476672"/>
            <a:ext cx="3885629" cy="2548337"/>
          </a:xfrm>
          <a:prstGeom prst="roundRect">
            <a:avLst/>
          </a:prstGeom>
          <a:ln w="381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052736"/>
            <a:ext cx="4032448" cy="561662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Во Вселенной бесчисленное множество звёзд. Одна из них – Солнце. Вокруг Солнца обращаются 8 планет, среди которых наша родная Земля. Кроме планет, вокруг Солнца движутся другие небесные тела (кометы, метеориты, астероиды).</a:t>
            </a:r>
            <a:endParaRPr lang="ru-RU" sz="2800" dirty="0"/>
          </a:p>
        </p:txBody>
      </p:sp>
      <p:pic>
        <p:nvPicPr>
          <p:cNvPr id="7" name="Содержимое 6" descr="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3968" y="1196752"/>
            <a:ext cx="4650695" cy="4536504"/>
          </a:xfrm>
          <a:prstGeom prst="roundRect">
            <a:avLst/>
          </a:prstGeom>
          <a:ln w="38100">
            <a:solidFill>
              <a:schemeClr val="bg1"/>
            </a:solidFill>
          </a:ln>
        </p:spPr>
      </p:pic>
      <p:grpSp>
        <p:nvGrpSpPr>
          <p:cNvPr id="25" name="Группа 24"/>
          <p:cNvGrpSpPr/>
          <p:nvPr/>
        </p:nvGrpSpPr>
        <p:grpSpPr>
          <a:xfrm>
            <a:off x="4499992" y="1196752"/>
            <a:ext cx="3462658" cy="4320480"/>
            <a:chOff x="4499992" y="1196752"/>
            <a:chExt cx="3462658" cy="4320480"/>
          </a:xfrm>
        </p:grpSpPr>
        <p:sp>
          <p:nvSpPr>
            <p:cNvPr id="8" name="TextBox 7"/>
            <p:cNvSpPr txBox="1"/>
            <p:nvPr/>
          </p:nvSpPr>
          <p:spPr>
            <a:xfrm flipH="1">
              <a:off x="5868144" y="1196752"/>
              <a:ext cx="13944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1">
                      <a:lumMod val="95000"/>
                    </a:schemeClr>
                  </a:solidFill>
                </a:rPr>
                <a:t>Меркурий</a:t>
              </a:r>
              <a:endParaRPr lang="ru-RU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86371" y="5147900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00CC00"/>
                  </a:solidFill>
                </a:rPr>
                <a:t>Нептун</a:t>
              </a:r>
              <a:endParaRPr lang="ru-RU" dirty="0">
                <a:solidFill>
                  <a:srgbClr val="00CC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308304" y="4005064"/>
              <a:ext cx="6543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0099FF"/>
                  </a:solidFill>
                </a:rPr>
                <a:t>Уран</a:t>
              </a:r>
              <a:endParaRPr lang="ru-RU" dirty="0">
                <a:solidFill>
                  <a:srgbClr val="0099FF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52120" y="3923764"/>
              <a:ext cx="857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FF00"/>
                  </a:solidFill>
                </a:rPr>
                <a:t>Сатурн</a:t>
              </a:r>
              <a:endParaRPr lang="ru-RU" dirty="0">
                <a:solidFill>
                  <a:srgbClr val="FFFF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99992" y="3356992"/>
              <a:ext cx="7120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</a:rPr>
                <a:t>Марс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04048" y="2915652"/>
              <a:ext cx="8963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6600"/>
                  </a:solidFill>
                </a:rPr>
                <a:t>Венера</a:t>
              </a:r>
              <a:endParaRPr lang="ru-RU" dirty="0">
                <a:solidFill>
                  <a:srgbClr val="FF66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948264" y="2699628"/>
              <a:ext cx="958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C000"/>
                  </a:solidFill>
                </a:rPr>
                <a:t>Юпитер</a:t>
              </a:r>
              <a:endParaRPr lang="ru-RU" dirty="0">
                <a:solidFill>
                  <a:srgbClr val="FFC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940152" y="2267580"/>
              <a:ext cx="7892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0099FF"/>
                  </a:solidFill>
                </a:rPr>
                <a:t>Земля</a:t>
              </a:r>
              <a:endParaRPr lang="ru-RU" dirty="0">
                <a:solidFill>
                  <a:srgbClr val="0099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23528" y="4005064"/>
            <a:ext cx="8640960" cy="2664296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Характерной особенностью </a:t>
            </a:r>
            <a:r>
              <a:rPr lang="ru-RU" sz="2800" u="sng" dirty="0" smtClean="0">
                <a:solidFill>
                  <a:schemeClr val="accent6">
                    <a:lumMod val="75000"/>
                  </a:schemeClr>
                </a:solidFill>
              </a:rPr>
              <a:t>комет</a:t>
            </a:r>
            <a:r>
              <a:rPr lang="ru-RU" sz="2800" dirty="0" smtClean="0"/>
              <a:t> является то, что при сближении с Солнцем у них появляется и увеличивается хвост, направленный всегда в сторону от Солнца. Иногда кометы бывают столь яркими, что привлекают всеобщее внимание. В прошлом появление ярких комет вызывало у людей страх. </a:t>
            </a:r>
            <a:endParaRPr lang="ru-RU" sz="2800" dirty="0"/>
          </a:p>
        </p:txBody>
      </p:sp>
      <p:pic>
        <p:nvPicPr>
          <p:cNvPr id="8" name="Picture 3" descr="комет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42113" y="980728"/>
            <a:ext cx="4185871" cy="2880320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</p:pic>
      <p:pic>
        <p:nvPicPr>
          <p:cNvPr id="9" name="Picture 4" descr="комет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788024" y="980826"/>
            <a:ext cx="4211960" cy="2817460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2195736" y="0"/>
            <a:ext cx="4392488" cy="76470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Это интересно!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" name="Содержимое 9" descr="3.pn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3779912" y="2348880"/>
            <a:ext cx="1542901" cy="154290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595</Words>
  <Application>Microsoft Office PowerPoint</Application>
  <PresentationFormat>Экран (4:3)</PresentationFormat>
  <Paragraphs>74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Comic Sans MS</vt:lpstr>
      <vt:lpstr>Times New Roman</vt:lpstr>
      <vt:lpstr>Тема Office</vt:lpstr>
      <vt:lpstr>Мир глазами астронома.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user</cp:lastModifiedBy>
  <cp:revision>39</cp:revision>
  <dcterms:created xsi:type="dcterms:W3CDTF">2012-06-22T05:33:31Z</dcterms:created>
  <dcterms:modified xsi:type="dcterms:W3CDTF">2022-02-15T04:32:04Z</dcterms:modified>
</cp:coreProperties>
</file>