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64" r:id="rId6"/>
    <p:sldId id="265" r:id="rId7"/>
    <p:sldId id="271" r:id="rId8"/>
    <p:sldId id="272" r:id="rId9"/>
    <p:sldId id="273" r:id="rId10"/>
    <p:sldId id="270" r:id="rId11"/>
    <p:sldId id="266" r:id="rId12"/>
    <p:sldId id="267" r:id="rId13"/>
    <p:sldId id="268" r:id="rId14"/>
    <p:sldId id="269" r:id="rId15"/>
    <p:sldId id="274" r:id="rId16"/>
    <p:sldId id="258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FF99"/>
    <a:srgbClr val="0000FF"/>
    <a:srgbClr val="006600"/>
    <a:srgbClr val="000066"/>
    <a:srgbClr val="0066FF"/>
    <a:srgbClr val="3333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35" autoAdjust="0"/>
  </p:normalViewPr>
  <p:slideViewPr>
    <p:cSldViewPr>
      <p:cViewPr varScale="1">
        <p:scale>
          <a:sx n="83" d="100"/>
          <a:sy n="83" d="100"/>
        </p:scale>
        <p:origin x="108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9">
              <a:srgbClr val="FFFF00"/>
            </a:gs>
            <a:gs pos="30000">
              <a:schemeClr val="accent1">
                <a:lumMod val="5000"/>
                <a:lumOff val="95000"/>
              </a:schemeClr>
            </a:gs>
            <a:gs pos="51824">
              <a:schemeClr val="accent3">
                <a:lumMod val="60000"/>
                <a:lumOff val="40000"/>
              </a:schemeClr>
            </a:gs>
            <a:gs pos="91976">
              <a:schemeClr val="accent6">
                <a:lumMod val="75000"/>
              </a:schemeClr>
            </a:gs>
            <a:gs pos="75176">
              <a:srgbClr val="FF0066"/>
            </a:gs>
            <a:gs pos="67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B3707-A256-4089-9B7B-78D5F4A2AF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8CD73-2EA8-46D7-9F1A-98D94158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ho-hol.livejournal.com/653517.html" TargetMode="External"/><Relationship Id="rId13" Type="http://schemas.openxmlformats.org/officeDocument/2006/relationships/hyperlink" Target="http://news.bigmir.net/world/171375" TargetMode="External"/><Relationship Id="rId18" Type="http://schemas.openxmlformats.org/officeDocument/2006/relationships/hyperlink" Target="http://www.chop72.ru/2012-08-06-14-57-19/218-2012-08-06-14-55-30.html?start=99" TargetMode="External"/><Relationship Id="rId3" Type="http://schemas.openxmlformats.org/officeDocument/2006/relationships/hyperlink" Target="http://istoriofil.org.ua/load/knigi_po_istorii/novejshego_vremeni/aleksashkina_l_n_novejshaja_istorija_khkh_vek_nachalo_khkhi_veka_11_klass_uchebnik/10-1-0-2103" TargetMode="External"/><Relationship Id="rId21" Type="http://schemas.openxmlformats.org/officeDocument/2006/relationships/hyperlink" Target="http://uainfo.censor.net.ua/news/10180-uchenye-nazvali-vazhneyshie-nauchnye-dostizheniya-chelovechestva.html" TargetMode="External"/><Relationship Id="rId7" Type="http://schemas.openxmlformats.org/officeDocument/2006/relationships/hyperlink" Target="http://nevsedoma.com.ua/?newsid=58174" TargetMode="External"/><Relationship Id="rId12" Type="http://schemas.openxmlformats.org/officeDocument/2006/relationships/hyperlink" Target="http://superveseluha.ru/search/velikaya-otechestvennaya-voyna-9460fdf3833aa6aae9b7f353210efa28.php" TargetMode="External"/><Relationship Id="rId17" Type="http://schemas.openxmlformats.org/officeDocument/2006/relationships/hyperlink" Target="http://news.freexosting.ru/?start=20" TargetMode="External"/><Relationship Id="rId25" Type="http://schemas.openxmlformats.org/officeDocument/2006/relationships/hyperlink" Target="http://mycalend.ru/c/h/390/" TargetMode="External"/><Relationship Id="rId2" Type="http://schemas.openxmlformats.org/officeDocument/2006/relationships/hyperlink" Target="http://galspace.spb.ru/index70-2.html" TargetMode="External"/><Relationship Id="rId16" Type="http://schemas.openxmlformats.org/officeDocument/2006/relationships/hyperlink" Target="http://www.rosconcert.com/common/arc/story.php/136520" TargetMode="External"/><Relationship Id="rId20" Type="http://schemas.openxmlformats.org/officeDocument/2006/relationships/hyperlink" Target="http://www.winwallpapers.net/wallpapers/japan-415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hip.bsu.by/print.aspx?guid=3011" TargetMode="External"/><Relationship Id="rId11" Type="http://schemas.openxmlformats.org/officeDocument/2006/relationships/hyperlink" Target="http://www.yaplakal.com/forum2/topic254799.html" TargetMode="External"/><Relationship Id="rId24" Type="http://schemas.openxmlformats.org/officeDocument/2006/relationships/hyperlink" Target="http://www.babyblog.ru/community/post/fiesta/447161" TargetMode="External"/><Relationship Id="rId5" Type="http://schemas.openxmlformats.org/officeDocument/2006/relationships/hyperlink" Target="http://wfound.net/page/7/" TargetMode="External"/><Relationship Id="rId15" Type="http://schemas.openxmlformats.org/officeDocument/2006/relationships/hyperlink" Target="http://raznesi.info/blog/post/5464" TargetMode="External"/><Relationship Id="rId23" Type="http://schemas.openxmlformats.org/officeDocument/2006/relationships/hyperlink" Target="http://akma-c.com/indexnews4.html" TargetMode="External"/><Relationship Id="rId10" Type="http://schemas.openxmlformats.org/officeDocument/2006/relationships/hyperlink" Target="http://www.norwegiya.ru/page/20" TargetMode="External"/><Relationship Id="rId19" Type="http://schemas.openxmlformats.org/officeDocument/2006/relationships/hyperlink" Target="http://nnm.ru/blogs/0disey/city_wallpapers/" TargetMode="External"/><Relationship Id="rId4" Type="http://schemas.openxmlformats.org/officeDocument/2006/relationships/hyperlink" Target="http://www.reaa.ru/cgi-bin/yabb/YaBB.pl?action=print;num=1236501504" TargetMode="External"/><Relationship Id="rId9" Type="http://schemas.openxmlformats.org/officeDocument/2006/relationships/hyperlink" Target="http://postcardgallery.net/explorers/25-ru.html" TargetMode="External"/><Relationship Id="rId14" Type="http://schemas.openxmlformats.org/officeDocument/2006/relationships/hyperlink" Target="http://vu.ua/news/1374.html" TargetMode="External"/><Relationship Id="rId22" Type="http://schemas.openxmlformats.org/officeDocument/2006/relationships/hyperlink" Target="http://fotki.yandex.ru/users/uasad-com/view/450724/?page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Новейшее время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 освоения космоса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08520" y="4293096"/>
            <a:ext cx="8964488" cy="244827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Первым человеком, побывавшем в космосе, стал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наш соотечественник </a:t>
            </a:r>
            <a:r>
              <a:rPr lang="ru-RU" b="1" u="sng" dirty="0" smtClean="0">
                <a:solidFill>
                  <a:srgbClr val="FF0066"/>
                </a:solidFill>
                <a:latin typeface="Comic Sans MS" pitchFamily="66" charset="0"/>
              </a:rPr>
              <a:t>Юрий Гагарин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. Произошло это 12 апреля 1961 года.      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Первым человеком, ступившим на Луну, стал 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американский астронавт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Нил </a:t>
            </a:r>
            <a:r>
              <a:rPr lang="ru-RU" u="sng" dirty="0" err="1" smtClean="0">
                <a:solidFill>
                  <a:srgbClr val="C00000"/>
                </a:solidFill>
                <a:latin typeface="Comic Sans MS" pitchFamily="66" charset="0"/>
              </a:rPr>
              <a:t>Армстронг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.        Это произошло 21 июля 1969 года.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19872" y="1844824"/>
            <a:ext cx="1800200" cy="2432701"/>
          </a:xfrm>
          <a:prstGeom prst="rect">
            <a:avLst/>
          </a:prstGeom>
        </p:spPr>
      </p:pic>
      <p:pic>
        <p:nvPicPr>
          <p:cNvPr id="11" name="Содержимое 10" descr="18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179510" y="1052736"/>
            <a:ext cx="4374038" cy="3096000"/>
          </a:xfrm>
        </p:spPr>
      </p:pic>
      <p:pic>
        <p:nvPicPr>
          <p:cNvPr id="15" name="Рисунок 14" descr="Рисунок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32009" y="980728"/>
            <a:ext cx="4732479" cy="32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Жестокое время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581128"/>
            <a:ext cx="8964488" cy="182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XX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 век запомнился двумя самыми страшными войнами в истории. Это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Первая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  (1914-1918) и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Вторая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 (1939-1945)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мировые войны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. В них участвовали многие государства мира.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19872" y="1844824"/>
            <a:ext cx="1800200" cy="2432701"/>
          </a:xfrm>
          <a:prstGeom prst="rect">
            <a:avLst/>
          </a:prstGeom>
        </p:spPr>
      </p:pic>
      <p:pic>
        <p:nvPicPr>
          <p:cNvPr id="6" name="Содержимое 5" descr="12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51520" y="1341088"/>
            <a:ext cx="4860759" cy="2880000"/>
          </a:xfrm>
          <a:effectLst>
            <a:softEdge rad="127000"/>
          </a:effectLst>
        </p:spPr>
      </p:pic>
      <p:pic>
        <p:nvPicPr>
          <p:cNvPr id="10" name="Рисунок 9" descr="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72465" y="1052736"/>
            <a:ext cx="3848007" cy="3384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5445224"/>
            <a:ext cx="8568952" cy="11087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0066"/>
                </a:solidFill>
              </a:rPr>
              <a:t>	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В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XX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 веке было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изобретено самое разрушительное оружие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 в истории – </a:t>
            </a:r>
            <a:r>
              <a:rPr lang="ru-RU" b="1" u="sng" dirty="0" smtClean="0">
                <a:solidFill>
                  <a:srgbClr val="C00000"/>
                </a:solidFill>
                <a:latin typeface="Comic Sans MS" pitchFamily="66" charset="0"/>
              </a:rPr>
              <a:t>атомное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7" name="Содержимое 6" descr="2015362209_l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79513" y="909216"/>
            <a:ext cx="4677793" cy="4464000"/>
          </a:xfrm>
          <a:effectLst>
            <a:softEdge rad="1270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Жестокое время</a:t>
            </a:r>
          </a:p>
        </p:txBody>
      </p:sp>
      <p:pic>
        <p:nvPicPr>
          <p:cNvPr id="8" name="Рисунок 7" descr="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168" y="909216"/>
            <a:ext cx="4176320" cy="4464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3717032"/>
            <a:ext cx="8927976" cy="309634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6 августа 1945 года была сброшена атомная бомба на японский город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Хиросиму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. Около 140 тысяч жителей города погибли сразу во время взрыва. 60% зданий  было превращено в пыль, остальные разрушены. Город перестал существовать.  Спустя три дня вторая бомба была сброшена на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Нагасаки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. Число погибших составило 74 тысячи. </a:t>
            </a:r>
            <a:endParaRPr lang="ru-RU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article-1300803-0AB39EBA000005DC-65_634x41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74601" y="188640"/>
            <a:ext cx="5845871" cy="3672000"/>
          </a:xfrm>
          <a:effectLst>
            <a:softEdge rad="127000"/>
          </a:effectLst>
        </p:spPr>
      </p:pic>
      <p:pic>
        <p:nvPicPr>
          <p:cNvPr id="8" name="Рисунок 7" descr="7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89048"/>
            <a:ext cx="2775140" cy="3672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89784" y="404664"/>
            <a:ext cx="4974704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Пережив две войны, люди поняли, как важно сохранить мир. После Второй мировой войны страны-победительницы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создали Организацию Объединённых наций (ООН)</a:t>
            </a:r>
            <a:r>
              <a:rPr lang="ru-RU" dirty="0" smtClean="0">
                <a:latin typeface="Comic Sans MS" pitchFamily="66" charset="0"/>
              </a:rPr>
              <a:t>. 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Представители различных стран обсуждают вопросы международной жизни, чтобы сохранять мир на Земле.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5" name="Содержимое 4" descr="1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3527" y="332656"/>
            <a:ext cx="4032000" cy="2466635"/>
          </a:xfrm>
        </p:spPr>
      </p:pic>
      <p:pic>
        <p:nvPicPr>
          <p:cNvPr id="6" name="Рисунок 5" descr="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976" y="3356992"/>
            <a:ext cx="4032000" cy="268531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item_3063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483768" y="1772816"/>
            <a:ext cx="3600400" cy="3600400"/>
          </a:xfrm>
        </p:spPr>
      </p:pic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12" y="2852936"/>
            <a:ext cx="1119004" cy="15121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Главная задача человечества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44733" y="1088274"/>
            <a:ext cx="4143698" cy="9725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600" b="1" dirty="0" smtClean="0">
                <a:solidFill>
                  <a:srgbClr val="0000FF"/>
                </a:solidFill>
              </a:rPr>
              <a:t>Борьба с международным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600" b="1" dirty="0" smtClean="0">
                <a:solidFill>
                  <a:srgbClr val="0000FF"/>
                </a:solidFill>
              </a:rPr>
              <a:t>терроризмом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3808" y="3861048"/>
            <a:ext cx="36588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600" b="1" dirty="0" smtClean="0">
                <a:solidFill>
                  <a:srgbClr val="7030A0"/>
                </a:solidFill>
              </a:rPr>
              <a:t>Преодоление бедности 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2819" y="1088274"/>
            <a:ext cx="3357842" cy="9725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600" b="1" dirty="0" smtClean="0">
                <a:solidFill>
                  <a:srgbClr val="006600"/>
                </a:solidFill>
              </a:rPr>
              <a:t>Охрана окружающей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600" b="1" dirty="0" smtClean="0">
                <a:solidFill>
                  <a:srgbClr val="006600"/>
                </a:solidFill>
              </a:rPr>
              <a:t>среды</a:t>
            </a:r>
          </a:p>
        </p:txBody>
      </p:sp>
      <p:pic>
        <p:nvPicPr>
          <p:cNvPr id="14" name="Рисунок 13" descr="2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2204864"/>
            <a:ext cx="1944216" cy="1967999"/>
          </a:xfrm>
          <a:prstGeom prst="ellipse">
            <a:avLst/>
          </a:prstGeom>
          <a:ln w="57150">
            <a:solidFill>
              <a:srgbClr val="006600"/>
            </a:solidFill>
          </a:ln>
        </p:spPr>
      </p:pic>
      <p:pic>
        <p:nvPicPr>
          <p:cNvPr id="15" name="Рисунок 14" descr="2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300192" y="2241088"/>
            <a:ext cx="1970476" cy="1980000"/>
          </a:xfrm>
          <a:prstGeom prst="ellipse">
            <a:avLst/>
          </a:prstGeom>
          <a:ln w="57150">
            <a:solidFill>
              <a:srgbClr val="0000FF"/>
            </a:solidFill>
          </a:ln>
        </p:spPr>
      </p:pic>
      <p:pic>
        <p:nvPicPr>
          <p:cNvPr id="16" name="Рисунок 15" descr="2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419872" y="4509120"/>
            <a:ext cx="2058183" cy="1980000"/>
          </a:xfrm>
          <a:prstGeom prst="ellipse">
            <a:avLst/>
          </a:prstGeom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ПОДВЕДЁМ ИТОГИ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475656" y="1340768"/>
            <a:ext cx="6768752" cy="3096344"/>
          </a:xfrm>
          <a:prstGeom prst="roundRect">
            <a:avLst/>
          </a:prstGeom>
          <a:solidFill>
            <a:srgbClr val="FFFF99"/>
          </a:solidFill>
          <a:ln w="38100">
            <a:solidFill>
              <a:schemeClr val="accent6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Когда началась история Новейшего времени?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Сколько времени (приблизительно) она длится?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Какое из достижений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XX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 века кажется тебе наиболее важным?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2915816" y="4365104"/>
            <a:ext cx="3312368" cy="2074738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76064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http://galspace.spb.ru/index70-2.html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http://istoriofil.org.ua/load/knigi_po_istorii/novejshego_vremeni/aleksashkina_l_n_novejshaja_istorija_khkh_vek_nachalo_khkhi_veka_11_klass_uchebnik/10-1-0-2103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http://www.reaa.ru/cgi-bin/yabb/YaBB.pl?action=print;num=1236501504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http://wfound.net/page/7/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http://ship.bsu.by/print.aspx?guid=3011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http://nevsedoma.com.ua/?newsid=58174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http://ho-hol.livejournal.com/653517.html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http://postcardgallery.net/explorers/25-ru.html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http://www.norwegiya.ru/page/20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http://www.yaplakal.com/forum2/topic254799.html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http://superveseluha.ru/search/velikaya-otechestvennaya-voyna-9460fdf3833aa6aae9b7f353210efa28.php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http://news.bigmir.net/world/171375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http://vu.ua/news/1374.html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http://raznesi.info/blog/post/5464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http://www.rosconcert.com/common/arc/story.php/136520</a:t>
            </a:r>
            <a:endParaRPr lang="ru-RU" dirty="0" smtClean="0"/>
          </a:p>
          <a:p>
            <a:pPr lvl="0"/>
            <a:r>
              <a:rPr lang="ru-RU" u="sng" dirty="0" smtClean="0">
                <a:hlinkClick r:id="rId17"/>
              </a:rPr>
              <a:t>http://news.freexosting.ru/?start=20</a:t>
            </a:r>
            <a:endParaRPr lang="ru-RU" dirty="0" smtClean="0"/>
          </a:p>
          <a:p>
            <a:pPr lvl="0"/>
            <a:r>
              <a:rPr lang="ru-RU" u="sng" dirty="0" smtClean="0">
                <a:hlinkClick r:id="rId18"/>
              </a:rPr>
              <a:t>http://www.chop72.ru/2012-08-06-14-57-19/218-2012-08-06-14-55-30.html?start=99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http://nnm.ru/blogs/0disey/city_wallpapers/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http://www.winwallpapers.net/wallpapers/japan-4150.html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1"/>
              </a:rPr>
              <a:t>http://uainfo.censor.net.ua/news/10180-uchenye-nazvali-vazhneyshie-nauchnye-dostizheniya-chelovechestva.html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2"/>
              </a:rPr>
              <a:t>http://fotki.yandex.ru/users/uasad-com/view/450724/?page=1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23"/>
              </a:rPr>
              <a:t>http://akma-c.com/indexnews4.html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4"/>
              </a:rPr>
              <a:t>http://www.babyblog.ru/community/post/fiesta/447161</a:t>
            </a:r>
            <a:endParaRPr lang="ru-RU" dirty="0" smtClean="0"/>
          </a:p>
          <a:p>
            <a:pPr lvl="0"/>
            <a:r>
              <a:rPr lang="ru-RU" u="sng" dirty="0" smtClean="0">
                <a:hlinkClick r:id="rId25"/>
              </a:rPr>
              <a:t>http://mycalend.ru/c/h/390/</a:t>
            </a:r>
            <a:endParaRPr lang="ru-RU" dirty="0" smtClean="0"/>
          </a:p>
          <a:p>
            <a:pPr lvl="0"/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какие эпохи учёные разделяют историю человечества?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e26a4a26ffb3245efd507cf74911f8b1_0_500_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35896" y="2636912"/>
            <a:ext cx="1731072" cy="2339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59149" y="1844824"/>
            <a:ext cx="3913251" cy="523220"/>
          </a:xfrm>
          <a:prstGeom prst="rect">
            <a:avLst/>
          </a:prstGeom>
          <a:ln w="38100">
            <a:solidFill>
              <a:srgbClr val="0000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первобытная история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58392" y="2780928"/>
            <a:ext cx="4330032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история Древнего мира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3789040"/>
            <a:ext cx="4204997" cy="5232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Comic Sans MS" pitchFamily="66" charset="0"/>
              </a:rPr>
              <a:t>история Средних веков</a:t>
            </a:r>
            <a:endParaRPr lang="ru-RU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41246" y="4849996"/>
            <a:ext cx="4519186" cy="52322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история Нового времени</a:t>
            </a:r>
            <a:endParaRPr lang="ru-RU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11995" y="5786100"/>
            <a:ext cx="5208477" cy="52322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66"/>
                </a:solidFill>
                <a:latin typeface="Comic Sans MS" pitchFamily="66" charset="0"/>
              </a:rPr>
              <a:t>история Новейшего времени</a:t>
            </a:r>
            <a:endParaRPr lang="ru-RU" sz="28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pic>
        <p:nvPicPr>
          <p:cNvPr id="28" name="Содержимое 27" descr="4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23528" y="764704"/>
            <a:ext cx="2039409" cy="2646133"/>
          </a:xfrm>
        </p:spPr>
      </p:pic>
      <p:pic>
        <p:nvPicPr>
          <p:cNvPr id="30" name="Рисунок 29" descr="pic_31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95736" y="1988840"/>
            <a:ext cx="1773265" cy="2666603"/>
          </a:xfrm>
          <a:prstGeom prst="rect">
            <a:avLst/>
          </a:prstGeom>
        </p:spPr>
      </p:pic>
      <p:pic>
        <p:nvPicPr>
          <p:cNvPr id="23" name="Содержимое 22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tretch>
            <a:fillRect/>
          </a:stretch>
        </p:blipFill>
        <p:spPr>
          <a:xfrm>
            <a:off x="251520" y="4221088"/>
            <a:ext cx="2664295" cy="234774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историческая эпоха?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6" descr="Рисунок3y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444208" y="1772816"/>
            <a:ext cx="2218624" cy="2160240"/>
          </a:xfrm>
        </p:spPr>
      </p:pic>
      <p:pic>
        <p:nvPicPr>
          <p:cNvPr id="8" name="Рисунок 7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2759520"/>
            <a:ext cx="1800200" cy="24327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4581128"/>
            <a:ext cx="845295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C00000"/>
                </a:solidFill>
                <a:latin typeface="Comic Sans MS" pitchFamily="66" charset="0"/>
              </a:rPr>
              <a:t>Историческая эпоха </a:t>
            </a:r>
            <a:r>
              <a:rPr lang="ru-RU" sz="2800" dirty="0" smtClean="0">
                <a:solidFill>
                  <a:srgbClr val="000066"/>
                </a:solidFill>
                <a:latin typeface="Comic Sans MS" pitchFamily="66" charset="0"/>
              </a:rPr>
              <a:t>– длительный по времени </a:t>
            </a:r>
          </a:p>
          <a:p>
            <a:pPr algn="ctr"/>
            <a:r>
              <a:rPr lang="ru-RU" sz="2800" dirty="0" smtClean="0">
                <a:solidFill>
                  <a:srgbClr val="000066"/>
                </a:solidFill>
                <a:latin typeface="Comic Sans MS" pitchFamily="66" charset="0"/>
              </a:rPr>
              <a:t>период человеческой истории, </a:t>
            </a:r>
          </a:p>
          <a:p>
            <a:pPr algn="ctr"/>
            <a:r>
              <a:rPr lang="ru-RU" sz="2800" dirty="0" smtClean="0">
                <a:solidFill>
                  <a:srgbClr val="000066"/>
                </a:solidFill>
                <a:latin typeface="Comic Sans MS" pitchFamily="66" charset="0"/>
              </a:rPr>
              <a:t>который отличается от других уровнем </a:t>
            </a:r>
          </a:p>
          <a:p>
            <a:pPr algn="ctr"/>
            <a:r>
              <a:rPr lang="ru-RU" sz="2800" dirty="0" smtClean="0">
                <a:solidFill>
                  <a:srgbClr val="000066"/>
                </a:solidFill>
                <a:latin typeface="Comic Sans MS" pitchFamily="66" charset="0"/>
              </a:rPr>
              <a:t>развития материальной и духовной культуры.</a:t>
            </a:r>
            <a:endParaRPr lang="ru-RU" sz="2800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23" name="Рисунок 22" descr="2 - копия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79512" y="2204864"/>
            <a:ext cx="8784976" cy="115212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67544" y="1619508"/>
            <a:ext cx="165618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Древний мир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39952" y="1619508"/>
            <a:ext cx="1553823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Средние века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978" y="694437"/>
            <a:ext cx="1271502" cy="646331"/>
          </a:xfrm>
          <a:prstGeom prst="wedgeRectCallout">
            <a:avLst>
              <a:gd name="adj1" fmla="val 33960"/>
              <a:gd name="adj2" fmla="val 138291"/>
            </a:avLst>
          </a:prstGeom>
          <a:ln>
            <a:solidFill>
              <a:srgbClr val="FF006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Новейшее 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время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2622" y="3573016"/>
            <a:ext cx="1439818" cy="461665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Наша эра</a:t>
            </a:r>
            <a:endParaRPr lang="ru-RU" sz="2400" b="1" dirty="0">
              <a:solidFill>
                <a:srgbClr val="0000FF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259632" y="1988840"/>
            <a:ext cx="0" cy="1584176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308304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8244408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915816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9512" y="3565465"/>
            <a:ext cx="976549" cy="1015663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До </a:t>
            </a:r>
          </a:p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нашей </a:t>
            </a:r>
          </a:p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эры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33" name="AutoShape 265"/>
          <p:cNvSpPr>
            <a:spLocks noChangeAspect="1" noChangeArrowheads="1"/>
          </p:cNvSpPr>
          <p:nvPr/>
        </p:nvSpPr>
        <p:spPr bwMode="auto">
          <a:xfrm>
            <a:off x="899592" y="3429000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Р.Х.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08304" y="1412776"/>
            <a:ext cx="900000" cy="646331"/>
          </a:xfrm>
          <a:prstGeom prst="rect">
            <a:avLst/>
          </a:prstGeom>
          <a:ln>
            <a:solidFill>
              <a:srgbClr val="00823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23B"/>
                </a:solidFill>
              </a:rPr>
              <a:t>Новое </a:t>
            </a:r>
          </a:p>
          <a:p>
            <a:r>
              <a:rPr lang="ru-RU" b="1" dirty="0" smtClean="0">
                <a:solidFill>
                  <a:srgbClr val="00823B"/>
                </a:solidFill>
              </a:rPr>
              <a:t>время</a:t>
            </a:r>
            <a:endParaRPr lang="ru-RU" b="1" dirty="0">
              <a:solidFill>
                <a:srgbClr val="0082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 animBg="1"/>
      <p:bldP spid="25" grpId="0" animBg="1"/>
      <p:bldP spid="26" grpId="0" animBg="1"/>
      <p:bldP spid="27" grpId="0" animBg="1"/>
      <p:bldP spid="32" grpId="0" animBg="1"/>
      <p:bldP spid="33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552528"/>
            <a:ext cx="9073008" cy="204482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	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С начала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XX 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века мы ведём отсчёт истории Новейшего времени.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Новейшее время – самая короткая из эпох, 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которые выделяются в истории человечества. История Новейшего времени продолжается и сейчас.</a:t>
            </a:r>
            <a:endParaRPr lang="ru-RU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20" name="Содержимое 19" descr="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3528" y="188640"/>
            <a:ext cx="1890000" cy="2520000"/>
          </a:xfrm>
          <a:effectLst>
            <a:softEdge rad="127000"/>
          </a:effectLst>
        </p:spPr>
      </p:pic>
      <p:pic>
        <p:nvPicPr>
          <p:cNvPr id="21" name="Рисунок 20" descr="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27784" y="188640"/>
            <a:ext cx="3360000" cy="252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4" name="Рисунок 23" descr="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2780928"/>
            <a:ext cx="1899560" cy="154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5" name="Рисунок 24" descr="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643891" y="188640"/>
            <a:ext cx="1904516" cy="252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6" name="Рисунок 25" descr="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471634" y="2636912"/>
            <a:ext cx="3069768" cy="198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Рисунок 26" descr="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627787" y="2636912"/>
            <a:ext cx="2497705" cy="198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Работа по учебнику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556792"/>
            <a:ext cx="2349794" cy="3096344"/>
          </a:xfrm>
          <a:prstGeom prst="rect">
            <a:avLst/>
          </a:prstGeom>
          <a:ln w="76200" cap="sq" cmpd="thickThin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556792"/>
            <a:ext cx="5400600" cy="2520280"/>
          </a:xfr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Прочитайте текст 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на с. 28-31 учебника.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Какие изменения в жизни людей произошли за эти 100 лет?</a:t>
            </a:r>
            <a:endParaRPr lang="ru-RU" dirty="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School_Clip_Art_15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44208" y="4005064"/>
            <a:ext cx="2060823" cy="2591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509120"/>
            <a:ext cx="9036496" cy="2116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rgbClr val="000066"/>
                </a:solidFill>
                <a:latin typeface="Comic Sans MS" pitchFamily="66" charset="0"/>
              </a:rPr>
              <a:t>В начале </a:t>
            </a:r>
            <a:r>
              <a:rPr lang="en-US" sz="2600" dirty="0" smtClean="0">
                <a:solidFill>
                  <a:srgbClr val="000066"/>
                </a:solidFill>
                <a:latin typeface="Comic Sans MS" pitchFamily="66" charset="0"/>
              </a:rPr>
              <a:t>XX</a:t>
            </a:r>
            <a:r>
              <a:rPr lang="ru-RU" sz="2600" dirty="0" smtClean="0">
                <a:solidFill>
                  <a:srgbClr val="000066"/>
                </a:solidFill>
                <a:latin typeface="Comic Sans MS" pitchFamily="66" charset="0"/>
              </a:rPr>
              <a:t> века путешественники продолжали покорять бескрайние ледяные просторы Арктики и Антарктики. В 1909 г. американец </a:t>
            </a:r>
            <a:r>
              <a:rPr lang="ru-RU" sz="2600" dirty="0" smtClean="0">
                <a:solidFill>
                  <a:srgbClr val="C00000"/>
                </a:solidFill>
                <a:latin typeface="Comic Sans MS" pitchFamily="66" charset="0"/>
              </a:rPr>
              <a:t>Роберт </a:t>
            </a:r>
            <a:r>
              <a:rPr lang="ru-RU" sz="2600" dirty="0" err="1" smtClean="0">
                <a:solidFill>
                  <a:srgbClr val="C00000"/>
                </a:solidFill>
                <a:latin typeface="Comic Sans MS" pitchFamily="66" charset="0"/>
              </a:rPr>
              <a:t>Пири</a:t>
            </a:r>
            <a:r>
              <a:rPr lang="ru-RU" sz="26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600" dirty="0" smtClean="0">
                <a:solidFill>
                  <a:srgbClr val="000066"/>
                </a:solidFill>
                <a:latin typeface="Comic Sans MS" pitchFamily="66" charset="0"/>
              </a:rPr>
              <a:t>достиг Северного полюса. А в 1911 г. Норвежец </a:t>
            </a:r>
            <a:r>
              <a:rPr lang="ru-RU" sz="2600" dirty="0" err="1" smtClean="0">
                <a:solidFill>
                  <a:srgbClr val="C00000"/>
                </a:solidFill>
                <a:latin typeface="Comic Sans MS" pitchFamily="66" charset="0"/>
              </a:rPr>
              <a:t>Руаль</a:t>
            </a:r>
            <a:r>
              <a:rPr lang="ru-RU" sz="2600" dirty="0" smtClean="0">
                <a:solidFill>
                  <a:srgbClr val="C00000"/>
                </a:solidFill>
                <a:latin typeface="Comic Sans MS" pitchFamily="66" charset="0"/>
              </a:rPr>
              <a:t> Амундсен </a:t>
            </a:r>
            <a:r>
              <a:rPr lang="ru-RU" sz="2600" dirty="0" smtClean="0">
                <a:solidFill>
                  <a:srgbClr val="000066"/>
                </a:solidFill>
                <a:latin typeface="Comic Sans MS" pitchFamily="66" charset="0"/>
              </a:rPr>
              <a:t>покорил Южный полюс.</a:t>
            </a:r>
            <a:endParaRPr lang="ru-RU" sz="2600" dirty="0">
              <a:solidFill>
                <a:srgbClr val="000066"/>
              </a:solidFill>
            </a:endParaRPr>
          </a:p>
        </p:txBody>
      </p:sp>
      <p:pic>
        <p:nvPicPr>
          <p:cNvPr id="6" name="Содержимое 5" descr="1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576" y="260648"/>
            <a:ext cx="3450383" cy="4500000"/>
          </a:xfrm>
          <a:effectLst>
            <a:softEdge rad="127000"/>
          </a:effectLst>
        </p:spPr>
      </p:pic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19872" y="1844824"/>
            <a:ext cx="1800200" cy="2432701"/>
          </a:xfrm>
          <a:prstGeom prst="rect">
            <a:avLst/>
          </a:prstGeom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225144"/>
            <a:ext cx="3505000" cy="4500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 новых путешествий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4797152"/>
            <a:ext cx="8712968" cy="18288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В начале века во многих странах на вершине власти находился один человек – монарх, а к концу века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большинстве стран мира власть стала выборной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Изменение устройства государственной жизни</a:t>
            </a:r>
          </a:p>
        </p:txBody>
      </p:sp>
      <p:pic>
        <p:nvPicPr>
          <p:cNvPr id="6" name="Рисунок 5" descr="e26a4a26ffb3245efd507cf74911f8b1_0_500_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35896" y="1916832"/>
            <a:ext cx="1800200" cy="2432701"/>
          </a:xfrm>
          <a:prstGeom prst="rect">
            <a:avLst/>
          </a:prstGeom>
        </p:spPr>
      </p:pic>
      <p:pic>
        <p:nvPicPr>
          <p:cNvPr id="9" name="Содержимое 8" descr="20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827584" y="1556792"/>
            <a:ext cx="2483820" cy="2183577"/>
          </a:xfrm>
        </p:spPr>
      </p:pic>
      <p:pic>
        <p:nvPicPr>
          <p:cNvPr id="10" name="Рисунок 9" descr="2000__uchastki_forex_1333824134209908_large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652120" y="1340768"/>
            <a:ext cx="2592288" cy="26642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7584" y="4077072"/>
            <a:ext cx="2647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МОНАРХИЯ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4168" y="4077072"/>
            <a:ext cx="2117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ВЫБОРЫ</a:t>
            </a:r>
            <a:endParaRPr lang="ru-RU" sz="32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51520" y="459311"/>
            <a:ext cx="4464496" cy="3473745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Изменение городов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27984" y="908720"/>
            <a:ext cx="4608512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Крупнейшие города насчитывают теперь по несколько </a:t>
            </a:r>
            <a:r>
              <a:rPr lang="ru-RU" dirty="0" err="1" smtClean="0">
                <a:solidFill>
                  <a:srgbClr val="000066"/>
                </a:solidFill>
                <a:latin typeface="Comic Sans MS" pitchFamily="66" charset="0"/>
              </a:rPr>
              <a:t>миллио-нов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 жителей. Дома стали многоэтажные, построены из стекла и бетона. Улицы стали более широкие. Никого уже не удивляют автомобили, </a:t>
            </a:r>
            <a:r>
              <a:rPr lang="ru-RU" dirty="0" err="1" smtClean="0">
                <a:solidFill>
                  <a:srgbClr val="000066"/>
                </a:solidFill>
                <a:latin typeface="Comic Sans MS" pitchFamily="66" charset="0"/>
              </a:rPr>
              <a:t>самолё-ты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, которые были диковинкой в начале века.         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31840" y="2420888"/>
            <a:ext cx="1800200" cy="2432701"/>
          </a:xfrm>
          <a:prstGeom prst="rect">
            <a:avLst/>
          </a:prstGeom>
        </p:spPr>
      </p:pic>
      <p:pic>
        <p:nvPicPr>
          <p:cNvPr id="10" name="Рисунок 9" descr="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3807352"/>
            <a:ext cx="4464000" cy="279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968" y="4005064"/>
            <a:ext cx="3888000" cy="243321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Содержимое 9" descr="26.pn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79512" y="908720"/>
            <a:ext cx="3911545" cy="3168352"/>
          </a:xfrm>
        </p:spPr>
      </p:pic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31840" y="2420888"/>
            <a:ext cx="1800200" cy="24327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 научно-технического прогресса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3928" y="1368152"/>
            <a:ext cx="5148064" cy="5733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Изобретения </a:t>
            </a:r>
            <a:r>
              <a:rPr lang="en-US" dirty="0" smtClean="0">
                <a:solidFill>
                  <a:srgbClr val="000066"/>
                </a:solidFill>
                <a:latin typeface="Comic Sans MS" pitchFamily="66" charset="0"/>
              </a:rPr>
              <a:t>XX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 века есть   в каждом доме: </a:t>
            </a:r>
            <a:r>
              <a:rPr lang="ru-RU" dirty="0" err="1" smtClean="0">
                <a:solidFill>
                  <a:srgbClr val="000066"/>
                </a:solidFill>
                <a:latin typeface="Comic Sans MS" pitchFamily="66" charset="0"/>
              </a:rPr>
              <a:t>холодиль-ники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, телевизоры, </a:t>
            </a:r>
            <a:r>
              <a:rPr lang="ru-RU" dirty="0" err="1" smtClean="0">
                <a:solidFill>
                  <a:srgbClr val="000066"/>
                </a:solidFill>
                <a:latin typeface="Comic Sans MS" pitchFamily="66" charset="0"/>
              </a:rPr>
              <a:t>ком-пьютеры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, сотовые </a:t>
            </a:r>
            <a:r>
              <a:rPr lang="ru-RU" dirty="0" err="1" smtClean="0">
                <a:solidFill>
                  <a:srgbClr val="000066"/>
                </a:solidFill>
                <a:latin typeface="Comic Sans MS" pitchFamily="66" charset="0"/>
              </a:rPr>
              <a:t>теле-фоны</a:t>
            </a:r>
            <a:r>
              <a:rPr lang="ru-RU" dirty="0" smtClean="0">
                <a:solidFill>
                  <a:srgbClr val="000066"/>
                </a:solidFill>
                <a:latin typeface="Comic Sans MS" pitchFamily="66" charset="0"/>
              </a:rPr>
              <a:t>.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Учёные разгадали многие тайны природы, открыли мир частиц, из которых состоит всё существующее. </a:t>
            </a:r>
            <a:r>
              <a:rPr lang="ru-RU" dirty="0" err="1" smtClean="0">
                <a:solidFill>
                  <a:srgbClr val="FF0066"/>
                </a:solidFill>
                <a:latin typeface="Comic Sans MS" pitchFamily="66" charset="0"/>
              </a:rPr>
              <a:t>Появи-лись</a:t>
            </a: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 новые лекарства (аспирин). Медики </a:t>
            </a:r>
            <a:r>
              <a:rPr lang="ru-RU" dirty="0" err="1" smtClean="0">
                <a:solidFill>
                  <a:srgbClr val="FF0066"/>
                </a:solidFill>
                <a:latin typeface="Comic Sans MS" pitchFamily="66" charset="0"/>
              </a:rPr>
              <a:t>побе-дили</a:t>
            </a: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 многие болезни</a:t>
            </a:r>
            <a:endParaRPr lang="ru-RU" dirty="0">
              <a:solidFill>
                <a:srgbClr val="FF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597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Comic Sans MS</vt:lpstr>
      <vt:lpstr>Times New Roman</vt:lpstr>
      <vt:lpstr>Тема Office</vt:lpstr>
      <vt:lpstr>Новейшее время</vt:lpstr>
      <vt:lpstr>На какие эпохи учёные разделяют историю человечества?</vt:lpstr>
      <vt:lpstr>Что такое историческая эпоха?</vt:lpstr>
      <vt:lpstr>Презентация PowerPoint</vt:lpstr>
      <vt:lpstr>Работа по учебнику</vt:lpstr>
      <vt:lpstr>Время новых путешествий</vt:lpstr>
      <vt:lpstr>Презентация PowerPoint</vt:lpstr>
      <vt:lpstr>Изменение городов</vt:lpstr>
      <vt:lpstr>Время научно-технического прогресса</vt:lpstr>
      <vt:lpstr>Время освоения космоса</vt:lpstr>
      <vt:lpstr>Жестокое время</vt:lpstr>
      <vt:lpstr>Презентация PowerPoint</vt:lpstr>
      <vt:lpstr>Презентация PowerPoint</vt:lpstr>
      <vt:lpstr>Презентация PowerPoint</vt:lpstr>
      <vt:lpstr>Главная задача человечества</vt:lpstr>
      <vt:lpstr>ПОДВЕДЁМ ИТОГИ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53</cp:revision>
  <dcterms:created xsi:type="dcterms:W3CDTF">2012-11-17T08:41:49Z</dcterms:created>
  <dcterms:modified xsi:type="dcterms:W3CDTF">2022-02-15T05:21:27Z</dcterms:modified>
</cp:coreProperties>
</file>