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73" r:id="rId16"/>
    <p:sldId id="274" r:id="rId17"/>
    <p:sldId id="269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39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5EFA-2CAB-478F-BAEB-DBC8F234794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33283-3070-4D0D-A541-877C5904F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5EFA-2CAB-478F-BAEB-DBC8F234794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33283-3070-4D0D-A541-877C5904F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5EFA-2CAB-478F-BAEB-DBC8F234794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33283-3070-4D0D-A541-877C5904F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5EFA-2CAB-478F-BAEB-DBC8F234794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33283-3070-4D0D-A541-877C5904F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5EFA-2CAB-478F-BAEB-DBC8F234794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33283-3070-4D0D-A541-877C5904F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5EFA-2CAB-478F-BAEB-DBC8F234794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33283-3070-4D0D-A541-877C5904F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5EFA-2CAB-478F-BAEB-DBC8F234794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33283-3070-4D0D-A541-877C5904F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5EFA-2CAB-478F-BAEB-DBC8F234794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33283-3070-4D0D-A541-877C5904F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5EFA-2CAB-478F-BAEB-DBC8F234794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33283-3070-4D0D-A541-877C5904F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5EFA-2CAB-478F-BAEB-DBC8F234794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33283-3070-4D0D-A541-877C5904F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5EFA-2CAB-478F-BAEB-DBC8F234794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33283-3070-4D0D-A541-877C5904F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chemeClr val="accent2">
                <a:lumMod val="40000"/>
                <a:lumOff val="60000"/>
              </a:schemeClr>
            </a:gs>
            <a:gs pos="48000">
              <a:srgbClr val="FFFF00"/>
            </a:gs>
            <a:gs pos="36000">
              <a:srgbClr val="C6D6E9"/>
            </a:gs>
            <a:gs pos="1000">
              <a:schemeClr val="accent6">
                <a:lumMod val="75000"/>
              </a:schemeClr>
            </a:gs>
            <a:gs pos="15000">
              <a:schemeClr val="accent6">
                <a:lumMod val="75000"/>
              </a:schemeClr>
            </a:gs>
            <a:gs pos="71534">
              <a:srgbClr val="D3DF7E"/>
            </a:gs>
            <a:gs pos="13000">
              <a:schemeClr val="accent1">
                <a:lumMod val="45000"/>
                <a:lumOff val="55000"/>
              </a:schemeClr>
            </a:gs>
            <a:gs pos="83000">
              <a:schemeClr val="accent3">
                <a:lumMod val="75000"/>
              </a:schemeClr>
            </a:gs>
            <a:gs pos="91000">
              <a:srgbClr val="C000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75EFA-2CAB-478F-BAEB-DBC8F234794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33283-3070-4D0D-A541-877C5904F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norse.ru/history/common/iceland-settling.html" TargetMode="External"/><Relationship Id="rId13" Type="http://schemas.openxmlformats.org/officeDocument/2006/relationships/hyperlink" Target="http://www.bigpi.biysk.ru/encicl/articles/21/1002162/0003174G.htm" TargetMode="External"/><Relationship Id="rId18" Type="http://schemas.openxmlformats.org/officeDocument/2006/relationships/hyperlink" Target="http://fineartamerica.com/featured/the-first-landing-of-christopher-columbus-dioscoro-teofilo-puebla-tolin.html" TargetMode="External"/><Relationship Id="rId26" Type="http://schemas.openxmlformats.org/officeDocument/2006/relationships/hyperlink" Target="http://book.shnufi.ru/frontend.nsf/navIndex?OpenNavigator&amp;stage=offer&amp;offId=4521150&amp;progId=1006" TargetMode="External"/><Relationship Id="rId3" Type="http://schemas.openxmlformats.org/officeDocument/2006/relationships/hyperlink" Target="http://dimma43.narod.ru/simple81.html" TargetMode="External"/><Relationship Id="rId21" Type="http://schemas.openxmlformats.org/officeDocument/2006/relationships/hyperlink" Target="http://windgammers.narod.ru/Korabli/Mirnai.html" TargetMode="External"/><Relationship Id="rId7" Type="http://schemas.openxmlformats.org/officeDocument/2006/relationships/hyperlink" Target="http://post.kards.qip.ru/tags/show/&#1072;&#1084;&#1077;&#1088;&#1080;&#1082;&#1072;/9444089/8/otkrytie_ameriki.htm" TargetMode="External"/><Relationship Id="rId12" Type="http://schemas.openxmlformats.org/officeDocument/2006/relationships/hyperlink" Target="http://topuzz.com/ru/puzzle/info/8902/" TargetMode="External"/><Relationship Id="rId17" Type="http://schemas.openxmlformats.org/officeDocument/2006/relationships/hyperlink" Target="http://raduga-class.ucoz.ru/index/kak_kolumb_otkryval_ameriku/0-51" TargetMode="External"/><Relationship Id="rId25" Type="http://schemas.openxmlformats.org/officeDocument/2006/relationships/hyperlink" Target="http://2mir-istorii.ru/page/3/" TargetMode="External"/><Relationship Id="rId2" Type="http://schemas.openxmlformats.org/officeDocument/2006/relationships/hyperlink" Target="http://www.toy-world.ru/toy354775.html" TargetMode="External"/><Relationship Id="rId16" Type="http://schemas.openxmlformats.org/officeDocument/2006/relationships/hyperlink" Target="http://www.vmdaily.ru/news/izvestnoe-i-neizvestnoe-otkritie-ameriki--1350238568.html" TargetMode="External"/><Relationship Id="rId20" Type="http://schemas.openxmlformats.org/officeDocument/2006/relationships/hyperlink" Target="http://myzei-sh336.narod.ru/page/1.htm" TargetMode="External"/><Relationship Id="rId29" Type="http://schemas.openxmlformats.org/officeDocument/2006/relationships/hyperlink" Target="http://bommodeli.org/news/north_river_steamboat_schreiber_bogen_71749/2011-04-04-1079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ino.blogautore.espresso.repubblica.it/tag/iphone/" TargetMode="External"/><Relationship Id="rId11" Type="http://schemas.openxmlformats.org/officeDocument/2006/relationships/hyperlink" Target="http://worldavto.narod.ru/006.html" TargetMode="External"/><Relationship Id="rId24" Type="http://schemas.openxmlformats.org/officeDocument/2006/relationships/hyperlink" Target="http://ru.wikipedia.org/wiki/%D0%E0%F4%E0%FD%EB%FC_%D1%E0%ED%F2%E8" TargetMode="External"/><Relationship Id="rId5" Type="http://schemas.openxmlformats.org/officeDocument/2006/relationships/hyperlink" Target="http://nnm.ru/blogs/edmorich/hristofor_kolumb_ne_otkryvshiy_ameriku/" TargetMode="External"/><Relationship Id="rId15" Type="http://schemas.openxmlformats.org/officeDocument/2006/relationships/hyperlink" Target="http://blog.kp.ru/users/algor42/post188296679/" TargetMode="External"/><Relationship Id="rId23" Type="http://schemas.openxmlformats.org/officeDocument/2006/relationships/hyperlink" Target="http://ru.wikipedia.org/wiki/%CB%E5%EE%ED%E0%F0%E4%EE_%E4%E0_%C2%E8%ED%F7%E8" TargetMode="External"/><Relationship Id="rId28" Type="http://schemas.openxmlformats.org/officeDocument/2006/relationships/hyperlink" Target="http://www.likebook.ru/books/view/155340/" TargetMode="External"/><Relationship Id="rId10" Type="http://schemas.openxmlformats.org/officeDocument/2006/relationships/hyperlink" Target="http://www.mwcom.ru/reading/neopoznannoe/233-20-mifov-istorii.html" TargetMode="External"/><Relationship Id="rId19" Type="http://schemas.openxmlformats.org/officeDocument/2006/relationships/hyperlink" Target="http://www.navy.su/gallery/19/samsonov_am/index-text.htm" TargetMode="External"/><Relationship Id="rId4" Type="http://schemas.openxmlformats.org/officeDocument/2006/relationships/hyperlink" Target="http://teddyb.nnm.ru/" TargetMode="External"/><Relationship Id="rId9" Type="http://schemas.openxmlformats.org/officeDocument/2006/relationships/hyperlink" Target="http://yaistorik.wordpress.com/2011/04/23/&#1074;&#1077;&#1083;&#1080;&#1082;&#1080;&#1077;-&#1075;&#1077;&#1086;&#1075;&#1088;&#1072;&#1092;&#1080;&#1095;&#1077;&#1089;&#1082;&#1080;&#1077;-&#1086;&#1090;&#1082;&#1088;&#1099;&#1090;&#1080;&#1103;/" TargetMode="External"/><Relationship Id="rId14" Type="http://schemas.openxmlformats.org/officeDocument/2006/relationships/hyperlink" Target="http://www.loc.gov/pictures/resource/cph.3g01727/" TargetMode="External"/><Relationship Id="rId22" Type="http://schemas.openxmlformats.org/officeDocument/2006/relationships/hyperlink" Target="http://www.biography.com/people/leonardo-da-vinci-40396" TargetMode="External"/><Relationship Id="rId27" Type="http://schemas.openxmlformats.org/officeDocument/2006/relationships/hyperlink" Target="http://www.cigarclan.com.ua/content/index.php?option=com_content&amp;view=article&amp;id=845:2011-06-25-13-45-55&amp;catid=8:2009-08-05-08-48-46&amp;Itemid=4" TargetMode="External"/><Relationship Id="rId30" Type="http://schemas.openxmlformats.org/officeDocument/2006/relationships/hyperlink" Target="http://www.what-this.ru/encziklopediya-otkryitij/p/pervyij-passazhirskij-poezd.php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Новое время: встреча Европы и Америки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4 класс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23928" y="5805264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65000"/>
                  </a:schemeClr>
                </a:solidFill>
                <a:latin typeface="Monotype Corsiva" pitchFamily="66" charset="0"/>
              </a:rPr>
              <a:t>Ф.Магеллан</a:t>
            </a:r>
            <a:endParaRPr lang="ru-RU" dirty="0">
              <a:solidFill>
                <a:schemeClr val="bg1">
                  <a:lumMod val="6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Великие художники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90361" y="5805264"/>
            <a:ext cx="339868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Сикстинская Мадонна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(1512—1513)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3" name="Содержимое 12" descr="2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611558" y="1052736"/>
            <a:ext cx="3596400" cy="4860000"/>
          </a:xfrm>
          <a:effectLst>
            <a:softEdge rad="127000"/>
          </a:effectLst>
        </p:spPr>
      </p:pic>
      <p:pic>
        <p:nvPicPr>
          <p:cNvPr id="14" name="Содержимое 13" descr="2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32035" y="980728"/>
            <a:ext cx="3642972" cy="4860000"/>
          </a:xfrm>
          <a:effectLst>
            <a:softEdge rad="127000"/>
          </a:effectLst>
        </p:spPr>
      </p:pic>
      <p:sp>
        <p:nvSpPr>
          <p:cNvPr id="12" name="TextBox 11"/>
          <p:cNvSpPr txBox="1"/>
          <p:nvPr/>
        </p:nvSpPr>
        <p:spPr>
          <a:xfrm>
            <a:off x="899592" y="5949280"/>
            <a:ext cx="2731838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Рафаэль </a:t>
            </a:r>
            <a:r>
              <a:rPr lang="ru-RU" sz="2800" dirty="0" err="1" smtClean="0">
                <a:latin typeface="Comic Sans MS" pitchFamily="66" charset="0"/>
              </a:rPr>
              <a:t>Санти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Великие писатели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5616" y="5805264"/>
            <a:ext cx="2749471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Даниэль Дефо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10" name="Содержимое 9" descr="25.jpe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1052736"/>
            <a:ext cx="3787417" cy="4525963"/>
          </a:xfrm>
          <a:effectLst>
            <a:softEdge rad="127000"/>
          </a:effectLst>
        </p:spPr>
      </p:pic>
      <p:pic>
        <p:nvPicPr>
          <p:cNvPr id="11" name="Содержимое 10" descr="2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32040" y="1340768"/>
            <a:ext cx="3048000" cy="391363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Великие писатели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87624" y="5805264"/>
            <a:ext cx="2149948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err="1" smtClean="0">
                <a:latin typeface="Comic Sans MS" pitchFamily="66" charset="0"/>
              </a:rPr>
              <a:t>Жюль</a:t>
            </a:r>
            <a:r>
              <a:rPr lang="ru-RU" sz="2800" dirty="0" smtClean="0">
                <a:latin typeface="Comic Sans MS" pitchFamily="66" charset="0"/>
              </a:rPr>
              <a:t> Верн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7" name="Содержимое 6" descr="2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1124744"/>
            <a:ext cx="3771636" cy="4525963"/>
          </a:xfrm>
          <a:effectLst>
            <a:softEdge rad="127000"/>
          </a:effectLst>
        </p:spPr>
      </p:pic>
      <p:pic>
        <p:nvPicPr>
          <p:cNvPr id="9" name="Содержимое 8" descr="28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427984" y="980728"/>
            <a:ext cx="1903425" cy="252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4" name="Рисунок 13" descr="20 000 лье под водой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876255" y="980728"/>
            <a:ext cx="1864122" cy="252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6" name="Рисунок 15" descr="d61b3f1495ac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427984" y="3717032"/>
            <a:ext cx="1944216" cy="252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7" name="Рисунок 16" descr="N0010402403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948458" y="3789040"/>
            <a:ext cx="1800006" cy="252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Работа по учебнику</a:t>
            </a:r>
            <a:endParaRPr lang="ru-RU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5" name="Содержимое 4" descr="Рисунок1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1556792"/>
            <a:ext cx="2185854" cy="2880320"/>
          </a:xfrm>
          <a:prstGeom prst="rect">
            <a:avLst/>
          </a:prstGeom>
          <a:ln w="762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07904" y="1484784"/>
            <a:ext cx="4392488" cy="3096344"/>
          </a:xfrm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Прочитайте текст    на с. 25 учебника.</a:t>
            </a:r>
          </a:p>
          <a:p>
            <a:pPr marL="514350" indent="-514350">
              <a:buNone/>
            </a:pPr>
            <a:endParaRPr lang="ru-RU" dirty="0" smtClean="0">
              <a:solidFill>
                <a:srgbClr val="006600"/>
              </a:solidFill>
              <a:latin typeface="Comic Sans MS" pitchFamily="66" charset="0"/>
            </a:endParaRPr>
          </a:p>
          <a:p>
            <a:pPr marL="514350" indent="-514350"/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Какие технические изобретения были сделаны в </a:t>
            </a:r>
            <a:r>
              <a:rPr lang="en-US" dirty="0" smtClean="0">
                <a:solidFill>
                  <a:srgbClr val="006600"/>
                </a:solidFill>
                <a:latin typeface="Comic Sans MS" pitchFamily="66" charset="0"/>
              </a:rPr>
              <a:t>XIX 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веке?</a:t>
            </a:r>
          </a:p>
        </p:txBody>
      </p:sp>
      <p:pic>
        <p:nvPicPr>
          <p:cNvPr id="7" name="Рисунок 6" descr="School_Clip_Art_15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92280" y="4365104"/>
            <a:ext cx="1774466" cy="22310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Содержимое 12" descr="img6B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4007" y="1556791"/>
            <a:ext cx="4068000" cy="4068000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Технические изобретения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Содержимое 5" descr="29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51520" y="1556791"/>
            <a:ext cx="4238057" cy="4068000"/>
          </a:xfrm>
          <a:effectLst>
            <a:softEdge rad="127000"/>
          </a:effectLst>
        </p:spPr>
      </p:pic>
      <p:sp>
        <p:nvSpPr>
          <p:cNvPr id="14" name="TextBox 13"/>
          <p:cNvSpPr txBox="1"/>
          <p:nvPr/>
        </p:nvSpPr>
        <p:spPr>
          <a:xfrm>
            <a:off x="5940152" y="5877272"/>
            <a:ext cx="1648208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Паровоз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59632" y="5877272"/>
            <a:ext cx="173477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Пароход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Технические изобретения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95936" y="5949280"/>
            <a:ext cx="1890261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Телеграф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560" y="3573016"/>
            <a:ext cx="225254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Фотография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8" name="Содержимое 7" descr="3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1268760"/>
            <a:ext cx="3586926" cy="2190587"/>
          </a:xfrm>
          <a:effectLst>
            <a:softEdge rad="127000"/>
          </a:effectLst>
        </p:spPr>
      </p:pic>
      <p:pic>
        <p:nvPicPr>
          <p:cNvPr id="10" name="Содержимое 9" descr="3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2843808" y="3717032"/>
            <a:ext cx="3678292" cy="2208617"/>
          </a:xfrm>
          <a:effectLst>
            <a:softEdge rad="127000"/>
          </a:effectLst>
        </p:spPr>
      </p:pic>
      <p:sp>
        <p:nvSpPr>
          <p:cNvPr id="12" name="TextBox 11"/>
          <p:cNvSpPr txBox="1"/>
          <p:nvPr/>
        </p:nvSpPr>
        <p:spPr>
          <a:xfrm>
            <a:off x="7164288" y="3861048"/>
            <a:ext cx="1210588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Радио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16" name="Рисунок 15" descr="3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580112" y="1052736"/>
            <a:ext cx="3240360" cy="256327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Технические изобретения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" name="Содержимое 10" descr="34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788024" y="3645024"/>
            <a:ext cx="4230718" cy="3096344"/>
          </a:xfrm>
          <a:effectLst>
            <a:softEdge rad="127000"/>
          </a:effectLst>
        </p:spPr>
      </p:pic>
      <p:sp>
        <p:nvSpPr>
          <p:cNvPr id="9" name="TextBox 8"/>
          <p:cNvSpPr txBox="1"/>
          <p:nvPr/>
        </p:nvSpPr>
        <p:spPr>
          <a:xfrm>
            <a:off x="5220072" y="3789040"/>
            <a:ext cx="175721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Телефон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16" name="Рисунок 15" descr="1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80112" y="908720"/>
            <a:ext cx="3057066" cy="2690219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4" name="TextBox 13"/>
          <p:cNvSpPr txBox="1"/>
          <p:nvPr/>
        </p:nvSpPr>
        <p:spPr>
          <a:xfrm>
            <a:off x="4139952" y="1052736"/>
            <a:ext cx="2313454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Автомобиль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5576" y="5589240"/>
            <a:ext cx="2776722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Электрическое</a:t>
            </a:r>
          </a:p>
          <a:p>
            <a:pPr algn="ctr"/>
            <a:r>
              <a:rPr lang="ru-RU" sz="2800" dirty="0" smtClean="0">
                <a:latin typeface="Comic Sans MS" pitchFamily="66" charset="0"/>
              </a:rPr>
              <a:t>освещение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18" name="Содержимое 17" descr="35.pn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755576" y="1556792"/>
            <a:ext cx="2592288" cy="372641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ПОДВЕДЁМ ИТОГИ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419872" y="1340768"/>
            <a:ext cx="5472608" cy="4392488"/>
          </a:xfrm>
          <a:prstGeom prst="roundRect">
            <a:avLst/>
          </a:prstGeom>
          <a:ln w="38100"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Какую эпоху историки называют Новым временем?</a:t>
            </a:r>
          </a:p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6600"/>
                </a:solidFill>
                <a:latin typeface="Comic Sans MS" pitchFamily="66" charset="0"/>
              </a:rPr>
              <a:t>Назовите знаменитых людей Нового времени.</a:t>
            </a:r>
          </a:p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Какие изобретения были сделаны в это время?</a:t>
            </a: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CC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  <a:buFontTx/>
              <a:buAutoNum type="arabicPeriod" startAt="3"/>
            </a:pPr>
            <a:endParaRPr lang="ru-RU" sz="2800" dirty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A50021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323528" y="2276872"/>
            <a:ext cx="3024336" cy="2218754"/>
            <a:chOff x="251520" y="1988840"/>
            <a:chExt cx="3387549" cy="2506786"/>
          </a:xfrm>
        </p:grpSpPr>
        <p:pic>
          <p:nvPicPr>
            <p:cNvPr id="10" name="Рисунок 9" descr="0_80302_a3fba2ca_XL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51520" y="1988840"/>
              <a:ext cx="3387549" cy="2506786"/>
            </a:xfrm>
            <a:prstGeom prst="rect">
              <a:avLst/>
            </a:prstGeom>
          </p:spPr>
        </p:pic>
        <p:pic>
          <p:nvPicPr>
            <p:cNvPr id="11" name="Рисунок 10" descr="окр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403720" y="3359848"/>
              <a:ext cx="648000" cy="86124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ИСТОЧНИКИ: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5760640"/>
          </a:xfrm>
        </p:spPr>
        <p:txBody>
          <a:bodyPr>
            <a:normAutofit fontScale="32500" lnSpcReduction="20000"/>
          </a:bodyPr>
          <a:lstStyle/>
          <a:p>
            <a:pPr lvl="0"/>
            <a:r>
              <a:rPr lang="ru-RU" u="sng" dirty="0" smtClean="0">
                <a:hlinkClick r:id="rId2"/>
              </a:rPr>
              <a:t>http://www.toy-world.ru/toy354775.html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3"/>
              </a:rPr>
              <a:t>http://dimma43.narod.ru/simple81.html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4"/>
              </a:rPr>
              <a:t>http://teddyb.nnm.ru/</a:t>
            </a:r>
            <a:endParaRPr lang="ru-RU" dirty="0" smtClean="0"/>
          </a:p>
          <a:p>
            <a:pPr lvl="0"/>
            <a:r>
              <a:rPr lang="ru-RU" u="sng" dirty="0" smtClean="0">
                <a:hlinkClick r:id="rId5"/>
              </a:rPr>
              <a:t>http://nnm.ru/blogs/edmorich/hristofor_kolumb_ne_otkryvshiy_ameriku/#cut</a:t>
            </a:r>
            <a:endParaRPr lang="ru-RU" dirty="0" smtClean="0"/>
          </a:p>
          <a:p>
            <a:pPr lvl="0"/>
            <a:r>
              <a:rPr lang="ru-RU" u="sng" dirty="0" smtClean="0">
                <a:hlinkClick r:id="rId6"/>
              </a:rPr>
              <a:t>http://vino.blogautore.espresso.repubblica.it/tag/iphone/</a:t>
            </a:r>
            <a:endParaRPr lang="ru-RU" dirty="0" smtClean="0"/>
          </a:p>
          <a:p>
            <a:pPr lvl="0"/>
            <a:r>
              <a:rPr lang="ru-RU" u="sng" dirty="0" smtClean="0">
                <a:hlinkClick r:id="rId7"/>
              </a:rPr>
              <a:t>http://post.kards.qip.ru/tags/show/америка/9444089/8/otkrytie_ameriki.htm</a:t>
            </a:r>
            <a:endParaRPr lang="ru-RU" dirty="0" smtClean="0"/>
          </a:p>
          <a:p>
            <a:pPr lvl="0"/>
            <a:r>
              <a:rPr lang="ru-RU" u="sng" dirty="0" smtClean="0">
                <a:hlinkClick r:id="rId8"/>
              </a:rPr>
              <a:t>http://norse.ru/history/common/iceland-settling.html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9"/>
              </a:rPr>
              <a:t>http://yaistorik.wordpress.com/2011/04/23/великие-географические-открытия/</a:t>
            </a:r>
            <a:endParaRPr lang="ru-RU" dirty="0" smtClean="0"/>
          </a:p>
          <a:p>
            <a:pPr lvl="0"/>
            <a:r>
              <a:rPr lang="ru-RU" u="sng" dirty="0" smtClean="0">
                <a:hlinkClick r:id="rId10"/>
              </a:rPr>
              <a:t>http://www.mwcom.ru/reading/neopoznannoe/233-20-mifov-istorii.html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1"/>
              </a:rPr>
              <a:t>http://worldavto.narod.ru/006.html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2"/>
              </a:rPr>
              <a:t>http://topuzz.com/ru/puzzle/info/8902/</a:t>
            </a:r>
            <a:endParaRPr lang="ru-RU" dirty="0" smtClean="0"/>
          </a:p>
          <a:p>
            <a:pPr lvl="0"/>
            <a:r>
              <a:rPr lang="ru-RU" u="sng" dirty="0" smtClean="0">
                <a:hlinkClick r:id="rId13"/>
              </a:rPr>
              <a:t>http://www.bigpi.biysk.ru/encicl/articles/21/1002162/0003174G.htm</a:t>
            </a:r>
            <a:endParaRPr lang="ru-RU" dirty="0" smtClean="0"/>
          </a:p>
          <a:p>
            <a:pPr lvl="0"/>
            <a:r>
              <a:rPr lang="ru-RU" u="sng" dirty="0" smtClean="0">
                <a:hlinkClick r:id="rId14"/>
              </a:rPr>
              <a:t>http://www.loc.gov/pictures/resource/cph.3g01727/</a:t>
            </a:r>
            <a:endParaRPr lang="ru-RU" dirty="0" smtClean="0"/>
          </a:p>
          <a:p>
            <a:pPr lvl="0"/>
            <a:r>
              <a:rPr lang="ru-RU" u="sng" dirty="0" smtClean="0">
                <a:hlinkClick r:id="rId15"/>
              </a:rPr>
              <a:t>http://blog.kp.ru/users/algor42/post188296679/</a:t>
            </a:r>
            <a:endParaRPr lang="ru-RU" dirty="0" smtClean="0"/>
          </a:p>
          <a:p>
            <a:pPr lvl="0"/>
            <a:r>
              <a:rPr lang="ru-RU" u="sng" dirty="0" smtClean="0">
                <a:hlinkClick r:id="rId16"/>
              </a:rPr>
              <a:t>http://www.vmdaily.ru/news/izvestnoe-i-neizvestnoe-otkritie-ameriki--1350238568.html</a:t>
            </a:r>
            <a:endParaRPr lang="ru-RU" dirty="0" smtClean="0"/>
          </a:p>
          <a:p>
            <a:pPr lvl="0"/>
            <a:r>
              <a:rPr lang="ru-RU" dirty="0" smtClean="0"/>
              <a:t> </a:t>
            </a:r>
            <a:r>
              <a:rPr lang="ru-RU" u="sng" dirty="0" smtClean="0">
                <a:hlinkClick r:id="rId17"/>
              </a:rPr>
              <a:t>http://raduga-class.ucoz.ru/index/kak_kolumb_otkryval_ameriku/0-51</a:t>
            </a:r>
            <a:endParaRPr lang="ru-RU" dirty="0" smtClean="0"/>
          </a:p>
          <a:p>
            <a:pPr lvl="0"/>
            <a:r>
              <a:rPr lang="ru-RU" u="sng" dirty="0" smtClean="0">
                <a:hlinkClick r:id="rId18"/>
              </a:rPr>
              <a:t>http://fineartamerica.com/featured/the-first-landing-of-christopher-columbus-dioscoro-teofilo-puebla-tolin.html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9"/>
              </a:rPr>
              <a:t>http://www.navy.su/gallery/19/samsonov_am/index-text.htm</a:t>
            </a:r>
            <a:endParaRPr lang="ru-RU" dirty="0" smtClean="0"/>
          </a:p>
          <a:p>
            <a:pPr lvl="0"/>
            <a:r>
              <a:rPr lang="ru-RU" u="sng" dirty="0" smtClean="0">
                <a:hlinkClick r:id="rId20"/>
              </a:rPr>
              <a:t>http://myzei-sh336.narod.ru/page/1.htm</a:t>
            </a:r>
            <a:endParaRPr lang="ru-RU" dirty="0" smtClean="0"/>
          </a:p>
          <a:p>
            <a:pPr lvl="0"/>
            <a:r>
              <a:rPr lang="ru-RU" u="sng" dirty="0" smtClean="0">
                <a:hlinkClick r:id="rId21"/>
              </a:rPr>
              <a:t>http://windgammers.narod.ru/Korabli/Mirnai.html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22"/>
              </a:rPr>
              <a:t>http://www.biography.com/people/leonardo-da-vinci-40396</a:t>
            </a:r>
            <a:endParaRPr lang="ru-RU" dirty="0" smtClean="0"/>
          </a:p>
          <a:p>
            <a:pPr lvl="0"/>
            <a:r>
              <a:rPr lang="ru-RU" u="sng" dirty="0" smtClean="0">
                <a:hlinkClick r:id="rId23"/>
              </a:rPr>
              <a:t>http://ru.wikipedia.org/wiki/%CB%E5%EE%ED%E0%F0%E4%EE_%E4%E0_%C2%E8%ED%F7%E8</a:t>
            </a:r>
            <a:endParaRPr lang="ru-RU" dirty="0" smtClean="0"/>
          </a:p>
          <a:p>
            <a:pPr lvl="0"/>
            <a:r>
              <a:rPr lang="ru-RU" u="sng" dirty="0" smtClean="0">
                <a:hlinkClick r:id="rId24"/>
              </a:rPr>
              <a:t>http://ru.wikipedia.org/wiki/%D0%E0%F4%E0%FD%EB%FC_%D1%E0%ED%F2%E8</a:t>
            </a:r>
            <a:endParaRPr lang="ru-RU" dirty="0" smtClean="0"/>
          </a:p>
          <a:p>
            <a:pPr lvl="0"/>
            <a:r>
              <a:rPr lang="ru-RU" u="sng" dirty="0" smtClean="0">
                <a:hlinkClick r:id="rId25"/>
              </a:rPr>
              <a:t>http://2mir-istorii.ru/page/3/</a:t>
            </a:r>
            <a:endParaRPr lang="ru-RU" dirty="0" smtClean="0"/>
          </a:p>
          <a:p>
            <a:pPr lvl="0"/>
            <a:r>
              <a:rPr lang="ru-RU" u="sng" dirty="0" smtClean="0">
                <a:hlinkClick r:id="rId26"/>
              </a:rPr>
              <a:t>http://book.shnufi.ru/frontend.nsf/navIndex?OpenNavigator&amp;stage=offer&amp;offId=4521150&amp;progId=1006</a:t>
            </a:r>
            <a:endParaRPr lang="ru-RU" dirty="0" smtClean="0"/>
          </a:p>
          <a:p>
            <a:pPr lvl="0"/>
            <a:r>
              <a:rPr lang="ru-RU" u="sng" dirty="0" smtClean="0">
                <a:hlinkClick r:id="rId27"/>
              </a:rPr>
              <a:t>http://www.cigarclan.com.ua/content/index.php?option=com_content&amp;view=article&amp;id=845:2011-06-25-13-45-55&amp;catid=8:2009-08-05-08-48-46&amp;Itemid=4</a:t>
            </a:r>
            <a:endParaRPr lang="ru-RU" dirty="0" smtClean="0"/>
          </a:p>
          <a:p>
            <a:pPr lvl="0"/>
            <a:r>
              <a:rPr lang="ru-RU" u="sng" dirty="0" smtClean="0">
                <a:hlinkClick r:id="rId28"/>
              </a:rPr>
              <a:t>http://www.likebook.ru/books/view/155340/</a:t>
            </a:r>
            <a:endParaRPr lang="ru-RU" dirty="0" smtClean="0"/>
          </a:p>
          <a:p>
            <a:pPr lvl="0"/>
            <a:r>
              <a:rPr lang="ru-RU" smtClean="0"/>
              <a:t> </a:t>
            </a:r>
            <a:r>
              <a:rPr lang="ru-RU" u="sng" smtClean="0">
                <a:hlinkClick r:id="rId29"/>
              </a:rPr>
              <a:t>http</a:t>
            </a:r>
            <a:r>
              <a:rPr lang="ru-RU" u="sng" dirty="0" smtClean="0">
                <a:hlinkClick r:id="rId29"/>
              </a:rPr>
              <a:t>://bommodeli.org/news/north_river_steamboat_schreiber_bogen_71749/2011-04-04-10794</a:t>
            </a:r>
            <a:endParaRPr lang="ru-RU" dirty="0" smtClean="0"/>
          </a:p>
          <a:p>
            <a:pPr lvl="0"/>
            <a:r>
              <a:rPr lang="ru-RU" u="sng" dirty="0" smtClean="0">
                <a:hlinkClick r:id="rId30"/>
              </a:rPr>
              <a:t>http://www.what-this.ru/encziklopediya-otkryitij/p/pervyij-passazhirskij-poezd.php</a:t>
            </a:r>
            <a:endParaRPr lang="ru-RU" dirty="0" smtClean="0"/>
          </a:p>
          <a:p>
            <a:pPr lvl="0"/>
            <a:r>
              <a:rPr lang="ru-RU" dirty="0" smtClean="0"/>
              <a:t> 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2 - копия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79512" y="2204864"/>
            <a:ext cx="8784976" cy="11521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1619508"/>
            <a:ext cx="1656184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663300"/>
                </a:solidFill>
              </a:rPr>
              <a:t>Древний мир</a:t>
            </a:r>
            <a:endParaRPr lang="ru-RU" b="1" dirty="0">
              <a:solidFill>
                <a:srgbClr val="6633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9952" y="1619508"/>
            <a:ext cx="1553823" cy="369332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Средние века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978" y="694437"/>
            <a:ext cx="1271502" cy="646331"/>
          </a:xfrm>
          <a:prstGeom prst="wedgeRectCallout">
            <a:avLst>
              <a:gd name="adj1" fmla="val 33960"/>
              <a:gd name="adj2" fmla="val 138291"/>
            </a:avLst>
          </a:prstGeom>
          <a:ln>
            <a:solidFill>
              <a:srgbClr val="FF006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66"/>
                </a:solidFill>
              </a:rPr>
              <a:t>Новейшее </a:t>
            </a:r>
          </a:p>
          <a:p>
            <a:pPr algn="ctr"/>
            <a:r>
              <a:rPr lang="ru-RU" b="1" dirty="0" smtClean="0">
                <a:solidFill>
                  <a:srgbClr val="FF0066"/>
                </a:solidFill>
              </a:rPr>
              <a:t>время</a:t>
            </a:r>
            <a:endParaRPr lang="ru-RU" b="1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92622" y="3573016"/>
            <a:ext cx="1439818" cy="461665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Наша эра</a:t>
            </a:r>
            <a:endParaRPr lang="ru-RU" sz="2400" b="1" dirty="0">
              <a:solidFill>
                <a:srgbClr val="0000FF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259632" y="1988840"/>
            <a:ext cx="0" cy="1584176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308304" y="1340768"/>
            <a:ext cx="0" cy="20162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244408" y="1340768"/>
            <a:ext cx="0" cy="20162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915816" y="1340768"/>
            <a:ext cx="0" cy="20162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94790" y="3645024"/>
            <a:ext cx="1136850" cy="1200329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До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нашей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эры</a:t>
            </a:r>
            <a:endParaRPr lang="ru-RU" sz="2400" b="1" dirty="0">
              <a:solidFill>
                <a:srgbClr val="0000FF"/>
              </a:solidFill>
            </a:endParaRPr>
          </a:p>
        </p:txBody>
      </p:sp>
      <p:sp>
        <p:nvSpPr>
          <p:cNvPr id="26" name="AutoShape 265"/>
          <p:cNvSpPr>
            <a:spLocks noChangeAspect="1" noChangeArrowheads="1"/>
          </p:cNvSpPr>
          <p:nvPr/>
        </p:nvSpPr>
        <p:spPr bwMode="auto">
          <a:xfrm>
            <a:off x="899592" y="3429000"/>
            <a:ext cx="719137" cy="719137"/>
          </a:xfrm>
          <a:prstGeom prst="star8">
            <a:avLst>
              <a:gd name="adj" fmla="val 38250"/>
            </a:avLst>
          </a:prstGeom>
          <a:solidFill>
            <a:srgbClr val="FFFF00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Р.Х.</a:t>
            </a: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457200" y="1257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Вспомните,</a:t>
            </a:r>
            <a:r>
              <a:rPr kumimoji="0" lang="ru-RU" sz="3200" b="1" i="0" u="none" strike="noStrike" kern="1200" normalizeH="0" noProof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 на какие эпохи учёные делят историю человечества</a:t>
            </a:r>
            <a:r>
              <a:rPr lang="ru-RU" sz="32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ea typeface="+mj-ea"/>
                <a:cs typeface="+mj-cs"/>
              </a:rPr>
              <a:t>.</a:t>
            </a:r>
            <a:endParaRPr kumimoji="0" lang="ru-RU" sz="3200" b="1" i="0" u="none" strike="noStrike" kern="1200" normalizeH="0" baseline="0" noProof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11760" y="3429000"/>
            <a:ext cx="3913251" cy="523220"/>
          </a:xfrm>
          <a:prstGeom prst="rect">
            <a:avLst/>
          </a:prstGeom>
          <a:ln w="38100">
            <a:solidFill>
              <a:srgbClr val="000099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первобытная история</a:t>
            </a:r>
            <a:endParaRPr lang="ru-RU" sz="2800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95736" y="4077072"/>
            <a:ext cx="4330032" cy="5232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история Древнего мира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67744" y="4725144"/>
            <a:ext cx="4204997" cy="5232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Comic Sans MS" pitchFamily="66" charset="0"/>
              </a:rPr>
              <a:t>история Средних веков</a:t>
            </a:r>
            <a:endParaRPr lang="ru-RU" sz="28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23728" y="5373216"/>
            <a:ext cx="4519186" cy="52322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Comic Sans MS" pitchFamily="66" charset="0"/>
              </a:rPr>
              <a:t>история Нового времени</a:t>
            </a:r>
            <a:endParaRPr lang="ru-RU" sz="2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91680" y="6021288"/>
            <a:ext cx="5208477" cy="523220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66"/>
                </a:solidFill>
                <a:latin typeface="Comic Sans MS" pitchFamily="66" charset="0"/>
              </a:rPr>
              <a:t>история Новейшего времени</a:t>
            </a:r>
            <a:endParaRPr lang="ru-RU" sz="2800" dirty="0">
              <a:solidFill>
                <a:srgbClr val="FF0066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08304" y="1412776"/>
            <a:ext cx="900000" cy="646331"/>
          </a:xfrm>
          <a:prstGeom prst="rect">
            <a:avLst/>
          </a:prstGeom>
          <a:ln>
            <a:solidFill>
              <a:srgbClr val="00823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823B"/>
                </a:solidFill>
              </a:rPr>
              <a:t>Новое </a:t>
            </a:r>
          </a:p>
          <a:p>
            <a:r>
              <a:rPr lang="ru-RU" b="1" dirty="0" smtClean="0">
                <a:solidFill>
                  <a:srgbClr val="00823B"/>
                </a:solidFill>
              </a:rPr>
              <a:t>время</a:t>
            </a:r>
            <a:endParaRPr lang="ru-RU" b="1" dirty="0">
              <a:solidFill>
                <a:srgbClr val="00823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 animBg="1"/>
      <p:bldP spid="7" grpId="0" animBg="1"/>
      <p:bldP spid="26" grpId="0" animBg="1"/>
      <p:bldP spid="21" grpId="0" animBg="1"/>
      <p:bldP spid="22" grpId="0" animBg="1"/>
      <p:bldP spid="24" grpId="0" animBg="1"/>
      <p:bldP spid="27" grpId="0" animBg="1"/>
      <p:bldP spid="2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139952" y="836712"/>
            <a:ext cx="4788024" cy="54726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/>
              <a:t>	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Вслед за Средними веками наступил черёд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Нового времени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, которое продолжалось с 1500 до 1900 года. Мир стал совсем иным по сравнению с миром Средневековья. Новое время подарило миру великих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путешествен-ников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, художников,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ар-хитекторов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, писателей</a:t>
            </a:r>
            <a:r>
              <a:rPr lang="ru-RU" dirty="0" smtClean="0">
                <a:solidFill>
                  <a:srgbClr val="663300"/>
                </a:solidFill>
                <a:latin typeface="Comic Sans MS" pitchFamily="66" charset="0"/>
              </a:rPr>
              <a:t>.</a:t>
            </a:r>
            <a:endParaRPr lang="ru-RU" dirty="0">
              <a:solidFill>
                <a:srgbClr val="663300"/>
              </a:solidFill>
              <a:latin typeface="Comic Sans MS" pitchFamily="66" charset="0"/>
            </a:endParaRPr>
          </a:p>
        </p:txBody>
      </p:sp>
      <p:pic>
        <p:nvPicPr>
          <p:cNvPr id="8" name="Содержимое 7" descr="aefca395b81043cfedfa6f80397526e7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88640"/>
            <a:ext cx="3024336" cy="3324460"/>
          </a:xfrm>
          <a:effectLst>
            <a:softEdge rad="127000"/>
          </a:effectLst>
        </p:spPr>
      </p:pic>
      <p:pic>
        <p:nvPicPr>
          <p:cNvPr id="11" name="Рисунок 10" descr="43164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3789040"/>
            <a:ext cx="3096344" cy="293423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Рисунок 9" descr="30270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835696" y="2204864"/>
            <a:ext cx="2592288" cy="324036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Время отважных путешественников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Содержимое 4" descr="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484784"/>
            <a:ext cx="4502243" cy="3060000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08520" y="4869160"/>
            <a:ext cx="9104312" cy="1828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663300"/>
                </a:solidFill>
              </a:rPr>
              <a:t>	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В конце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XV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века великий мореплаватель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Христофор Колумб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открыл новую часть света – Америку. Её назвали Новым Светом в отличие от Старого Света – Европы, Азии, Африки.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8" name="Рисунок 7" descr="1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482" y="1484784"/>
            <a:ext cx="4319998" cy="3060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08520" y="3501008"/>
            <a:ext cx="9144000" cy="331236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До конца своих дней Колумб не знал, что открыл новый континент.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Ведь отправлялся он совсем не в Америку, а в Индию. На пути путешественников лежала Африка. Её надо «обходить», а это во много раз удлиняло путь. Ещё в древности некоторые учёные предполагали, что Земля имеет форму шара. Колумб решил плыть не на восток, а на запад и надеялся приплыть в Индию «с другой стороны».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" name="Содержимое 5" descr="1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7544" y="188640"/>
            <a:ext cx="4824536" cy="3312368"/>
          </a:xfrm>
        </p:spPr>
      </p:pic>
      <p:pic>
        <p:nvPicPr>
          <p:cNvPr id="8" name="Рисунок 7" descr="1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580112" y="188640"/>
            <a:ext cx="3044190" cy="338437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08520" y="3573016"/>
            <a:ext cx="8964488" cy="30963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На пути Колумба оказалась земля, которую он принял за Индию. Он и назвал её Индией, а население – индийцами. И только после смерти Колумба итальянский путешественник </a:t>
            </a:r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Америго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Веспуччи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доказал, что открытые Колумбом земли, - новый материк. Вот его-то именем –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Америго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– и назвали Америку.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9" name="Рисунок 8" descr="1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00210" y="261008"/>
            <a:ext cx="4636286" cy="3240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Содержимое 6" descr="17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107504" y="261008"/>
            <a:ext cx="4855563" cy="3240000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Первая кругосветная экспедиция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Содержимое 4" descr="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1340768"/>
            <a:ext cx="4090726" cy="5256584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39952" y="1600200"/>
            <a:ext cx="5004048" cy="5141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После неё стало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оконча-тельно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ясно, что Земля имеет форму шара.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Впер-вые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европейцы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пересек-ли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самый большой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оке-ан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, который </a:t>
            </a:r>
            <a:r>
              <a:rPr lang="ru-RU" u="sng" dirty="0" err="1" smtClean="0">
                <a:solidFill>
                  <a:srgbClr val="C00000"/>
                </a:solidFill>
                <a:latin typeface="Comic Sans MS" pitchFamily="66" charset="0"/>
              </a:rPr>
              <a:t>Фернан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 Магеллан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назвал Тихим. Экспедиция выяснила, что океаны занимают значительно большую площадь, чем суша.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484784"/>
            <a:ext cx="3212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>
                <a:solidFill>
                  <a:schemeClr val="bg1">
                    <a:lumMod val="85000"/>
                  </a:schemeClr>
                </a:solidFill>
                <a:latin typeface="Comic Sans MS" pitchFamily="66" charset="0"/>
              </a:rPr>
              <a:t>Фернан</a:t>
            </a:r>
            <a:r>
              <a:rPr lang="ru-RU" sz="2800" dirty="0" smtClean="0">
                <a:solidFill>
                  <a:schemeClr val="bg1">
                    <a:lumMod val="85000"/>
                  </a:schemeClr>
                </a:solidFill>
                <a:latin typeface="Comic Sans MS" pitchFamily="66" charset="0"/>
              </a:rPr>
              <a:t> Магеллан</a:t>
            </a:r>
            <a:endParaRPr lang="ru-RU" sz="2800" dirty="0">
              <a:solidFill>
                <a:schemeClr val="bg1">
                  <a:lumMod val="8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4669160"/>
            <a:ext cx="8964488" cy="218884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Снаряжались экспедиции в глубь материков. Русские люди успешно осваивали просторы Сибири.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В 1820 году русские путешественники </a:t>
            </a:r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Фаддей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Беллинсгаузен и Михаил Лазарев открыли Антарктиду.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1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188640"/>
            <a:ext cx="3219839" cy="4680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Содержимое 7" descr="18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5716207" y="188640"/>
            <a:ext cx="3248281" cy="4680520"/>
          </a:xfrm>
          <a:effectLst>
            <a:softEdge rad="127000"/>
          </a:effectLst>
        </p:spPr>
      </p:pic>
      <p:pic>
        <p:nvPicPr>
          <p:cNvPr id="11" name="Рисунок 10" descr="2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03848" y="188640"/>
            <a:ext cx="2649055" cy="4680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Великие художники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Содержимое 6" descr="2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1052736"/>
            <a:ext cx="4464496" cy="4464496"/>
          </a:xfrm>
          <a:effectLst>
            <a:softEdge rad="1270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994977" y="5805264"/>
            <a:ext cx="29402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Мона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Лиза 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(1503—1505/1506)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1" name="Содержимое 10" descr="2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860032" y="980728"/>
            <a:ext cx="3276202" cy="4881704"/>
          </a:xfrm>
          <a:effectLst>
            <a:softEdge rad="127000"/>
          </a:effectLst>
        </p:spPr>
      </p:pic>
      <p:sp>
        <p:nvSpPr>
          <p:cNvPr id="12" name="TextBox 11"/>
          <p:cNvSpPr txBox="1"/>
          <p:nvPr/>
        </p:nvSpPr>
        <p:spPr>
          <a:xfrm>
            <a:off x="611560" y="5733256"/>
            <a:ext cx="354937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Леонардо да Винчи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529</Words>
  <Application>Microsoft Office PowerPoint</Application>
  <PresentationFormat>Экран (4:3)</PresentationFormat>
  <Paragraphs>97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Comic Sans MS</vt:lpstr>
      <vt:lpstr>Monotype Corsiva</vt:lpstr>
      <vt:lpstr>Тема Office</vt:lpstr>
      <vt:lpstr>Новое время: встреча Европы и Америки</vt:lpstr>
      <vt:lpstr> </vt:lpstr>
      <vt:lpstr>Презентация PowerPoint</vt:lpstr>
      <vt:lpstr>Время отважных путешественников</vt:lpstr>
      <vt:lpstr>Презентация PowerPoint</vt:lpstr>
      <vt:lpstr>Презентация PowerPoint</vt:lpstr>
      <vt:lpstr>Первая кругосветная экспедиция</vt:lpstr>
      <vt:lpstr>Презентация PowerPoint</vt:lpstr>
      <vt:lpstr>Великие художники</vt:lpstr>
      <vt:lpstr>Великие художники</vt:lpstr>
      <vt:lpstr>Великие писатели</vt:lpstr>
      <vt:lpstr>Великие писатели</vt:lpstr>
      <vt:lpstr>Работа по учебнику</vt:lpstr>
      <vt:lpstr>Технические изобретения</vt:lpstr>
      <vt:lpstr>Технические изобретения</vt:lpstr>
      <vt:lpstr>Технические изобретения</vt:lpstr>
      <vt:lpstr>ПОДВЕДЁМ ИТОГИ</vt:lpstr>
      <vt:lpstr>ИСТОЧНИКИ: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Oksana</dc:creator>
  <cp:lastModifiedBy>user</cp:lastModifiedBy>
  <cp:revision>34</cp:revision>
  <dcterms:created xsi:type="dcterms:W3CDTF">2012-11-02T06:04:48Z</dcterms:created>
  <dcterms:modified xsi:type="dcterms:W3CDTF">2022-02-15T05:17:17Z</dcterms:modified>
</cp:coreProperties>
</file>