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68" r:id="rId2"/>
    <p:sldId id="369" r:id="rId3"/>
    <p:sldId id="353" r:id="rId4"/>
    <p:sldId id="308" r:id="rId5"/>
    <p:sldId id="350" r:id="rId6"/>
    <p:sldId id="357" r:id="rId7"/>
    <p:sldId id="365" r:id="rId8"/>
    <p:sldId id="366" r:id="rId9"/>
    <p:sldId id="367" r:id="rId10"/>
    <p:sldId id="354" r:id="rId11"/>
    <p:sldId id="355" r:id="rId12"/>
    <p:sldId id="356" r:id="rId13"/>
    <p:sldId id="265" r:id="rId14"/>
    <p:sldId id="272" r:id="rId15"/>
    <p:sldId id="338" r:id="rId16"/>
    <p:sldId id="349" r:id="rId17"/>
    <p:sldId id="339" r:id="rId18"/>
    <p:sldId id="348" r:id="rId19"/>
    <p:sldId id="358" r:id="rId20"/>
    <p:sldId id="359" r:id="rId21"/>
    <p:sldId id="360" r:id="rId22"/>
    <p:sldId id="361" r:id="rId23"/>
    <p:sldId id="362" r:id="rId24"/>
    <p:sldId id="363" r:id="rId25"/>
    <p:sldId id="36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73A90-32EA-4F82-B039-B7D07887146B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2C48B-5CD9-43F5-B3F7-456A57917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319118-7B7F-447E-A7A0-D11F6381EB7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chemeClr val="accent3">
                <a:lumMod val="60000"/>
                <a:lumOff val="40000"/>
              </a:schemeClr>
            </a:gs>
            <a:gs pos="5000">
              <a:schemeClr val="tx2">
                <a:lumMod val="40000"/>
                <a:lumOff val="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5DF39-7858-4C0B-B5A3-2EBAEA5D6084}" type="datetimeFigureOut">
              <a:rPr lang="ru-RU" smtClean="0"/>
              <a:pPr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FD4F5-921B-486F-A951-990C458D2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овощи\LO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4584" y="0"/>
            <a:ext cx="9540095" cy="685834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180528" y="980728"/>
            <a:ext cx="90730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kern="10" dirty="0" smtClean="0">
                <a:ln w="1905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 </a:t>
            </a:r>
            <a:r>
              <a:rPr lang="ru-RU" sz="9600" b="1" u="sng" kern="10" dirty="0" smtClean="0">
                <a:ln w="1905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Кулинария</a:t>
            </a:r>
            <a:endParaRPr lang="ru-RU" sz="9600" u="sng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3356992"/>
            <a:ext cx="61926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Старцева Галина Ресульевна</a:t>
            </a:r>
          </a:p>
          <a:p>
            <a:pPr>
              <a:defRPr/>
            </a:pPr>
            <a:r>
              <a:rPr lang="ru-RU" sz="28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Учитель технологии</a:t>
            </a:r>
          </a:p>
          <a:p>
            <a:pPr>
              <a:defRPr/>
            </a:pPr>
            <a:r>
              <a:rPr lang="ru-RU" sz="28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МБОУ СШ № 30 с </a:t>
            </a:r>
            <a:r>
              <a:rPr lang="ru-RU" sz="2800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уиоп</a:t>
            </a:r>
            <a:endParaRPr lang="ru-RU" sz="2800" b="1" i="1" spc="50" dirty="0" smtClean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52536" y="3789040"/>
            <a:ext cx="3564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ru-RU" sz="2400" b="1" i="1" u="sng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Автор работы:</a:t>
            </a:r>
            <a:endParaRPr lang="ru-RU" sz="2400" b="1" u="sng" spc="50" dirty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332656"/>
            <a:ext cx="16196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kern="10" dirty="0" smtClean="0">
                <a:ln w="1905">
                  <a:solidFill>
                    <a:srgbClr val="FFFF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Раздел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ЭКЗОТИЧЕСКИЕ ОВОЩИ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8674" name="Picture 2" descr="C:\Users\Татьяна\Desktop\Sechium_edu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589360"/>
            <a:ext cx="4248472" cy="40079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675" name="Picture 3" descr="C:\Users\Татьяна\Desktop\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51466" y="1484784"/>
            <a:ext cx="4492534" cy="3384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299834" y="1412776"/>
            <a:ext cx="19784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Шу-шу</a:t>
            </a:r>
            <a:endParaRPr lang="ru-RU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71494" y="5301208"/>
            <a:ext cx="33133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Рука Будды</a:t>
            </a:r>
            <a:endParaRPr lang="ru-RU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286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286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Татьяна\Desktop\c6bd5d91cb539f2d138fb9f6fe19c9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88640"/>
            <a:ext cx="4215212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 descr="C:\Users\Татьяна\Desktop\1286830602_65132859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56792"/>
            <a:ext cx="4608512" cy="3018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764704"/>
            <a:ext cx="38667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Красные огурцы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5877272"/>
            <a:ext cx="24424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Мелотрия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96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Татьяна\Desktop\53698519_bam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4762500" cy="3790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3" name="Picture 3" descr="C:\Users\Татьяна\Desktop\18-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81500" y="2636912"/>
            <a:ext cx="4762500" cy="389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331640" y="4221088"/>
            <a:ext cx="20040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Балия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44208" y="1484784"/>
            <a:ext cx="15693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Таро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07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307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00B050">
                <a:alpha val="55000"/>
              </a:srgbClr>
            </a:gs>
            <a:gs pos="5000">
              <a:schemeClr val="tx2">
                <a:lumMod val="40000"/>
                <a:lumOff val="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6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Последовательность первичной обработки овощей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14422"/>
            <a:ext cx="2703304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Сортировка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2500306"/>
            <a:ext cx="1539525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Мойка</a:t>
            </a:r>
            <a:endParaRPr lang="ru-RU" sz="3600" b="1" i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4214818"/>
            <a:ext cx="2034275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Очистка</a:t>
            </a:r>
            <a:endParaRPr lang="ru-RU" sz="3600" b="1" i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5572140"/>
            <a:ext cx="2810385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Промывание</a:t>
            </a:r>
            <a:endParaRPr lang="ru-RU" sz="3600" b="1" i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00892" y="3357562"/>
            <a:ext cx="1850508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Нарезка</a:t>
            </a:r>
            <a:endParaRPr lang="ru-RU" sz="3600" b="1" i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357290" y="1857364"/>
            <a:ext cx="1857388" cy="642942"/>
          </a:xfrm>
          <a:prstGeom prst="straightConnector1">
            <a:avLst/>
          </a:prstGeom>
          <a:ln w="38100">
            <a:solidFill>
              <a:srgbClr val="008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6929451" y="4429135"/>
            <a:ext cx="1714518" cy="714380"/>
          </a:xfrm>
          <a:prstGeom prst="straightConnector1">
            <a:avLst/>
          </a:prstGeom>
          <a:ln w="38100">
            <a:solidFill>
              <a:srgbClr val="008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6" idx="0"/>
          </p:cNvCxnSpPr>
          <p:nvPr/>
        </p:nvCxnSpPr>
        <p:spPr>
          <a:xfrm>
            <a:off x="3786182" y="3214686"/>
            <a:ext cx="1302890" cy="1000132"/>
          </a:xfrm>
          <a:prstGeom prst="straightConnector1">
            <a:avLst/>
          </a:prstGeom>
          <a:ln w="38100">
            <a:solidFill>
              <a:srgbClr val="008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000628" y="4857760"/>
            <a:ext cx="1000132" cy="785818"/>
          </a:xfrm>
          <a:prstGeom prst="straightConnector1">
            <a:avLst/>
          </a:prstGeom>
          <a:ln w="38100">
            <a:solidFill>
              <a:srgbClr val="008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7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20" y="2285992"/>
            <a:ext cx="2071702" cy="1785950"/>
          </a:xfrm>
          <a:prstGeom prst="round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5" name="Рисунок 14" descr="у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4286256"/>
            <a:ext cx="3526971" cy="1885950"/>
          </a:xfrm>
          <a:prstGeom prst="round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6" name="Рисунок 15" descr="1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572264" y="1785926"/>
            <a:ext cx="2354317" cy="1343025"/>
          </a:xfrm>
          <a:prstGeom prst="roundRect">
            <a:avLst/>
          </a:prstGeom>
          <a:ln w="28575">
            <a:solidFill>
              <a:srgbClr val="00B050"/>
            </a:solidFill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chemeClr val="tx2">
                <a:lumMod val="60000"/>
                <a:lumOff val="40000"/>
                <a:alpha val="69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5"/>
          <p:cNvSpPr>
            <a:spLocks noChangeArrowheads="1" noChangeShapeType="1" noTextEdit="1"/>
          </p:cNvSpPr>
          <p:nvPr/>
        </p:nvSpPr>
        <p:spPr bwMode="auto">
          <a:xfrm>
            <a:off x="357158" y="357166"/>
            <a:ext cx="8286808" cy="628654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Способы </a:t>
            </a:r>
            <a:r>
              <a:rPr lang="ru-RU" sz="3600" i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нарезки </a:t>
            </a:r>
            <a:endParaRPr lang="ru-RU" sz="3600" i="1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i="1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овощей</a:t>
            </a:r>
          </a:p>
          <a:p>
            <a:pPr algn="ctr"/>
            <a:endParaRPr lang="ru-RU" sz="3600" i="1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14290"/>
            <a:ext cx="8929718" cy="1815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Нарезка овощей, придает блюдам красивый внешний вид и возбуждает аппетит, а при тепловой обработке достигают одновременной готовности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пр.jpg"/>
          <p:cNvPicPr>
            <a:picLocks noChangeAspect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>
          <a:xfrm>
            <a:off x="5715008" y="1785926"/>
            <a:ext cx="3000396" cy="2122729"/>
          </a:xfrm>
          <a:prstGeom prst="round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0" name="Рисунок 9" descr="щз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86446" y="4071942"/>
            <a:ext cx="2857520" cy="2250419"/>
          </a:xfrm>
          <a:prstGeom prst="round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0" y="2357430"/>
            <a:ext cx="5929322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Способы нарезки: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механический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(с помощью овощерезательных машин, профессиональных терок);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вручную</a:t>
            </a:r>
            <a:r>
              <a:rPr lang="en-US" sz="3200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(с помощью ножей, специальных выемок). </a:t>
            </a:r>
          </a:p>
          <a:p>
            <a:pPr>
              <a:lnSpc>
                <a:spcPct val="90000"/>
              </a:lnSpc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8" descr="11-1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714348" y="5072074"/>
            <a:ext cx="2357454" cy="1528441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2" name="Рисунок 7" descr="File020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5072074"/>
            <a:ext cx="2286016" cy="1571636"/>
          </a:xfrm>
          <a:prstGeom prst="round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6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AutoShape 23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0"/>
            <a:ext cx="8715375" cy="114300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Приспособления для первичной обработки овощей</a:t>
            </a:r>
            <a:endParaRPr lang="ru-RU" sz="3600" b="1" dirty="0" smtClean="0">
              <a:solidFill>
                <a:srgbClr val="FF0000"/>
              </a:solidFill>
            </a:endParaRPr>
          </a:p>
        </p:txBody>
      </p:sp>
      <p:sp>
        <p:nvSpPr>
          <p:cNvPr id="14339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647700" cy="360362"/>
          </a:xfrm>
          <a:prstGeom prst="actionButtonForwardNex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0363"/>
          </a:xfrm>
          <a:prstGeom prst="actionButtonForwardNex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308725"/>
            <a:ext cx="504825" cy="288925"/>
          </a:xfrm>
          <a:prstGeom prst="actionButtonForwardNex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6" name="Рисунок 8" descr="File0198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14348" y="1214422"/>
            <a:ext cx="8001056" cy="500066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00250" y="3000375"/>
            <a:ext cx="2286000" cy="46196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B050"/>
                </a:solidFill>
                <a:latin typeface="+mn-lt"/>
              </a:rPr>
              <a:t>Овощечистка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57750" y="4714875"/>
            <a:ext cx="3571875" cy="46196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B050"/>
                </a:solidFill>
                <a:latin typeface="+mn-lt"/>
              </a:rPr>
              <a:t>Специальные ножи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9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928926" y="3571876"/>
            <a:ext cx="2966767" cy="2000264"/>
          </a:xfrm>
          <a:prstGeom prst="round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4" name="Рисунок 3" descr="img19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215074" y="2857496"/>
            <a:ext cx="2643206" cy="1680894"/>
          </a:xfrm>
          <a:prstGeom prst="round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5" name="Рисунок 4" descr="img19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85720" y="4929198"/>
            <a:ext cx="2428892" cy="1643074"/>
          </a:xfrm>
          <a:prstGeom prst="round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6" name="Рисунок 5" descr="img195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57158" y="2143116"/>
            <a:ext cx="1817700" cy="2845096"/>
          </a:xfrm>
          <a:prstGeom prst="round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9" name="Рисунок 8" descr="img19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286512" y="4714884"/>
            <a:ext cx="2116192" cy="1620254"/>
          </a:xfrm>
          <a:prstGeom prst="round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11" name="Рисунок 10" descr="img20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2714612" y="1071546"/>
            <a:ext cx="2893239" cy="1928826"/>
          </a:xfrm>
          <a:prstGeom prst="round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12" name="Рисунок 11" descr="img192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5929322" y="714356"/>
            <a:ext cx="2928958" cy="2000264"/>
          </a:xfrm>
          <a:prstGeom prst="roundRect">
            <a:avLst/>
          </a:prstGeom>
          <a:ln w="28575">
            <a:solidFill>
              <a:srgbClr val="92D05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357438" y="142875"/>
            <a:ext cx="4286250" cy="4000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Современные бытовые овощерезки</a:t>
            </a:r>
          </a:p>
        </p:txBody>
      </p:sp>
      <p:pic>
        <p:nvPicPr>
          <p:cNvPr id="18" name="Рисунок 17" descr="img229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357158" y="642918"/>
            <a:ext cx="2071702" cy="1445769"/>
          </a:xfrm>
          <a:prstGeom prst="roundRect">
            <a:avLst/>
          </a:prstGeom>
          <a:ln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3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0" y="714375"/>
            <a:ext cx="2214563" cy="6143625"/>
          </a:xfrm>
          <a:prstGeom prst="rect">
            <a:avLst/>
          </a:prstGeom>
          <a:noFill/>
          <a:ln w="9525">
            <a:solidFill>
              <a:srgbClr val="17375E"/>
            </a:solidFill>
            <a:miter lim="800000"/>
            <a:headEnd/>
            <a:tailEnd/>
          </a:ln>
        </p:spPr>
      </p:pic>
      <p:pic>
        <p:nvPicPr>
          <p:cNvPr id="3" name="Рисунок 2" descr="img14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714375"/>
            <a:ext cx="2286000" cy="6143625"/>
          </a:xfrm>
          <a:prstGeom prst="rect">
            <a:avLst/>
          </a:prstGeom>
          <a:noFill/>
          <a:ln w="9525">
            <a:solidFill>
              <a:srgbClr val="17375E"/>
            </a:solidFill>
            <a:miter lim="800000"/>
            <a:headEnd/>
            <a:tailEnd/>
          </a:ln>
        </p:spPr>
      </p:pic>
      <p:pic>
        <p:nvPicPr>
          <p:cNvPr id="4" name="Рисунок 3" descr="img14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25" y="714375"/>
            <a:ext cx="2428875" cy="6143625"/>
          </a:xfrm>
          <a:prstGeom prst="rect">
            <a:avLst/>
          </a:prstGeom>
          <a:noFill/>
          <a:ln w="9525">
            <a:solidFill>
              <a:srgbClr val="17375E"/>
            </a:solidFill>
            <a:miter lim="800000"/>
            <a:headEnd/>
            <a:tailEnd/>
          </a:ln>
        </p:spPr>
      </p:pic>
      <p:pic>
        <p:nvPicPr>
          <p:cNvPr id="5" name="Рисунок 4" descr="img14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63" y="714375"/>
            <a:ext cx="2211387" cy="6143625"/>
          </a:xfrm>
          <a:prstGeom prst="rect">
            <a:avLst/>
          </a:prstGeom>
          <a:noFill/>
          <a:ln w="9525">
            <a:solidFill>
              <a:srgbClr val="17375E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625" y="214313"/>
            <a:ext cx="1428750" cy="369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КАРТОФЕЛЬ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0375" y="214313"/>
            <a:ext cx="642938" cy="369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ЛУК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86313" y="214313"/>
            <a:ext cx="1357312" cy="369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МОРКОВЬ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43750" y="214313"/>
            <a:ext cx="1428750" cy="369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КАПУСТА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060848"/>
            <a:ext cx="770485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</a:rPr>
              <a:t>1. Приступая к работе, надень фартук, волосы убери под косынку   или шапочку.</a:t>
            </a:r>
          </a:p>
          <a:p>
            <a:r>
              <a:rPr lang="ru-RU" sz="2800" b="1" i="1" dirty="0" smtClean="0">
                <a:latin typeface="Times New Roman" pitchFamily="18" charset="0"/>
              </a:rPr>
              <a:t>2. Рукава одежды не должны соприкасаться с продуктами и посудой, поэтому их надо закатать.</a:t>
            </a:r>
          </a:p>
          <a:p>
            <a:r>
              <a:rPr lang="ru-RU" sz="2800" b="1" i="1" dirty="0" smtClean="0">
                <a:latin typeface="Times New Roman" pitchFamily="18" charset="0"/>
              </a:rPr>
              <a:t>3. Руки следует мыть с мылом, ногти должны быть коротко острижены.</a:t>
            </a:r>
          </a:p>
          <a:p>
            <a:r>
              <a:rPr lang="ru-RU" sz="2800" b="1" i="1" dirty="0" smtClean="0">
                <a:latin typeface="Times New Roman" pitchFamily="18" charset="0"/>
              </a:rPr>
              <a:t>4. Руки следует мыть с мылом, ногти должны быть коротко острижены.</a:t>
            </a:r>
          </a:p>
          <a:p>
            <a:endParaRPr lang="ru-RU" sz="16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404664"/>
            <a:ext cx="81369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Санитарно – гигиенические требования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овощи\dieta-3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" y="476672"/>
            <a:ext cx="2699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kern="10" dirty="0" smtClean="0">
                <a:ln w="1905">
                  <a:solidFill>
                    <a:srgbClr val="FFFF0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Тема занятия 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44824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 smtClean="0">
                <a:ln w="1905">
                  <a:solidFill>
                    <a:srgbClr val="FFFF0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Овощи. Первичная обработка овощей.                                                                   Формы нарезки овощей.</a:t>
            </a:r>
            <a:endParaRPr lang="ru-RU" sz="5400" dirty="0">
              <a:ln w="1905"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ОВОЩНЫЕ КОМПОЗИЦИИ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Татьяна\Desktop\193348023912965701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1484784"/>
            <a:ext cx="5014725" cy="47927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863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9" y="95251"/>
            <a:ext cx="4539389" cy="3405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Татьяна\Desktop\485658_4710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2564904"/>
            <a:ext cx="5450147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700527_7716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826310" cy="386104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075" name="Picture 3" descr="C:\Users\Татьяна\Desktop\DSC031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3356992"/>
            <a:ext cx="4374571" cy="328092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Desktop\carving-04-550x4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188640"/>
            <a:ext cx="4699198" cy="3520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Татьяна\Desktop\1255067623_311107_3022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852936"/>
            <a:ext cx="464350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zharptica.previe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188640"/>
            <a:ext cx="5541822" cy="312189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123" name="Picture 3" descr="C:\Users\Татьяна\Desktop\kulinar-vostoka-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5" y="3429000"/>
            <a:ext cx="4438849" cy="324036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DSC031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836712"/>
            <a:ext cx="3708412" cy="4944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Татьяна\Desktop\penguins_400078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44824"/>
            <a:ext cx="5134118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643063" y="571500"/>
            <a:ext cx="7000875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Научить первичной обработке овощей и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составлению композиций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сырых овощей.</a:t>
            </a:r>
          </a:p>
        </p:txBody>
      </p:sp>
      <p:pic>
        <p:nvPicPr>
          <p:cNvPr id="7" name="Picture 15" descr="поваре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00166" cy="1834967"/>
          </a:xfrm>
          <a:prstGeom prst="round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43808" y="1628800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ЗАДАЧИ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357554" y="0"/>
            <a:ext cx="2286016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ЦЕЛЬ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2636912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ознакомить с приёмами первичной обработки овощей и формами нарезки;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сформировать навыки по определению доброкачественности овощей, умению правильной нарезки овощей, навыки безопасной работы с режущими инструментами;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эстетический вкус и внимательность;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прививать навыки культуры труда и аккуратности, уважительное отношение к труду, чувство коллективизма.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3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00042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</a:t>
            </a:r>
            <a:r>
              <a:rPr lang="ru-RU" sz="9600" b="1" kern="10" dirty="0" smtClean="0">
                <a:ln w="1905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Первичная</a:t>
            </a:r>
          </a:p>
          <a:p>
            <a:r>
              <a:rPr lang="ru-RU" sz="9600" b="1" kern="10" dirty="0" smtClean="0">
                <a:ln w="1905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  кулинарная обработка</a:t>
            </a:r>
          </a:p>
          <a:p>
            <a:r>
              <a:rPr lang="ru-RU" sz="9600" b="1" kern="10" dirty="0" smtClean="0">
                <a:ln w="1905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             овощей</a:t>
            </a:r>
            <a:endParaRPr lang="ru-RU" sz="9600" b="1" dirty="0">
              <a:ln w="1905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4876" y="628652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</a:pP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C:\Program Files\Common Files\Microsoft Shared\Clipart\cagcat50\BD00028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0"/>
            <a:ext cx="106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вася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85794"/>
            <a:ext cx="4286250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35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786" y="0"/>
            <a:ext cx="1428760" cy="1738316"/>
          </a:xfrm>
          <a:prstGeom prst="ellipse">
            <a:avLst/>
          </a:prstGeom>
          <a:ln w="28575">
            <a:solidFill>
              <a:srgbClr val="C00000"/>
            </a:solidFill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275856" y="-93354"/>
            <a:ext cx="586814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Обобщающая беседа.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1.Какие овощи вы знаете?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2.Как вы думаете, овощи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друзья или враги?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Почему? (овощи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наши друзья, потому что это кладовая витаминов, минеральных веществ).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Какие овощи вы любите?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Какие не любите?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Для приготовления, каких блюд используют овощи?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Хотите ли вы научиться, самостоятельно готовить блюда из овощей?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На следующих уроках мы с вами ознакомимся с технологией приготовления блюд из сырых и варёных овощей.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6409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ВИДЫ ОВОЩЕЙ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Татьяна\Desktop\1268153724_734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6984776" cy="50505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26056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88640"/>
            <a:ext cx="2880320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Татьяна\Desktop\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548680"/>
            <a:ext cx="2348880" cy="2348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Users\Татьяна\Desktop\1102-1880-thickbo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3068960"/>
            <a:ext cx="2843808" cy="28438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Picture 6" descr="C:\Users\Татьяна\Desktop\Aubergin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4077072"/>
            <a:ext cx="3266381" cy="2110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0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Татьяна\Desktop\0_6e216_d46b8a8e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332656"/>
            <a:ext cx="2639955" cy="2116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Users\Татьяна\Desktop\_1d522f2b4a5a90156215318598c5bc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420888"/>
            <a:ext cx="3024336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7" name="Picture 5" descr="C:\Users\Татьяна\Desktop\origin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0"/>
            <a:ext cx="2912718" cy="1988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 descr="C:\Users\Татьяна\Desktop\radish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3627022"/>
            <a:ext cx="3353949" cy="2515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C:\Users\Татьяна\Desktop\0_6e216_d46b8a8e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0356" y="332656"/>
            <a:ext cx="2639955" cy="2116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4" descr="C:\Users\Татьяна\Desktop\_1d522f2b4a5a90156215318598c5bc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7948" y="2420888"/>
            <a:ext cx="3024336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5" descr="C:\Users\Татьяна\Desktop\origin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9836" y="0"/>
            <a:ext cx="2912718" cy="1988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7" descr="C:\Users\Татьяна\Desktop\radish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3627022"/>
            <a:ext cx="3353949" cy="2515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Татьяна\Desktop\1288813_w640_h640_110tv07kigyonaklabso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852936"/>
            <a:ext cx="3589091" cy="36530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3" descr="C:\Users\Татьяна\Desktop\phoca_thumb_l_lu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260648"/>
            <a:ext cx="4512501" cy="3384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улинария. Овощи. Приготовление блюд из сырых овощей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Кулинария. Овощи. Приготовление блюд из сырых овощей.</Template>
  <TotalTime>253</TotalTime>
  <Words>346</Words>
  <Application>Microsoft Office PowerPoint</Application>
  <PresentationFormat>Экран (4:3)</PresentationFormat>
  <Paragraphs>63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Кулинария. Овощи. Приготовление блюд из сырых овощей.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Приспособления для первичной обработки овощей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Плотникова </cp:lastModifiedBy>
  <cp:revision>55</cp:revision>
  <dcterms:created xsi:type="dcterms:W3CDTF">2008-11-17T15:40:36Z</dcterms:created>
  <dcterms:modified xsi:type="dcterms:W3CDTF">2016-12-22T04:41:39Z</dcterms:modified>
</cp:coreProperties>
</file>