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5" r:id="rId4"/>
    <p:sldId id="258" r:id="rId5"/>
    <p:sldId id="266" r:id="rId6"/>
    <p:sldId id="267" r:id="rId7"/>
    <p:sldId id="268" r:id="rId8"/>
    <p:sldId id="259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77D5357-FF83-403D-83B3-A35592976F02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534400" cy="75895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Past Simple Tense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170" name="Picture 2" descr="O:\~VSA~\с дисков\мои картинки\school\6b5ea2e368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1428736"/>
            <a:ext cx="4457700" cy="48291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6 L -0.55556 0.002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Remember!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480"/>
            <a:ext cx="2054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Простое </a:t>
            </a:r>
            <a:r>
              <a:rPr lang="ru-RU" sz="3600" dirty="0"/>
              <a:t>прошедш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ее время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4000" b="0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Past Simple Tense</a:t>
            </a:r>
            <a: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обозначает действия, которые</a:t>
            </a:r>
            <a:r>
              <a:rPr kumimoji="0" lang="ru-RU" sz="3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произошли в прошлом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534400" cy="7589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 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748153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Правильно говорить о том, </a:t>
            </a:r>
          </a:p>
          <a:p>
            <a:r>
              <a:rPr lang="ru-RU" sz="4400" dirty="0"/>
              <a:t>что действие произошло</a:t>
            </a:r>
          </a:p>
          <a:p>
            <a:r>
              <a:rPr lang="ru-RU" sz="4400" dirty="0"/>
              <a:t>в прошлом тебе помогут </a:t>
            </a:r>
          </a:p>
          <a:p>
            <a:r>
              <a:rPr lang="ru-RU" sz="4400" dirty="0"/>
              <a:t>глаголы во </a:t>
            </a:r>
            <a:r>
              <a:rPr lang="en-US" sz="4400" dirty="0"/>
              <a:t>II </a:t>
            </a:r>
            <a:r>
              <a:rPr lang="ru-RU" sz="4400" dirty="0"/>
              <a:t>форме</a:t>
            </a:r>
          </a:p>
        </p:txBody>
      </p:sp>
      <p:pic>
        <p:nvPicPr>
          <p:cNvPr id="8194" name="Picture 2" descr="O:\~VSA~\рисунки\fbe91c498e9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429132"/>
            <a:ext cx="2214578" cy="219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290"/>
            <a:ext cx="205422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28794" y="857232"/>
            <a:ext cx="65758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   Все глаголы делятся на </a:t>
            </a:r>
          </a:p>
          <a:p>
            <a:r>
              <a:rPr lang="ru-RU" sz="4000" dirty="0"/>
              <a:t>правильные и неправильные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2786058"/>
            <a:ext cx="381553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         правильные</a:t>
            </a:r>
            <a:endParaRPr lang="en-US" sz="2400" dirty="0"/>
          </a:p>
          <a:p>
            <a:r>
              <a:rPr lang="en-US" sz="4000" dirty="0"/>
              <a:t>like – lik</a:t>
            </a:r>
            <a:r>
              <a:rPr lang="en-US" sz="4000" dirty="0">
                <a:solidFill>
                  <a:srgbClr val="FF0000"/>
                </a:solidFill>
              </a:rPr>
              <a:t>ed </a:t>
            </a:r>
          </a:p>
          <a:p>
            <a:r>
              <a:rPr lang="en-US" sz="4000" dirty="0"/>
              <a:t>watch – watch</a:t>
            </a:r>
            <a:r>
              <a:rPr lang="en-US" sz="4000" dirty="0">
                <a:solidFill>
                  <a:srgbClr val="FF0000"/>
                </a:solidFill>
              </a:rPr>
              <a:t>ed</a:t>
            </a:r>
            <a:r>
              <a:rPr lang="en-US" sz="4000" dirty="0"/>
              <a:t> </a:t>
            </a:r>
          </a:p>
          <a:p>
            <a:r>
              <a:rPr lang="en-US" sz="4000" dirty="0"/>
              <a:t>play – play</a:t>
            </a:r>
            <a:r>
              <a:rPr lang="en-US" sz="4000" dirty="0">
                <a:solidFill>
                  <a:srgbClr val="FF0000"/>
                </a:solidFill>
              </a:rPr>
              <a:t>ed</a:t>
            </a:r>
            <a:r>
              <a:rPr lang="en-US" sz="4000" dirty="0"/>
              <a:t> </a:t>
            </a:r>
          </a:p>
          <a:p>
            <a:r>
              <a:rPr lang="en-US" sz="4000" dirty="0"/>
              <a:t>count – count</a:t>
            </a:r>
            <a:r>
              <a:rPr lang="en-US" sz="4000" dirty="0">
                <a:solidFill>
                  <a:srgbClr val="FF0000"/>
                </a:solidFill>
              </a:rPr>
              <a:t>ed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2786058"/>
            <a:ext cx="312688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      неправильные</a:t>
            </a:r>
          </a:p>
          <a:p>
            <a:r>
              <a:rPr lang="en-US" sz="4000" dirty="0"/>
              <a:t>sleep – </a:t>
            </a:r>
            <a:r>
              <a:rPr lang="en-US" sz="4000" b="1" dirty="0">
                <a:solidFill>
                  <a:srgbClr val="FF0000"/>
                </a:solidFill>
              </a:rPr>
              <a:t>slept </a:t>
            </a:r>
          </a:p>
          <a:p>
            <a:r>
              <a:rPr lang="en-US" sz="4000" dirty="0"/>
              <a:t>swim – </a:t>
            </a:r>
            <a:r>
              <a:rPr lang="en-US" sz="4000" b="1" dirty="0">
                <a:solidFill>
                  <a:srgbClr val="FF0000"/>
                </a:solidFill>
              </a:rPr>
              <a:t>swam</a:t>
            </a:r>
            <a:r>
              <a:rPr lang="en-US" sz="4000" dirty="0"/>
              <a:t> </a:t>
            </a:r>
          </a:p>
          <a:p>
            <a:r>
              <a:rPr lang="en-US" sz="4000" dirty="0"/>
              <a:t>go – </a:t>
            </a:r>
            <a:r>
              <a:rPr lang="en-US" sz="4000" b="1" dirty="0">
                <a:solidFill>
                  <a:srgbClr val="FF0000"/>
                </a:solidFill>
              </a:rPr>
              <a:t>went </a:t>
            </a:r>
          </a:p>
          <a:p>
            <a:r>
              <a:rPr lang="en-US" sz="4000" dirty="0"/>
              <a:t>have – </a:t>
            </a:r>
            <a:r>
              <a:rPr lang="en-US" sz="4000" b="1" dirty="0">
                <a:solidFill>
                  <a:srgbClr val="FF0000"/>
                </a:solidFill>
              </a:rPr>
              <a:t>had </a:t>
            </a: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428736"/>
            <a:ext cx="72940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                 Слова-спутники </a:t>
            </a:r>
          </a:p>
          <a:p>
            <a:r>
              <a:rPr lang="ru-RU" sz="3200" dirty="0"/>
              <a:t>         </a:t>
            </a:r>
            <a:r>
              <a:rPr lang="en-US" sz="3200" dirty="0"/>
              <a:t>   </a:t>
            </a:r>
            <a:r>
              <a:rPr lang="ru-RU" sz="3200" dirty="0"/>
              <a:t>прошедшего  времени: </a:t>
            </a: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yesterday</a:t>
            </a:r>
            <a:r>
              <a:rPr lang="en-US" sz="3200" dirty="0"/>
              <a:t>  - </a:t>
            </a:r>
            <a:r>
              <a:rPr lang="ru-RU" sz="3200" i="1" dirty="0">
                <a:solidFill>
                  <a:srgbClr val="0070C0"/>
                </a:solidFill>
              </a:rPr>
              <a:t>вчера</a:t>
            </a:r>
            <a:r>
              <a:rPr lang="ru-RU" sz="3200" dirty="0">
                <a:solidFill>
                  <a:srgbClr val="0070C0"/>
                </a:solidFill>
              </a:rPr>
              <a:t> </a:t>
            </a:r>
            <a:endParaRPr lang="en-US" sz="3200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the day before yesterday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- </a:t>
            </a:r>
            <a:r>
              <a:rPr lang="ru-RU" sz="3200" i="1" dirty="0">
                <a:solidFill>
                  <a:srgbClr val="0070C0"/>
                </a:solidFill>
              </a:rPr>
              <a:t>позавчера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month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в прошлом месяце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year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в прошлом году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week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на прошлой неделе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a year ago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год назад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a week ago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неделю назад</a:t>
            </a:r>
            <a:endParaRPr lang="en-US" sz="3200" i="1" dirty="0">
              <a:solidFill>
                <a:srgbClr val="0070C0"/>
              </a:solidFill>
            </a:endParaRPr>
          </a:p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in 2009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>
                <a:solidFill>
                  <a:srgbClr val="0070C0"/>
                </a:solidFill>
              </a:rPr>
              <a:t>в 2009 году</a:t>
            </a:r>
          </a:p>
        </p:txBody>
      </p:sp>
      <p:pic>
        <p:nvPicPr>
          <p:cNvPr id="5122" name="Picture 2" descr="O:\~VSA~\с дисков\мои картинки\school\ad3a789759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1859454" cy="2325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Compare: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I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go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to school every day</a:t>
            </a:r>
          </a:p>
          <a:p>
            <a:endParaRPr lang="en-US" dirty="0">
              <a:ln>
                <a:solidFill>
                  <a:srgbClr val="002060"/>
                </a:solidFill>
              </a:ln>
            </a:endParaRPr>
          </a:p>
          <a:p>
            <a:pPr>
              <a:buNone/>
            </a:pPr>
            <a:endParaRPr lang="en-US" dirty="0">
              <a:ln>
                <a:solidFill>
                  <a:srgbClr val="002060"/>
                </a:solidFill>
              </a:ln>
            </a:endParaRPr>
          </a:p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Boys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play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 football every day.</a:t>
            </a:r>
          </a:p>
          <a:p>
            <a:endParaRPr lang="en-US" dirty="0">
              <a:ln>
                <a:solidFill>
                  <a:srgbClr val="002060"/>
                </a:solidFill>
              </a:ln>
            </a:endParaRPr>
          </a:p>
          <a:p>
            <a:endParaRPr lang="en-US" dirty="0">
              <a:ln>
                <a:solidFill>
                  <a:srgbClr val="002060"/>
                </a:solidFill>
              </a:ln>
            </a:endParaRPr>
          </a:p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Grandma always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watches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 TV in the living room.</a:t>
            </a: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I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went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 to school yesterday.</a:t>
            </a:r>
          </a:p>
          <a:p>
            <a:endParaRPr lang="en-US" dirty="0">
              <a:ln>
                <a:solidFill>
                  <a:srgbClr val="002060"/>
                </a:solidFill>
              </a:ln>
            </a:endParaRPr>
          </a:p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Girls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played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 volleyball last week.</a:t>
            </a:r>
          </a:p>
          <a:p>
            <a:pPr>
              <a:buNone/>
            </a:pPr>
            <a:endParaRPr lang="en-US" dirty="0">
              <a:ln>
                <a:solidFill>
                  <a:srgbClr val="002060"/>
                </a:solidFill>
              </a:ln>
            </a:endParaRPr>
          </a:p>
          <a:p>
            <a:endParaRPr lang="en-US" dirty="0">
              <a:ln>
                <a:solidFill>
                  <a:srgbClr val="002060"/>
                </a:solidFill>
              </a:ln>
            </a:endParaRPr>
          </a:p>
          <a:p>
            <a:r>
              <a:rPr lang="en-US" dirty="0">
                <a:ln>
                  <a:solidFill>
                    <a:srgbClr val="002060"/>
                  </a:solidFill>
                </a:ln>
              </a:rPr>
              <a:t>Mom </a:t>
            </a:r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watched</a:t>
            </a:r>
            <a:r>
              <a:rPr lang="en-US" dirty="0">
                <a:ln>
                  <a:solidFill>
                    <a:srgbClr val="002060"/>
                  </a:solidFill>
                </a:ln>
              </a:rPr>
              <a:t> this film in 2015.</a:t>
            </a:r>
          </a:p>
          <a:p>
            <a:pPr>
              <a:buNone/>
            </a:pP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1772816"/>
            <a:ext cx="21675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rgbClr val="FF0000"/>
                </a:solidFill>
              </a:rPr>
              <a:t>did 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O:\~VSA~\с дисков\мои картинки\school\ad3a789759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928934"/>
            <a:ext cx="2829177" cy="3538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Мои рисунки\мультяшки\Garfield Slee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642918"/>
            <a:ext cx="1950720" cy="146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00166" y="1122186"/>
            <a:ext cx="928694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 cat</a:t>
            </a: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699792" y="1043912"/>
            <a:ext cx="1857388" cy="1062046"/>
          </a:xfrm>
          <a:prstGeom prst="triangle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sleep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27515" y="1122186"/>
            <a:ext cx="1500198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yesterday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66392" y="3346898"/>
            <a:ext cx="1500198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yesterday.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5171" y="1113620"/>
            <a:ext cx="1071570" cy="1000132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Did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691680" y="3429000"/>
            <a:ext cx="1571636" cy="11430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did</a:t>
            </a:r>
            <a:r>
              <a:rPr lang="en-US" b="1" dirty="0"/>
              <a:t> not </a:t>
            </a:r>
            <a:endParaRPr lang="ru-RU" b="1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486160" y="3284984"/>
            <a:ext cx="1857388" cy="1062046"/>
          </a:xfrm>
          <a:prstGeom prst="triangle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sleep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3501008"/>
            <a:ext cx="928694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 cat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432151" y="1113620"/>
            <a:ext cx="296754" cy="992338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?</a:t>
            </a:r>
            <a:endParaRPr lang="ru-RU" sz="4000" b="1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80"/>
                            </p:stCondLst>
                            <p:childTnLst>
                              <p:par>
                                <p:cTn id="34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5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8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8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uiExpand="1" build="allAtOnce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357166"/>
            <a:ext cx="4463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Задайте вопросы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3043" y="1285860"/>
            <a:ext cx="888095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     My father went to the cinema yesterday.</a:t>
            </a:r>
          </a:p>
          <a:p>
            <a:r>
              <a:rPr lang="en-US" sz="3600" dirty="0">
                <a:solidFill>
                  <a:srgbClr val="FF0000"/>
                </a:solidFill>
              </a:rPr>
              <a:t>Did my father go to the cinema yesterday?</a:t>
            </a:r>
            <a:endParaRPr lang="ru-RU" sz="3600" dirty="0">
              <a:solidFill>
                <a:srgbClr val="FF0000"/>
              </a:solidFill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r>
              <a:rPr lang="en-US" sz="3600" dirty="0"/>
              <a:t>     His sister bought a new dress last week.</a:t>
            </a:r>
          </a:p>
          <a:p>
            <a:r>
              <a:rPr lang="en-US" sz="3600" dirty="0">
                <a:solidFill>
                  <a:srgbClr val="FF0000"/>
                </a:solidFill>
              </a:rPr>
              <a:t>Did his sister buy a new dress last week?</a:t>
            </a:r>
            <a:endParaRPr lang="ru-RU" sz="3600" dirty="0">
              <a:solidFill>
                <a:srgbClr val="FF0000"/>
              </a:solidFill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r>
              <a:rPr lang="en-US" sz="3600" dirty="0"/>
              <a:t>      A dog ate a bone.</a:t>
            </a:r>
          </a:p>
          <a:p>
            <a:r>
              <a:rPr lang="en-US" sz="3600" dirty="0">
                <a:solidFill>
                  <a:srgbClr val="FF0000"/>
                </a:solidFill>
              </a:rPr>
              <a:t>Did a dog eat a bone?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404</TotalTime>
  <Words>242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 Black</vt:lpstr>
      <vt:lpstr>Georgia</vt:lpstr>
      <vt:lpstr>Wingdings</vt:lpstr>
      <vt:lpstr>Wingdings 2</vt:lpstr>
      <vt:lpstr>Официальная</vt:lpstr>
      <vt:lpstr>Past Simple Tense</vt:lpstr>
      <vt:lpstr>Remember!</vt:lpstr>
      <vt:lpstr>Remember !</vt:lpstr>
      <vt:lpstr>Презентация PowerPoint</vt:lpstr>
      <vt:lpstr>Remember!</vt:lpstr>
      <vt:lpstr>Compare:</vt:lpstr>
      <vt:lpstr>Remember!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 Tense</dc:title>
  <dc:creator>Илья ***</dc:creator>
  <cp:lastModifiedBy>1</cp:lastModifiedBy>
  <cp:revision>53</cp:revision>
  <dcterms:created xsi:type="dcterms:W3CDTF">2010-01-18T18:30:00Z</dcterms:created>
  <dcterms:modified xsi:type="dcterms:W3CDTF">2022-02-07T07:38:38Z</dcterms:modified>
</cp:coreProperties>
</file>