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08" y="-3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2/14/2022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psihdocs.ru/nekotorie-aspekti-kachestvennoj-ocenki-otvetov-testiruemih-v-s.html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psihdocs.ru/bolezni-gryaznih-ruk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labirint.ru/screenshot/goods/655425/6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tallfellow.com/droodles/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sihdocs.ru/pedagogika-v3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1646640" y="1205280"/>
            <a:ext cx="9181080" cy="40240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6600" dirty="0">
                <a:solidFill>
                  <a:srgbClr val="2A1A00"/>
                </a:solidFill>
                <a:latin typeface="Impact"/>
              </a:rPr>
              <a:t>Развитие </a:t>
            </a:r>
            <a:endParaRPr sz="2800" dirty="0"/>
          </a:p>
          <a:p>
            <a:pPr algn="ctr">
              <a:lnSpc>
                <a:spcPct val="100000"/>
              </a:lnSpc>
            </a:pPr>
            <a:r>
              <a:rPr lang="ru-RU" sz="6600" dirty="0" err="1">
                <a:solidFill>
                  <a:srgbClr val="2A1A00"/>
                </a:solidFill>
                <a:latin typeface="Impact"/>
              </a:rPr>
              <a:t>креативного</a:t>
            </a:r>
            <a:r>
              <a:rPr lang="ru-RU" sz="6600" dirty="0">
                <a:solidFill>
                  <a:srgbClr val="2A1A00"/>
                </a:solidFill>
                <a:latin typeface="Impact"/>
              </a:rPr>
              <a:t> </a:t>
            </a:r>
            <a:endParaRPr sz="2800" dirty="0"/>
          </a:p>
          <a:p>
            <a:pPr algn="ctr">
              <a:lnSpc>
                <a:spcPct val="100000"/>
              </a:lnSpc>
            </a:pPr>
            <a:r>
              <a:rPr lang="ru-RU" sz="6600" dirty="0">
                <a:solidFill>
                  <a:srgbClr val="2A1A00"/>
                </a:solidFill>
                <a:latin typeface="Impact"/>
              </a:rPr>
              <a:t>мышления </a:t>
            </a:r>
            <a:endParaRPr sz="2800" dirty="0"/>
          </a:p>
          <a:p>
            <a:pPr algn="ctr">
              <a:lnSpc>
                <a:spcPct val="100000"/>
              </a:lnSpc>
            </a:pPr>
            <a:r>
              <a:rPr lang="ru-RU" sz="6600" dirty="0">
                <a:solidFill>
                  <a:srgbClr val="2A1A00"/>
                </a:solidFill>
                <a:latin typeface="Impact"/>
              </a:rPr>
              <a:t>у школьников</a:t>
            </a:r>
            <a:endParaRPr sz="2800" dirty="0"/>
          </a:p>
        </p:txBody>
      </p:sp>
      <p:sp>
        <p:nvSpPr>
          <p:cNvPr id="75" name="CustomShape 2"/>
          <p:cNvSpPr/>
          <p:nvPr/>
        </p:nvSpPr>
        <p:spPr>
          <a:xfrm>
            <a:off x="2215080" y="5979240"/>
            <a:ext cx="9006480" cy="7416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2A1A00"/>
                </a:solidFill>
                <a:latin typeface="Gill Sans MT"/>
              </a:rPr>
              <a:t>МОУ СОШ </a:t>
            </a:r>
            <a:r>
              <a:rPr lang="ru-RU" sz="2000" b="1" dirty="0" smtClean="0">
                <a:solidFill>
                  <a:srgbClr val="2A1A00"/>
                </a:solidFill>
                <a:latin typeface="Gill Sans MT"/>
              </a:rPr>
              <a:t>№</a:t>
            </a:r>
            <a:r>
              <a:rPr lang="en-US" sz="2000" b="1" dirty="0" smtClean="0">
                <a:solidFill>
                  <a:srgbClr val="2A1A00"/>
                </a:solidFill>
                <a:latin typeface="Gill Sans MT"/>
              </a:rPr>
              <a:t> </a:t>
            </a:r>
            <a:r>
              <a:rPr lang="ru-RU" sz="2000" b="1" dirty="0" smtClean="0">
                <a:solidFill>
                  <a:srgbClr val="2A1A00"/>
                </a:solidFill>
                <a:latin typeface="Gill Sans MT"/>
              </a:rPr>
              <a:t>1 </a:t>
            </a:r>
            <a:r>
              <a:rPr lang="ru-RU" sz="2000" b="1" dirty="0">
                <a:solidFill>
                  <a:srgbClr val="2A1A00"/>
                </a:solidFill>
                <a:latin typeface="Gill Sans MT"/>
              </a:rPr>
              <a:t>им. П.И.Николаенко, с. Степное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5720" y="73440"/>
            <a:ext cx="5088240" cy="5035680"/>
          </a:xfrm>
          <a:prstGeom prst="rect">
            <a:avLst/>
          </a:prstGeom>
        </p:spPr>
      </p:pic>
      <p:sp>
        <p:nvSpPr>
          <p:cNvPr id="109" name="CustomShape 1"/>
          <p:cNvSpPr/>
          <p:nvPr/>
        </p:nvSpPr>
        <p:spPr>
          <a:xfrm>
            <a:off x="513720" y="5119200"/>
            <a:ext cx="6095160" cy="17359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Хуан Миро, основоположник сюрреализма, написал картину-сновидение в 1927 г., используя палитру синего цвета. </a:t>
            </a:r>
            <a:r>
              <a:rPr lang="ru-RU" i="1">
                <a:solidFill>
                  <a:srgbClr val="000000"/>
                </a:solidFill>
                <a:latin typeface="YS Text Optional"/>
              </a:rPr>
              <a:t>Она продана с торгов за 30 млн. евро.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Сам живописец так говорил о себе: «Когда я рисую, то некая субстанция становится для меня женщиной или птицей».</a:t>
            </a:r>
            <a:endParaRPr/>
          </a:p>
        </p:txBody>
      </p:sp>
      <p:pic>
        <p:nvPicPr>
          <p:cNvPr id="110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93560" y="177480"/>
            <a:ext cx="4854600" cy="4871520"/>
          </a:xfrm>
          <a:prstGeom prst="rect">
            <a:avLst/>
          </a:prstGeom>
        </p:spPr>
      </p:pic>
      <p:sp>
        <p:nvSpPr>
          <p:cNvPr id="111" name="CustomShape 2"/>
          <p:cNvSpPr/>
          <p:nvPr/>
        </p:nvSpPr>
        <p:spPr>
          <a:xfrm>
            <a:off x="6446160" y="5109840"/>
            <a:ext cx="6095160" cy="6386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FF2780"/>
                </a:solidFill>
                <a:latin typeface="Roboto"/>
              </a:rPr>
              <a:t>363 </a:t>
            </a:r>
            <a:r>
              <a:rPr lang="ru-RU" b="1" dirty="0" smtClean="0">
                <a:solidFill>
                  <a:srgbClr val="FF2780"/>
                </a:solidFill>
                <a:latin typeface="Roboto"/>
              </a:rPr>
              <a:t>₽  </a:t>
            </a:r>
            <a:r>
              <a:rPr lang="ru-RU" b="1" dirty="0" smtClean="0">
                <a:solidFill>
                  <a:srgbClr val="333333"/>
                </a:solidFill>
                <a:latin typeface="Roboto"/>
              </a:rPr>
              <a:t>519</a:t>
            </a:r>
            <a:r>
              <a:rPr lang="ru-RU" b="1" dirty="0">
                <a:solidFill>
                  <a:srgbClr val="333333"/>
                </a:solidFill>
                <a:latin typeface="Roboto"/>
              </a:rPr>
              <a:t> ₽Скидка — 30%, экономия — 156 ₽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333333"/>
                </a:solidFill>
                <a:latin typeface="Roboto"/>
              </a:rPr>
              <a:t>Действует до конца </a:t>
            </a:r>
            <a:r>
              <a:rPr lang="ru-RU" dirty="0" smtClean="0">
                <a:solidFill>
                  <a:srgbClr val="333333"/>
                </a:solidFill>
                <a:latin typeface="Roboto"/>
              </a:rPr>
              <a:t>февраля</a:t>
            </a:r>
            <a:r>
              <a:rPr lang="ru-RU" dirty="0" smtClean="0">
                <a:solidFill>
                  <a:srgbClr val="333333"/>
                </a:solidFill>
                <a:latin typeface="Roboto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3320" y="133200"/>
            <a:ext cx="4312080" cy="3733200"/>
          </a:xfrm>
          <a:prstGeom prst="rect">
            <a:avLst/>
          </a:prstGeom>
        </p:spPr>
      </p:pic>
      <p:sp>
        <p:nvSpPr>
          <p:cNvPr id="113" name="CustomShape 1"/>
          <p:cNvSpPr/>
          <p:nvPr/>
        </p:nvSpPr>
        <p:spPr>
          <a:xfrm>
            <a:off x="152280" y="4228200"/>
            <a:ext cx="4780800" cy="20102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Работа Блинки Палермо представляет собой две полосы: синюю и голубую.</a:t>
            </a:r>
            <a:endParaRPr/>
          </a:p>
          <a:p>
            <a:pPr>
              <a:lnSpc>
                <a:spcPct val="100000"/>
              </a:lnSpc>
            </a:pPr>
            <a:r>
              <a:rPr lang="ru-RU" i="1">
                <a:solidFill>
                  <a:srgbClr val="000000"/>
                </a:solidFill>
                <a:latin typeface="YS Text Optional"/>
              </a:rPr>
              <a:t>По мнению одного критика, она, как и другие полотна абстракциониста, демонстрирует зрителю «чистый, неразбавленный цвет».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Картина была выкуплена на аукционе за $1,7 млн.</a:t>
            </a:r>
            <a:endParaRPr/>
          </a:p>
        </p:txBody>
      </p:sp>
      <p:pic>
        <p:nvPicPr>
          <p:cNvPr id="114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36680" y="228600"/>
            <a:ext cx="5299200" cy="3637800"/>
          </a:xfrm>
          <a:prstGeom prst="rect">
            <a:avLst/>
          </a:prstGeom>
        </p:spPr>
      </p:pic>
      <p:sp>
        <p:nvSpPr>
          <p:cNvPr id="115" name="CustomShape 2"/>
          <p:cNvSpPr/>
          <p:nvPr/>
        </p:nvSpPr>
        <p:spPr>
          <a:xfrm>
            <a:off x="5836680" y="4505400"/>
            <a:ext cx="6095160" cy="17359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>
                <a:solidFill>
                  <a:srgbClr val="000000"/>
                </a:solidFill>
                <a:latin typeface="Century Gothic"/>
              </a:rPr>
              <a:t>Барнетт Ньюман. </a:t>
            </a:r>
            <a:r>
              <a:rPr lang="ru-RU">
                <a:solidFill>
                  <a:srgbClr val="000000"/>
                </a:solidFill>
                <a:latin typeface="YS Text Optional"/>
              </a:rPr>
              <a:t>Серия «Onement» включает в себя шесть полотен. Каждое из них представляет собой вертикальные цветовые полосы.</a:t>
            </a:r>
            <a:endParaRPr/>
          </a:p>
          <a:p>
            <a:pPr>
              <a:lnSpc>
                <a:spcPct val="100000"/>
              </a:lnSpc>
            </a:pPr>
            <a:r>
              <a:rPr lang="ru-RU" i="1">
                <a:solidFill>
                  <a:srgbClr val="000000"/>
                </a:solidFill>
                <a:latin typeface="YS Text Optional"/>
              </a:rPr>
              <a:t>На пятом холсте темный синий фон рассекает светлая тонкая полоса.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Onement V продан в 2013 г. за $43 800 000.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87600" y="183600"/>
            <a:ext cx="4923720" cy="4155840"/>
          </a:xfrm>
          <a:prstGeom prst="rect">
            <a:avLst/>
          </a:prstGeom>
        </p:spPr>
      </p:pic>
      <p:sp>
        <p:nvSpPr>
          <p:cNvPr id="117" name="CustomShape 1"/>
          <p:cNvSpPr/>
          <p:nvPr/>
        </p:nvSpPr>
        <p:spPr>
          <a:xfrm>
            <a:off x="6095880" y="4616640"/>
            <a:ext cx="6095160" cy="1461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Творение Сая Твомбли представляет собой каракули на сером фоне. Продано на торгах за $70 млн.</a:t>
            </a:r>
            <a:endParaRPr/>
          </a:p>
          <a:p>
            <a:pPr>
              <a:lnSpc>
                <a:spcPct val="100000"/>
              </a:lnSpc>
            </a:pPr>
            <a:r>
              <a:rPr lang="ru-RU" i="1">
                <a:solidFill>
                  <a:srgbClr val="000000"/>
                </a:solidFill>
                <a:latin typeface="YS Text Optional"/>
              </a:rPr>
              <a:t>Большинство экспертов придерживаются мысли, что в этих «каракулях» скрываются недописанные строки какого-то классического произведения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1312560" y="4847400"/>
            <a:ext cx="29635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roboto"/>
              </a:rPr>
              <a:t>Каракули на черном фоне</a:t>
            </a:r>
            <a:endParaRPr/>
          </a:p>
        </p:txBody>
      </p:sp>
      <p:pic>
        <p:nvPicPr>
          <p:cNvPr id="119" name="Рисунок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9680" y="245520"/>
            <a:ext cx="4605840" cy="4605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1878840" y="416880"/>
            <a:ext cx="9143280" cy="2833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0">
                <a:solidFill>
                  <a:srgbClr val="7030A0"/>
                </a:solidFill>
                <a:latin typeface="Calibri"/>
                <a:ea typeface="Calibri"/>
              </a:rPr>
              <a:t> «Thinking outside the box» (дословно – «мыслить за пределами коробки»).</a:t>
            </a:r>
            <a:endParaRPr/>
          </a:p>
        </p:txBody>
      </p:sp>
      <p:pic>
        <p:nvPicPr>
          <p:cNvPr id="121" name="Рисунок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41320" y="3169800"/>
            <a:ext cx="4837320" cy="380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974160" y="735976"/>
            <a:ext cx="10837800" cy="6768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b="1" dirty="0">
                <a:solidFill>
                  <a:srgbClr val="000000"/>
                </a:solidFill>
                <a:latin typeface="Script MT Bold"/>
                <a:ea typeface="Times New Roman"/>
              </a:rPr>
              <a:t>    </a:t>
            </a: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/>
                <a:ea typeface="Times New Roman"/>
              </a:rPr>
              <a:t>Условия развития </a:t>
            </a:r>
            <a:r>
              <a:rPr lang="ru-RU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/>
                <a:ea typeface="Times New Roman"/>
              </a:rPr>
              <a:t>креативного</a:t>
            </a: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/>
                <a:ea typeface="Times New Roman"/>
              </a:rPr>
              <a:t> мышления. 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2135560" y="2636912"/>
            <a:ext cx="8020800" cy="501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Times New Roman"/>
              </a:rPr>
              <a:t>Раннее физическое развитие ребенка.</a:t>
            </a:r>
            <a:endParaRPr dirty="0"/>
          </a:p>
        </p:txBody>
      </p:sp>
      <p:sp>
        <p:nvSpPr>
          <p:cNvPr id="124" name="CustomShape 3"/>
          <p:cNvSpPr/>
          <p:nvPr/>
        </p:nvSpPr>
        <p:spPr>
          <a:xfrm>
            <a:off x="1055440" y="1556792"/>
            <a:ext cx="10667160" cy="882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Создание обстановки, опережающей развитие детей, стимулирование разнообразной творческой деятельности. </a:t>
            </a:r>
            <a:endParaRPr dirty="0"/>
          </a:p>
        </p:txBody>
      </p:sp>
      <p:sp>
        <p:nvSpPr>
          <p:cNvPr id="125" name="CustomShape 4"/>
          <p:cNvSpPr/>
          <p:nvPr/>
        </p:nvSpPr>
        <p:spPr>
          <a:xfrm>
            <a:off x="1127448" y="3429000"/>
            <a:ext cx="9519840" cy="501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Times New Roman"/>
              </a:rPr>
              <a:t>Создание условий максимального напряжения сил. </a:t>
            </a:r>
            <a:endParaRPr dirty="0"/>
          </a:p>
        </p:txBody>
      </p:sp>
      <p:sp>
        <p:nvSpPr>
          <p:cNvPr id="126" name="CustomShape 5"/>
          <p:cNvSpPr/>
          <p:nvPr/>
        </p:nvSpPr>
        <p:spPr>
          <a:xfrm>
            <a:off x="1127448" y="5085184"/>
            <a:ext cx="10138320" cy="13244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Times New Roman"/>
              </a:rPr>
              <a:t>Сопровождение творческой деятельности ребенка,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Times New Roman"/>
              </a:rPr>
              <a:t>а именно ненавязчивая, умная, доброжелательная помощь. </a:t>
            </a:r>
            <a:endParaRPr dirty="0"/>
          </a:p>
        </p:txBody>
      </p:sp>
      <p:sp>
        <p:nvSpPr>
          <p:cNvPr id="127" name="CustomShape 6"/>
          <p:cNvSpPr/>
          <p:nvPr/>
        </p:nvSpPr>
        <p:spPr>
          <a:xfrm>
            <a:off x="1775520" y="4221088"/>
            <a:ext cx="9679320" cy="501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Times New Roman"/>
              </a:rPr>
              <a:t>Создание комфортной психологической обстановки.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1660680" y="618232"/>
            <a:ext cx="9483120" cy="578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3000" b="1" dirty="0">
                <a:solidFill>
                  <a:srgbClr val="7030A0"/>
                </a:solidFill>
                <a:latin typeface="Segoe Print"/>
                <a:ea typeface="Times New Roman"/>
              </a:rPr>
              <a:t>Восемь ошибок при развитии </a:t>
            </a:r>
            <a:r>
              <a:rPr lang="ru-RU" sz="3000" b="1" dirty="0" err="1">
                <a:solidFill>
                  <a:srgbClr val="7030A0"/>
                </a:solidFill>
                <a:latin typeface="Segoe Print"/>
                <a:ea typeface="Times New Roman"/>
              </a:rPr>
              <a:t>креативности</a:t>
            </a:r>
            <a:r>
              <a:rPr lang="ru-RU" sz="3000" b="1" dirty="0">
                <a:solidFill>
                  <a:srgbClr val="7030A0"/>
                </a:solidFill>
                <a:latin typeface="Segoe Print"/>
                <a:ea typeface="Times New Roman"/>
              </a:rPr>
              <a:t>.</a:t>
            </a:r>
            <a:r>
              <a:rPr lang="ru-RU" sz="3000" dirty="0">
                <a:solidFill>
                  <a:srgbClr val="7030A0"/>
                </a:solidFill>
                <a:latin typeface="Segoe Print"/>
                <a:ea typeface="Times New Roman"/>
              </a:rPr>
              <a:t> </a:t>
            </a:r>
            <a:endParaRPr dirty="0"/>
          </a:p>
        </p:txBody>
      </p:sp>
      <p:sp>
        <p:nvSpPr>
          <p:cNvPr id="129" name="CustomShape 2"/>
          <p:cNvSpPr/>
          <p:nvPr/>
        </p:nvSpPr>
        <p:spPr>
          <a:xfrm>
            <a:off x="479376" y="1287000"/>
            <a:ext cx="5598112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Сделать </a:t>
            </a:r>
            <a:r>
              <a:rPr lang="ru-RU" sz="2400" b="1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креативность</a:t>
            </a: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 самоцелью.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  <p:sp>
        <p:nvSpPr>
          <p:cNvPr id="130" name="CustomShape 3"/>
          <p:cNvSpPr/>
          <p:nvPr/>
        </p:nvSpPr>
        <p:spPr>
          <a:xfrm>
            <a:off x="551384" y="1768680"/>
            <a:ext cx="7140344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Ознакомиться с определениями </a:t>
            </a:r>
            <a:r>
              <a:rPr lang="ru-RU" sz="2400" b="1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креативности</a:t>
            </a: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  <p:sp>
        <p:nvSpPr>
          <p:cNvPr id="131" name="CustomShape 4"/>
          <p:cNvSpPr/>
          <p:nvPr/>
        </p:nvSpPr>
        <p:spPr>
          <a:xfrm>
            <a:off x="551384" y="2316240"/>
            <a:ext cx="7098936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Регулярно проходить тесты на </a:t>
            </a:r>
            <a:r>
              <a:rPr lang="ru-RU" sz="2400" b="1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креативность</a:t>
            </a: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  <p:sp>
        <p:nvSpPr>
          <p:cNvPr id="132" name="CustomShape 5"/>
          <p:cNvSpPr/>
          <p:nvPr/>
        </p:nvSpPr>
        <p:spPr>
          <a:xfrm>
            <a:off x="551384" y="2863440"/>
            <a:ext cx="11089232" cy="699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Считать, что если творческие способности не проявились в детстве, то уже не проявятся никогда.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  <p:sp>
        <p:nvSpPr>
          <p:cNvPr id="133" name="CustomShape 6"/>
          <p:cNvSpPr/>
          <p:nvPr/>
        </p:nvSpPr>
        <p:spPr>
          <a:xfrm>
            <a:off x="623392" y="3737272"/>
            <a:ext cx="10873208" cy="699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Считать, что наблюдения за работой авторитетных для вас людей добавят </a:t>
            </a:r>
            <a:r>
              <a:rPr lang="ru-RU" sz="2400" b="1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креативности</a:t>
            </a: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 вам.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  <p:sp>
        <p:nvSpPr>
          <p:cNvPr id="134" name="CustomShape 7"/>
          <p:cNvSpPr/>
          <p:nvPr/>
        </p:nvSpPr>
        <p:spPr>
          <a:xfrm>
            <a:off x="583568" y="4618256"/>
            <a:ext cx="450432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Много и долго фантазировать.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  <p:sp>
        <p:nvSpPr>
          <p:cNvPr id="135" name="CustomShape 8"/>
          <p:cNvSpPr/>
          <p:nvPr/>
        </p:nvSpPr>
        <p:spPr>
          <a:xfrm>
            <a:off x="695400" y="5165640"/>
            <a:ext cx="9904680" cy="3949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Считать, что </a:t>
            </a:r>
            <a:r>
              <a:rPr lang="ru-RU" sz="2400" b="1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креативность</a:t>
            </a: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 закалится в авральных условиях</a:t>
            </a:r>
            <a:r>
              <a:rPr lang="ru-RU" sz="2400" dirty="0" smtClean="0">
                <a:solidFill>
                  <a:srgbClr val="000000"/>
                </a:solidFill>
                <a:latin typeface="Segoe Print"/>
                <a:ea typeface="Times New Roman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136" name="CustomShape 9"/>
          <p:cNvSpPr/>
          <p:nvPr/>
        </p:nvSpPr>
        <p:spPr>
          <a:xfrm>
            <a:off x="767408" y="6093296"/>
            <a:ext cx="759672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Считать, что </a:t>
            </a:r>
            <a:r>
              <a:rPr lang="ru-RU" sz="2400" b="1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креативность</a:t>
            </a:r>
            <a:r>
              <a:rPr lang="ru-RU" sz="2400" b="1" dirty="0">
                <a:solidFill>
                  <a:srgbClr val="000000"/>
                </a:solidFill>
                <a:latin typeface="Segoe Print"/>
                <a:ea typeface="Times New Roman"/>
              </a:rPr>
              <a:t> – удел слишком умных.</a:t>
            </a:r>
            <a:r>
              <a:rPr lang="ru-RU" sz="2400" dirty="0">
                <a:solidFill>
                  <a:srgbClr val="000000"/>
                </a:solidFill>
                <a:latin typeface="Segoe Print"/>
                <a:ea typeface="Times New Roman"/>
              </a:rPr>
              <a:t> 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335360" y="595824"/>
            <a:ext cx="11856640" cy="6289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3000" b="1" dirty="0" smtClean="0">
                <a:solidFill>
                  <a:srgbClr val="7030A0"/>
                </a:solidFill>
                <a:latin typeface="Segoe Print"/>
                <a:ea typeface="Calibri"/>
              </a:rPr>
              <a:t>   Что </a:t>
            </a:r>
            <a:r>
              <a:rPr lang="ru-RU" sz="3000" b="1" dirty="0">
                <a:solidFill>
                  <a:srgbClr val="7030A0"/>
                </a:solidFill>
                <a:latin typeface="Segoe Print"/>
                <a:ea typeface="Calibri"/>
              </a:rPr>
              <a:t>дает </a:t>
            </a:r>
            <a:r>
              <a:rPr lang="ru-RU" sz="3000" b="1" dirty="0" err="1">
                <a:solidFill>
                  <a:srgbClr val="7030A0"/>
                </a:solidFill>
                <a:latin typeface="Segoe Print"/>
                <a:ea typeface="Calibri"/>
              </a:rPr>
              <a:t>креативное</a:t>
            </a:r>
            <a:r>
              <a:rPr lang="ru-RU" sz="3000" b="1" dirty="0">
                <a:solidFill>
                  <a:srgbClr val="7030A0"/>
                </a:solidFill>
                <a:latin typeface="Segoe Print"/>
                <a:ea typeface="Calibri"/>
              </a:rPr>
              <a:t> мышление школьнику?</a:t>
            </a:r>
            <a:endParaRPr dirty="0"/>
          </a:p>
          <a:p>
            <a:pPr>
              <a:lnSpc>
                <a:spcPct val="107000"/>
              </a:lnSpc>
            </a:pPr>
            <a:endParaRPr dirty="0"/>
          </a:p>
          <a:p>
            <a:pPr>
              <a:lnSpc>
                <a:spcPct val="107000"/>
              </a:lnSpc>
            </a:pP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√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 Приобретение разнообразных навыков.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√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 Развитие творческого воображения.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√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 Преодоление трудностей, что позволит проявить свои творческие способности и раскрыть свою индивидуальность, повысить самооценку.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√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 Возможность научиться использовать непривычные подходы, разрушить оковы стереотипов мышления. т.е. мыслить </a:t>
            </a: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креативно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.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√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 Преодоление боязни и инертности, «сделайте что-нибудь пусть маленькое, но новое и ни на что не похожее».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 err="1">
                <a:solidFill>
                  <a:srgbClr val="000000"/>
                </a:solidFill>
                <a:latin typeface="Segoe Print"/>
                <a:ea typeface="Calibri"/>
              </a:rPr>
              <a:t>√</a:t>
            </a: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 Лучший способ преодолеть страх неудачи — попробовать и добиться успеха.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316160" y="613592"/>
            <a:ext cx="10445760" cy="943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/>
                <a:ea typeface="Times New Roman"/>
              </a:rPr>
              <a:t>Какие методы, технологии позволяют формировать </a:t>
            </a:r>
            <a:r>
              <a:rPr lang="ru-RU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/>
                <a:ea typeface="Times New Roman"/>
              </a:rPr>
              <a:t>креативность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/>
                <a:ea typeface="Times New Roman"/>
              </a:rPr>
              <a:t> у детей? 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551384" y="1432096"/>
            <a:ext cx="11305256" cy="53812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000" dirty="0">
                <a:solidFill>
                  <a:srgbClr val="000000"/>
                </a:solidFill>
                <a:latin typeface="Segoe Print"/>
                <a:ea typeface="Times New Roman"/>
              </a:rPr>
              <a:t>Нетрадиционные формы проведений занятий. </a:t>
            </a:r>
            <a:endParaRPr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000" dirty="0">
                <a:solidFill>
                  <a:srgbClr val="000000"/>
                </a:solidFill>
                <a:latin typeface="Segoe Print"/>
                <a:ea typeface="Times New Roman"/>
              </a:rPr>
              <a:t>Организация «</a:t>
            </a:r>
            <a:r>
              <a:rPr lang="ru-RU" sz="3000" dirty="0" err="1">
                <a:solidFill>
                  <a:srgbClr val="000000"/>
                </a:solidFill>
                <a:latin typeface="Segoe Print"/>
                <a:ea typeface="Times New Roman"/>
              </a:rPr>
              <a:t>креативных</a:t>
            </a:r>
            <a:r>
              <a:rPr lang="ru-RU" sz="3000" dirty="0">
                <a:solidFill>
                  <a:srgbClr val="000000"/>
                </a:solidFill>
                <a:latin typeface="Segoe Print"/>
                <a:ea typeface="Times New Roman"/>
              </a:rPr>
              <a:t> минуток» на каждом занятии. </a:t>
            </a:r>
            <a:endParaRPr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000" dirty="0">
                <a:solidFill>
                  <a:srgbClr val="000000"/>
                </a:solidFill>
                <a:latin typeface="Segoe Print"/>
                <a:ea typeface="Times New Roman"/>
              </a:rPr>
              <a:t>Исследовательская, проектная деятельность.   Модульные, элективные курсы, ориентированные на развитие творческих способностей. </a:t>
            </a:r>
            <a:endParaRPr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000" dirty="0">
                <a:solidFill>
                  <a:srgbClr val="000000"/>
                </a:solidFill>
                <a:latin typeface="Segoe Print"/>
                <a:ea typeface="Times New Roman"/>
              </a:rPr>
              <a:t>Система внеурочной деятельности. </a:t>
            </a:r>
            <a:endParaRPr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000" dirty="0">
                <a:solidFill>
                  <a:srgbClr val="000000"/>
                </a:solidFill>
                <a:latin typeface="Segoe Print"/>
                <a:ea typeface="Times New Roman"/>
              </a:rPr>
              <a:t>Просвещение родителей, приобщение семьи к развитию творческого потенциала ребенка.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" name="Table 1"/>
          <p:cNvGraphicFramePr/>
          <p:nvPr/>
        </p:nvGraphicFramePr>
        <p:xfrm>
          <a:off x="886680" y="793440"/>
          <a:ext cx="11041200" cy="8348760"/>
        </p:xfrm>
        <a:graphic>
          <a:graphicData uri="http://schemas.openxmlformats.org/drawingml/2006/table">
            <a:tbl>
              <a:tblPr/>
              <a:tblGrid>
                <a:gridCol w="290880"/>
                <a:gridCol w="3186360"/>
                <a:gridCol w="7563960"/>
              </a:tblGrid>
              <a:tr h="817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solidFill>
                            <a:srgbClr val="FFFFFF"/>
                          </a:solidFill>
                          <a:latin typeface="Gill Sans MT"/>
                        </a:rPr>
                        <a:t>№ 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Gill Sans MT"/>
                        </a:rPr>
                        <a:t>Наименование метода 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Gill Sans MT"/>
                        </a:rPr>
                        <a:t>Краткое содержание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rgbClr val="FFFFFF"/>
                          </a:solidFill>
                          <a:latin typeface="Gill Sans MT"/>
                        </a:rPr>
                        <a:t>1.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ТРИЗ / теория решения изобретательских задач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Алгоритмизированный подход к изобретательству, творчеству + желание и чувства ребенка </a:t>
                      </a:r>
                      <a:endParaRPr/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rgbClr val="FFFFFF"/>
                          </a:solidFill>
                          <a:latin typeface="Gill Sans MT"/>
                        </a:rPr>
                        <a:t>2.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Система творческих заданий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Все виды игровых методик </a:t>
                      </a:r>
                      <a:endParaRPr/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rgbClr val="FFFFFF"/>
                          </a:solidFill>
                          <a:latin typeface="Gill Sans MT"/>
                        </a:rPr>
                        <a:t>3.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Моделирование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Создание проблемной ситуации, ее разрешение; анализ + сопоставление </a:t>
                      </a:r>
                      <a:endParaRPr/>
                    </a:p>
                  </a:txBody>
                  <a:tcPr/>
                </a:tc>
              </a:tr>
              <a:tr h="156780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rgbClr val="FFFFFF"/>
                          </a:solidFill>
                          <a:latin typeface="Gill Sans MT"/>
                        </a:rPr>
                        <a:t>4.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Мозговой штурм / решение проблемы по этапам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1.Максимальное количество решений поставленной задачи – даже абсурдные, критика не допускается; 2.Колическтвенный анализ предложенных решений, выбор «+», «-»; 3.Отбор самых интересных и реальных </a:t>
                      </a:r>
                      <a:endParaRPr/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rgbClr val="FFFFFF"/>
                          </a:solidFill>
                          <a:latin typeface="Gill Sans MT"/>
                        </a:rPr>
                        <a:t>5.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Эвристика / эвристическая беседа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Цепь </a:t>
                      </a:r>
                      <a:r>
                        <a:rPr lang="ru-RU" sz="2000" u="sng">
                          <a:solidFill>
                            <a:srgbClr val="46B2B5"/>
                          </a:solidFill>
                          <a:latin typeface="Gill Sans MT"/>
                          <a:hlinkClick r:id="rId2"/>
                        </a:rPr>
                        <a:t>вопросов и ответов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, дающих возможность строить диалог на определенную тему </a:t>
                      </a:r>
                      <a:endParaRPr/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 b="1">
                          <a:solidFill>
                            <a:srgbClr val="FFFFFF"/>
                          </a:solidFill>
                          <a:latin typeface="Gill Sans MT"/>
                        </a:rPr>
                        <a:t>6.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Метод аналогий и альтернатив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Спонтанное мышление в разных направлениях без попыток выбрать лучший вариант решения и без детальной проработки отдельных вариантов 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1" name="CustomShape 2"/>
          <p:cNvSpPr/>
          <p:nvPr/>
        </p:nvSpPr>
        <p:spPr>
          <a:xfrm>
            <a:off x="886680" y="-208080"/>
            <a:ext cx="10556280" cy="10670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b="1">
                <a:solidFill>
                  <a:srgbClr val="7030A0"/>
                </a:solidFill>
                <a:latin typeface="Calibri"/>
                <a:ea typeface="Times New Roman"/>
              </a:rPr>
              <a:t>Использование специальных методов творческого мышления: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Table 1"/>
          <p:cNvGraphicFramePr/>
          <p:nvPr/>
        </p:nvGraphicFramePr>
        <p:xfrm>
          <a:off x="886680" y="738000"/>
          <a:ext cx="11041200" cy="8730720"/>
        </p:xfrm>
        <a:graphic>
          <a:graphicData uri="http://schemas.openxmlformats.org/drawingml/2006/table">
            <a:tbl>
              <a:tblPr/>
              <a:tblGrid>
                <a:gridCol w="470880"/>
                <a:gridCol w="3241800"/>
                <a:gridCol w="7328520"/>
              </a:tblGrid>
              <a:tr h="959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 dirty="0">
                          <a:solidFill>
                            <a:srgbClr val="FFFFFF"/>
                          </a:solidFill>
                          <a:latin typeface="Gill Sans MT"/>
                        </a:rPr>
                        <a:t>№ 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Gill Sans MT"/>
                        </a:rPr>
                        <a:t>Наименование метода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Gill Sans MT"/>
                        </a:rPr>
                        <a:t>Краткое содержание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>
                          <a:solidFill>
                            <a:srgbClr val="FFFFFF"/>
                          </a:solidFill>
                          <a:latin typeface="Gill Sans MT"/>
                        </a:rPr>
                        <a:t>7.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Метод образно-понятийного мышления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Метод образно-понятийного мышления направлен на развитие воображения, умение работать с образами в воображении </a:t>
                      </a:r>
                      <a:endParaRPr/>
                    </a:p>
                  </a:txBody>
                  <a:tcPr/>
                </a:tc>
              </a:tr>
              <a:tr h="119268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>
                          <a:solidFill>
                            <a:srgbClr val="FFFFFF"/>
                          </a:solidFill>
                          <a:latin typeface="Gill Sans MT"/>
                        </a:rPr>
                        <a:t>8.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Метод угадывания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К методу угадывания нам приходится прибегать в ситуации неопределенности, где нет возможности пробовать и выстраивать оптимальное решение </a:t>
                      </a:r>
                      <a:endParaRPr/>
                    </a:p>
                  </a:txBody>
                  <a:tcPr/>
                </a:tc>
              </a:tr>
              <a:tr h="344340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>
                          <a:solidFill>
                            <a:srgbClr val="FFFFFF"/>
                          </a:solidFill>
                          <a:latin typeface="Gill Sans MT"/>
                        </a:rPr>
                        <a:t>9.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Метод заметок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Фарадей использовал метод, который условно называется методом портативного банка памяти. Это очень просто. Вы покупаете маленький блокнот и носите его с </a:t>
                      </a:r>
                      <a:r>
                        <a:rPr lang="ru-RU" sz="2000" u="sng">
                          <a:solidFill>
                            <a:srgbClr val="46B2B5"/>
                          </a:solidFill>
                          <a:latin typeface="Gill Sans MT"/>
                          <a:hlinkClick r:id="rId2"/>
                        </a:rPr>
                        <a:t>собой повсюду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, как это делали молодой Эйнштейн и Фарадей. </a:t>
                      </a:r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Метод работает, потому что удовлетворяет первому закону поведенческой психологии: как только вы записываете впечатление или мысль, вы формируете особый тип творческого поведения.</a:t>
                      </a:r>
                      <a:endParaRPr/>
                    </a:p>
                  </a:txBody>
                  <a:tcPr/>
                </a:tc>
              </a:tr>
              <a:tr h="1942920">
                <a:tc>
                  <a:txBody>
                    <a:bodyPr/>
                    <a:lstStyle/>
                    <a:p>
                      <a:endParaRPr/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b="1">
                          <a:solidFill>
                            <a:srgbClr val="FFFFFF"/>
                          </a:solidFill>
                          <a:latin typeface="Gill Sans MT"/>
                        </a:rPr>
                        <a:t>10.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Mindmapping / интеллект-карты, ментальные карты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Gill Sans MT"/>
                        </a:rPr>
                        <a:t>Это удобная и эффективная техника визуализации мышления и альтернативной записи. Ее можно применять для создания новых идей, фиксации идей, анализа и упорядочивания информации, принятия решений и много чего еще 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" name="CustomShape 2"/>
          <p:cNvSpPr/>
          <p:nvPr/>
        </p:nvSpPr>
        <p:spPr>
          <a:xfrm>
            <a:off x="886680" y="-208080"/>
            <a:ext cx="10556280" cy="10670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b="1">
                <a:solidFill>
                  <a:srgbClr val="7030A0"/>
                </a:solidFill>
                <a:latin typeface="Calibri"/>
                <a:ea typeface="Times New Roman"/>
              </a:rPr>
              <a:t>Использование специальных методов творческого мышления: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942640" cy="6857280"/>
          </a:xfrm>
          <a:prstGeom prst="rect">
            <a:avLst/>
          </a:prstGeom>
        </p:spPr>
      </p:pic>
      <p:sp>
        <p:nvSpPr>
          <p:cNvPr id="77" name="CustomShape 1"/>
          <p:cNvSpPr/>
          <p:nvPr/>
        </p:nvSpPr>
        <p:spPr>
          <a:xfrm>
            <a:off x="407368" y="-873000"/>
            <a:ext cx="11784632" cy="32551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dirty="0"/>
          </a:p>
          <a:p>
            <a:endParaRPr lang="ru-RU" sz="8000" b="1" dirty="0" smtClean="0">
              <a:solidFill>
                <a:srgbClr val="D36F68"/>
              </a:solidFill>
              <a:latin typeface="Impact"/>
            </a:endParaRPr>
          </a:p>
          <a:p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чего</a:t>
            </a:r>
            <a:r>
              <a:rPr lang="ru-RU" sz="1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нужна </a:t>
            </a:r>
            <a:r>
              <a:rPr lang="ru-RU" sz="6000" b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60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sz="12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Рисунок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5560" y="-42936"/>
            <a:ext cx="4376520" cy="5848200"/>
          </a:xfrm>
          <a:prstGeom prst="rect">
            <a:avLst/>
          </a:prstGeom>
        </p:spPr>
      </p:pic>
      <p:sp>
        <p:nvSpPr>
          <p:cNvPr id="145" name="CustomShape 1"/>
          <p:cNvSpPr/>
          <p:nvPr/>
        </p:nvSpPr>
        <p:spPr>
          <a:xfrm>
            <a:off x="1813680" y="649912"/>
            <a:ext cx="9100800" cy="546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000" b="1" dirty="0">
                <a:solidFill>
                  <a:srgbClr val="7030A0"/>
                </a:solidFill>
                <a:latin typeface="Segoe Print"/>
                <a:ea typeface="Times New Roman"/>
              </a:rPr>
              <a:t>Популярные методики генерации новых идей</a:t>
            </a:r>
            <a:endParaRPr dirty="0"/>
          </a:p>
        </p:txBody>
      </p:sp>
      <p:sp>
        <p:nvSpPr>
          <p:cNvPr id="146" name="CustomShape 2"/>
          <p:cNvSpPr/>
          <p:nvPr/>
        </p:nvSpPr>
        <p:spPr>
          <a:xfrm>
            <a:off x="191344" y="1340768"/>
            <a:ext cx="8964520" cy="51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1. Мозговой штурм. Автор – Алекс Осборн.</a:t>
            </a:r>
            <a:endParaRPr dirty="0"/>
          </a:p>
        </p:txBody>
      </p:sp>
      <p:sp>
        <p:nvSpPr>
          <p:cNvPr id="147" name="CustomShape 3"/>
          <p:cNvSpPr/>
          <p:nvPr/>
        </p:nvSpPr>
        <p:spPr>
          <a:xfrm>
            <a:off x="911424" y="1916832"/>
            <a:ext cx="7518960" cy="51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2. Шесть шляп. Автор – Эдвард де </a:t>
            </a:r>
            <a:r>
              <a:rPr lang="ru-RU" sz="2600" dirty="0" err="1">
                <a:solidFill>
                  <a:srgbClr val="000000"/>
                </a:solidFill>
                <a:latin typeface="Segoe Print"/>
                <a:ea typeface="Times New Roman"/>
              </a:rPr>
              <a:t>Боно</a:t>
            </a: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.</a:t>
            </a:r>
            <a:endParaRPr dirty="0"/>
          </a:p>
        </p:txBody>
      </p:sp>
      <p:sp>
        <p:nvSpPr>
          <p:cNvPr id="148" name="CustomShape 4"/>
          <p:cNvSpPr/>
          <p:nvPr/>
        </p:nvSpPr>
        <p:spPr>
          <a:xfrm>
            <a:off x="263352" y="2636912"/>
            <a:ext cx="8375400" cy="51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3. Ментальные карты. Автор – Тони </a:t>
            </a:r>
            <a:r>
              <a:rPr lang="ru-RU" sz="2600" dirty="0" err="1">
                <a:solidFill>
                  <a:srgbClr val="000000"/>
                </a:solidFill>
                <a:latin typeface="Segoe Print"/>
                <a:ea typeface="Times New Roman"/>
              </a:rPr>
              <a:t>Бьюзен</a:t>
            </a: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.</a:t>
            </a:r>
            <a:endParaRPr dirty="0"/>
          </a:p>
        </p:txBody>
      </p:sp>
      <p:sp>
        <p:nvSpPr>
          <p:cNvPr id="149" name="CustomShape 5"/>
          <p:cNvSpPr/>
          <p:nvPr/>
        </p:nvSpPr>
        <p:spPr>
          <a:xfrm>
            <a:off x="839416" y="6137920"/>
            <a:ext cx="8496944" cy="720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8. </a:t>
            </a:r>
            <a:r>
              <a:rPr lang="ru-RU" sz="2600" dirty="0" err="1">
                <a:solidFill>
                  <a:srgbClr val="000000"/>
                </a:solidFill>
                <a:latin typeface="Segoe Print"/>
                <a:ea typeface="Times New Roman"/>
              </a:rPr>
              <a:t>Синектика</a:t>
            </a: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. Автор – Уильям Гордон.</a:t>
            </a:r>
            <a:endParaRPr dirty="0"/>
          </a:p>
        </p:txBody>
      </p:sp>
      <p:sp>
        <p:nvSpPr>
          <p:cNvPr id="150" name="CustomShape 6"/>
          <p:cNvSpPr/>
          <p:nvPr/>
        </p:nvSpPr>
        <p:spPr>
          <a:xfrm>
            <a:off x="911424" y="3212976"/>
            <a:ext cx="9239776" cy="51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4. Морфологический анализ. Автор – Фриц </a:t>
            </a:r>
            <a:r>
              <a:rPr lang="ru-RU" sz="2600" dirty="0" err="1">
                <a:solidFill>
                  <a:srgbClr val="000000"/>
                </a:solidFill>
                <a:latin typeface="Segoe Print"/>
                <a:ea typeface="Times New Roman"/>
              </a:rPr>
              <a:t>Цвикки</a:t>
            </a: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.</a:t>
            </a:r>
            <a:endParaRPr dirty="0"/>
          </a:p>
        </p:txBody>
      </p:sp>
      <p:sp>
        <p:nvSpPr>
          <p:cNvPr id="151" name="CustomShape 7"/>
          <p:cNvSpPr/>
          <p:nvPr/>
        </p:nvSpPr>
        <p:spPr>
          <a:xfrm>
            <a:off x="191344" y="3933056"/>
            <a:ext cx="10873208" cy="9374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5. Непрямые стратегии. Авторы – Брайан </a:t>
            </a:r>
            <a:r>
              <a:rPr lang="ru-RU" sz="2600" dirty="0" err="1">
                <a:solidFill>
                  <a:srgbClr val="000000"/>
                </a:solidFill>
                <a:latin typeface="Segoe Print"/>
                <a:ea typeface="Times New Roman"/>
              </a:rPr>
              <a:t>Эно</a:t>
            </a: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 и Питер Шмидт.</a:t>
            </a:r>
            <a:endParaRPr dirty="0"/>
          </a:p>
        </p:txBody>
      </p:sp>
      <p:sp>
        <p:nvSpPr>
          <p:cNvPr id="152" name="CustomShape 8"/>
          <p:cNvSpPr/>
          <p:nvPr/>
        </p:nvSpPr>
        <p:spPr>
          <a:xfrm>
            <a:off x="911424" y="4941168"/>
            <a:ext cx="5145840" cy="51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6. Автобус, кровать, ванна.</a:t>
            </a:r>
            <a:endParaRPr dirty="0"/>
          </a:p>
        </p:txBody>
      </p:sp>
      <p:sp>
        <p:nvSpPr>
          <p:cNvPr id="153" name="CustomShape 9"/>
          <p:cNvSpPr/>
          <p:nvPr/>
        </p:nvSpPr>
        <p:spPr>
          <a:xfrm>
            <a:off x="191344" y="5517232"/>
            <a:ext cx="3068640" cy="513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Segoe Print"/>
                <a:ea typeface="Times New Roman"/>
              </a:rPr>
              <a:t>7. Расшифровка.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Рисунок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9520" y="-53280"/>
            <a:ext cx="4376520" cy="5848200"/>
          </a:xfrm>
          <a:prstGeom prst="rect">
            <a:avLst/>
          </a:prstGeom>
        </p:spPr>
      </p:pic>
      <p:sp>
        <p:nvSpPr>
          <p:cNvPr id="155" name="CustomShape 1"/>
          <p:cNvSpPr/>
          <p:nvPr/>
        </p:nvSpPr>
        <p:spPr>
          <a:xfrm>
            <a:off x="1416240" y="721920"/>
            <a:ext cx="9649440" cy="546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000" b="1" dirty="0">
                <a:solidFill>
                  <a:srgbClr val="7030A0"/>
                </a:solidFill>
                <a:latin typeface="Segoe Print"/>
                <a:ea typeface="Times New Roman"/>
              </a:rPr>
              <a:t>Некоторые приемы для развития творчества:</a:t>
            </a:r>
            <a:endParaRPr dirty="0"/>
          </a:p>
        </p:txBody>
      </p:sp>
      <p:sp>
        <p:nvSpPr>
          <p:cNvPr id="156" name="CustomShape 2"/>
          <p:cNvSpPr/>
          <p:nvPr/>
        </p:nvSpPr>
        <p:spPr>
          <a:xfrm>
            <a:off x="695400" y="3181320"/>
            <a:ext cx="10456560" cy="15631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700" b="1" dirty="0">
                <a:solidFill>
                  <a:srgbClr val="000000"/>
                </a:solidFill>
                <a:latin typeface="Segoe Print"/>
                <a:ea typeface="Times New Roman"/>
              </a:rPr>
              <a:t>«Закончи»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Можно закончить рисунок, задачу каким-нибудь нетривиальным способом, историю.</a:t>
            </a:r>
            <a:endParaRPr dirty="0"/>
          </a:p>
        </p:txBody>
      </p:sp>
      <p:sp>
        <p:nvSpPr>
          <p:cNvPr id="157" name="CustomShape 3"/>
          <p:cNvSpPr/>
          <p:nvPr/>
        </p:nvSpPr>
        <p:spPr>
          <a:xfrm>
            <a:off x="695400" y="5133960"/>
            <a:ext cx="9970920" cy="1122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700" b="1" dirty="0">
                <a:solidFill>
                  <a:srgbClr val="000000"/>
                </a:solidFill>
                <a:latin typeface="Segoe Print"/>
                <a:ea typeface="Times New Roman"/>
              </a:rPr>
              <a:t>«Продолжи»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700" dirty="0">
                <a:solidFill>
                  <a:srgbClr val="000000"/>
                </a:solidFill>
                <a:latin typeface="Segoe Print"/>
                <a:ea typeface="Calibri"/>
              </a:rPr>
              <a:t>Можно продолжить рассказ или стихотворение.</a:t>
            </a:r>
            <a:endParaRPr dirty="0"/>
          </a:p>
        </p:txBody>
      </p:sp>
      <p:sp>
        <p:nvSpPr>
          <p:cNvPr id="158" name="CustomShape 4"/>
          <p:cNvSpPr/>
          <p:nvPr/>
        </p:nvSpPr>
        <p:spPr>
          <a:xfrm>
            <a:off x="695400" y="1563096"/>
            <a:ext cx="10306800" cy="16498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700" b="1" dirty="0">
                <a:solidFill>
                  <a:srgbClr val="000000"/>
                </a:solidFill>
                <a:latin typeface="Segoe Print"/>
                <a:ea typeface="Times New Roman"/>
              </a:rPr>
              <a:t>«Соедини несоединимое»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500" dirty="0">
                <a:solidFill>
                  <a:srgbClr val="000000"/>
                </a:solidFill>
                <a:latin typeface="Segoe Print"/>
                <a:ea typeface="Calibri"/>
              </a:rPr>
              <a:t>Начало. Тихо падает с крыши чуть </a:t>
            </a:r>
            <a:r>
              <a:rPr lang="ru-RU" sz="2500" dirty="0" err="1">
                <a:solidFill>
                  <a:srgbClr val="000000"/>
                </a:solidFill>
                <a:latin typeface="Segoe Print"/>
                <a:ea typeface="Calibri"/>
              </a:rPr>
              <a:t>подтаивший</a:t>
            </a:r>
            <a:r>
              <a:rPr lang="ru-RU" sz="2500" dirty="0">
                <a:solidFill>
                  <a:srgbClr val="000000"/>
                </a:solidFill>
                <a:latin typeface="Segoe Print"/>
                <a:ea typeface="Calibri"/>
              </a:rPr>
              <a:t> снег.</a:t>
            </a:r>
            <a:endParaRPr dirty="0"/>
          </a:p>
          <a:p>
            <a:pPr>
              <a:lnSpc>
                <a:spcPct val="107000"/>
              </a:lnSpc>
            </a:pPr>
            <a:r>
              <a:rPr lang="ru-RU" sz="2500" dirty="0">
                <a:solidFill>
                  <a:srgbClr val="000000"/>
                </a:solidFill>
                <a:latin typeface="Segoe Print"/>
                <a:ea typeface="Calibri"/>
              </a:rPr>
              <a:t>Конец. Вагон покрасили в синий цвет.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07368" y="1103648"/>
            <a:ext cx="10513168" cy="4557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  <a:ea typeface="Times New Roman"/>
              </a:rPr>
              <a:t>Что такое </a:t>
            </a:r>
            <a:r>
              <a:rPr lang="ru-RU" sz="40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  <a:ea typeface="Times New Roman"/>
              </a:rPr>
              <a:t>друдлы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  <a:ea typeface="Times New Roman"/>
              </a:rPr>
              <a:t> и кто их придумал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  <a:ea typeface="Times New Roman"/>
              </a:rPr>
              <a:t>?</a:t>
            </a:r>
          </a:p>
          <a:p>
            <a:pPr>
              <a:lnSpc>
                <a:spcPct val="107000"/>
              </a:lnSpc>
            </a:pPr>
            <a:endParaRPr dirty="0"/>
          </a:p>
          <a:p>
            <a:pPr>
              <a:lnSpc>
                <a:spcPct val="107000"/>
              </a:lnSpc>
            </a:pP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Есть три версии происхождения английского слова </a:t>
            </a: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droodle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:</a:t>
            </a:r>
            <a:endParaRPr sz="2400"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doodle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 (каракули) + </a:t>
            </a: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riddle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 (загадка);</a:t>
            </a:r>
            <a:endParaRPr sz="2400"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doodle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 + </a:t>
            </a: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drool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 (пускать слюни, нести чепуху);</a:t>
            </a:r>
            <a:endParaRPr sz="2400" dirty="0"/>
          </a:p>
          <a:p>
            <a:pPr>
              <a:lnSpc>
                <a:spcPct val="107000"/>
              </a:lnSpc>
              <a:buFont typeface="Symbol"/>
              <a:buChar char=""/>
            </a:pP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doodle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 + </a:t>
            </a:r>
            <a:r>
              <a:rPr lang="ru-RU" sz="3600" u="sng" dirty="0" err="1">
                <a:solidFill>
                  <a:srgbClr val="000000"/>
                </a:solidFill>
                <a:latin typeface="Gill Sans MT"/>
                <a:ea typeface="Times New Roman"/>
              </a:rPr>
              <a:t>drawing</a:t>
            </a:r>
            <a:r>
              <a:rPr lang="ru-RU" sz="3600" dirty="0">
                <a:solidFill>
                  <a:srgbClr val="000000"/>
                </a:solidFill>
                <a:latin typeface="Gill Sans MT"/>
                <a:ea typeface="Times New Roman"/>
              </a:rPr>
              <a:t> (рисунок, рисование).</a:t>
            </a:r>
            <a:endParaRPr sz="2400" dirty="0"/>
          </a:p>
          <a:p>
            <a:pPr>
              <a:lnSpc>
                <a:spcPct val="107000"/>
              </a:lnSpc>
            </a:pPr>
            <a:r>
              <a:rPr lang="ru-RU" sz="3000" dirty="0">
                <a:solidFill>
                  <a:srgbClr val="000000"/>
                </a:solidFill>
                <a:latin typeface="stk"/>
                <a:ea typeface="Times New Roman"/>
              </a:rPr>
              <a:t> </a:t>
            </a:r>
            <a:endParaRPr dirty="0"/>
          </a:p>
        </p:txBody>
      </p:sp>
      <p:pic>
        <p:nvPicPr>
          <p:cNvPr id="160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68000" y="4320000"/>
            <a:ext cx="3311640" cy="2506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1108440" y="432000"/>
            <a:ext cx="9559080" cy="21009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4400" dirty="0">
                <a:solidFill>
                  <a:srgbClr val="002060"/>
                </a:solidFill>
                <a:latin typeface="Gill Sans MT"/>
                <a:ea typeface="Times New Roman"/>
              </a:rPr>
              <a:t>«</a:t>
            </a:r>
            <a:r>
              <a:rPr lang="ru-RU" sz="4400" u="sng" dirty="0">
                <a:solidFill>
                  <a:srgbClr val="002060"/>
                </a:solidFill>
                <a:latin typeface="Gill Sans MT"/>
                <a:ea typeface="Times New Roman"/>
              </a:rPr>
              <a:t>У</a:t>
            </a:r>
            <a:r>
              <a:rPr lang="ru-RU" sz="4400" u="sng" dirty="0">
                <a:solidFill>
                  <a:srgbClr val="002060"/>
                </a:solidFill>
                <a:latin typeface="Gill Sans MT"/>
                <a:ea typeface="Times New Roman"/>
                <a:hlinkClick r:id="rId2"/>
              </a:rPr>
              <a:t>дав, который проглотил слона</a:t>
            </a:r>
            <a:r>
              <a:rPr lang="ru-RU" sz="4400" dirty="0">
                <a:solidFill>
                  <a:srgbClr val="002060"/>
                </a:solidFill>
                <a:latin typeface="Gill Sans MT"/>
                <a:ea typeface="Times New Roman"/>
              </a:rPr>
              <a:t>». </a:t>
            </a:r>
            <a:r>
              <a:rPr lang="ru-RU" sz="4400" dirty="0">
                <a:solidFill>
                  <a:srgbClr val="000000"/>
                </a:solidFill>
                <a:latin typeface="Gill Sans MT"/>
                <a:ea typeface="Times New Roman"/>
              </a:rPr>
              <a:t>Этот </a:t>
            </a:r>
            <a:r>
              <a:rPr lang="ru-RU" sz="4400" dirty="0" err="1">
                <a:solidFill>
                  <a:srgbClr val="000000"/>
                </a:solidFill>
                <a:latin typeface="Gill Sans MT"/>
                <a:ea typeface="Times New Roman"/>
              </a:rPr>
              <a:t>друдл</a:t>
            </a:r>
            <a:r>
              <a:rPr lang="ru-RU" sz="4400" dirty="0">
                <a:solidFill>
                  <a:srgbClr val="000000"/>
                </a:solidFill>
                <a:latin typeface="Gill Sans MT"/>
                <a:ea typeface="Times New Roman"/>
              </a:rPr>
              <a:t> был придуман за 10 лет до пика популярности </a:t>
            </a:r>
            <a:r>
              <a:rPr lang="ru-RU" sz="4400" dirty="0" err="1">
                <a:solidFill>
                  <a:srgbClr val="000000"/>
                </a:solidFill>
                <a:latin typeface="Gill Sans MT"/>
                <a:ea typeface="Times New Roman"/>
              </a:rPr>
              <a:t>друдлов</a:t>
            </a:r>
            <a:r>
              <a:rPr lang="ru-RU" sz="4400" dirty="0">
                <a:solidFill>
                  <a:srgbClr val="000000"/>
                </a:solidFill>
                <a:latin typeface="stk"/>
                <a:ea typeface="Times New Roman"/>
              </a:rPr>
              <a:t>.</a:t>
            </a:r>
            <a:endParaRPr dirty="0"/>
          </a:p>
        </p:txBody>
      </p:sp>
      <p:pic>
        <p:nvPicPr>
          <p:cNvPr id="162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03560" y="2555640"/>
            <a:ext cx="5305680" cy="410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767408" y="775472"/>
            <a:ext cx="10418400" cy="853328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dirty="0">
                <a:solidFill>
                  <a:srgbClr val="0070C0"/>
                </a:solidFill>
                <a:latin typeface="Gill Sans MT"/>
                <a:ea typeface="Times New Roman"/>
              </a:rPr>
              <a:t>Как использовать </a:t>
            </a:r>
            <a:r>
              <a:rPr lang="ru-RU" sz="4000" b="1" dirty="0" err="1">
                <a:solidFill>
                  <a:srgbClr val="0070C0"/>
                </a:solidFill>
                <a:latin typeface="Gill Sans MT"/>
                <a:ea typeface="Times New Roman"/>
              </a:rPr>
              <a:t>друдлы</a:t>
            </a:r>
            <a:r>
              <a:rPr lang="ru-RU" sz="4000" b="1" dirty="0">
                <a:solidFill>
                  <a:srgbClr val="0070C0"/>
                </a:solidFill>
                <a:latin typeface="Gill Sans MT"/>
                <a:ea typeface="Times New Roman"/>
              </a:rPr>
              <a:t> в обучении?</a:t>
            </a:r>
            <a:endParaRPr sz="1600" dirty="0"/>
          </a:p>
        </p:txBody>
      </p:sp>
      <p:sp>
        <p:nvSpPr>
          <p:cNvPr id="164" name="CustomShape 2"/>
          <p:cNvSpPr/>
          <p:nvPr/>
        </p:nvSpPr>
        <p:spPr>
          <a:xfrm>
            <a:off x="407368" y="1551984"/>
            <a:ext cx="10873208" cy="20930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0000"/>
                </a:solidFill>
                <a:latin typeface="Gill Sans MT"/>
                <a:ea typeface="Times New Roman"/>
              </a:rPr>
              <a:t>Включение внимания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dirty="0" err="1">
                <a:solidFill>
                  <a:srgbClr val="000000"/>
                </a:solidFill>
                <a:latin typeface="Gill Sans MT"/>
                <a:ea typeface="Times New Roman"/>
              </a:rPr>
              <a:t>Друдл</a:t>
            </a:r>
            <a:r>
              <a:rPr lang="ru-RU" sz="2800" dirty="0">
                <a:solidFill>
                  <a:srgbClr val="000000"/>
                </a:solidFill>
                <a:latin typeface="Gill Sans MT"/>
                <a:ea typeface="Times New Roman"/>
              </a:rPr>
              <a:t> поможет школьникам сосредоточиться перед началом урока. Нарисуйте </a:t>
            </a:r>
            <a:r>
              <a:rPr lang="ru-RU" sz="2800" dirty="0" err="1">
                <a:solidFill>
                  <a:srgbClr val="000000"/>
                </a:solidFill>
                <a:latin typeface="Gill Sans MT"/>
                <a:ea typeface="Times New Roman"/>
              </a:rPr>
              <a:t>друдл</a:t>
            </a:r>
            <a:r>
              <a:rPr lang="ru-RU" sz="2800" dirty="0">
                <a:solidFill>
                  <a:srgbClr val="000000"/>
                </a:solidFill>
                <a:latin typeface="Gill Sans MT"/>
                <a:ea typeface="Times New Roman"/>
              </a:rPr>
              <a:t> на классной доске, на бумаге чёрным маркером, создайте его с помощью </a:t>
            </a:r>
            <a:r>
              <a:rPr lang="ru-RU" sz="2800" u="sng" dirty="0">
                <a:solidFill>
                  <a:srgbClr val="0000FF"/>
                </a:solidFill>
                <a:latin typeface="Gill Sans MT"/>
                <a:ea typeface="Times New Roman"/>
                <a:hlinkClick r:id="rId2"/>
              </a:rPr>
              <a:t>специального </a:t>
            </a:r>
            <a:r>
              <a:rPr lang="ru-RU" sz="2800" u="sng" dirty="0" err="1">
                <a:solidFill>
                  <a:srgbClr val="0000FF"/>
                </a:solidFill>
                <a:latin typeface="Gill Sans MT"/>
                <a:ea typeface="Times New Roman"/>
                <a:hlinkClick r:id="rId2"/>
              </a:rPr>
              <a:t>онлайн-сервиса</a:t>
            </a:r>
            <a:r>
              <a:rPr lang="ru-RU" sz="2800" dirty="0">
                <a:solidFill>
                  <a:srgbClr val="000000"/>
                </a:solidFill>
                <a:latin typeface="Gill Sans MT"/>
                <a:ea typeface="Times New Roman"/>
              </a:rPr>
              <a:t> — и попросите детей рассказать о том, что они видят на картинке.</a:t>
            </a:r>
            <a:endParaRPr sz="2000" dirty="0"/>
          </a:p>
        </p:txBody>
      </p:sp>
      <p:sp>
        <p:nvSpPr>
          <p:cNvPr id="165" name="CustomShape 3"/>
          <p:cNvSpPr/>
          <p:nvPr/>
        </p:nvSpPr>
        <p:spPr>
          <a:xfrm>
            <a:off x="551384" y="4651760"/>
            <a:ext cx="6730920" cy="5774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0000"/>
                </a:solidFill>
                <a:latin typeface="Gill Sans MT"/>
                <a:ea typeface="Times New Roman"/>
              </a:rPr>
              <a:t>Способ запомнить </a:t>
            </a:r>
            <a:r>
              <a:rPr lang="ru-RU" sz="3200" b="1" dirty="0" smtClean="0">
                <a:solidFill>
                  <a:srgbClr val="000000"/>
                </a:solidFill>
                <a:latin typeface="Gill Sans MT"/>
                <a:ea typeface="Times New Roman"/>
              </a:rPr>
              <a:t>информацию.</a:t>
            </a:r>
            <a:endParaRPr dirty="0"/>
          </a:p>
        </p:txBody>
      </p:sp>
      <p:sp>
        <p:nvSpPr>
          <p:cNvPr id="166" name="CustomShape 4"/>
          <p:cNvSpPr/>
          <p:nvPr/>
        </p:nvSpPr>
        <p:spPr>
          <a:xfrm>
            <a:off x="767408" y="5482736"/>
            <a:ext cx="4917240" cy="610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3200" b="1" dirty="0">
                <a:solidFill>
                  <a:srgbClr val="000000"/>
                </a:solidFill>
                <a:latin typeface="Gill Sans MT"/>
                <a:ea typeface="Times New Roman"/>
              </a:rPr>
              <a:t>Развитие </a:t>
            </a:r>
            <a:r>
              <a:rPr lang="ru-RU" sz="3200" b="1" dirty="0" err="1" smtClean="0">
                <a:solidFill>
                  <a:srgbClr val="000000"/>
                </a:solidFill>
                <a:latin typeface="Gill Sans MT"/>
                <a:ea typeface="Times New Roman"/>
              </a:rPr>
              <a:t>креативности</a:t>
            </a:r>
            <a:r>
              <a:rPr lang="ru-RU" sz="3200" b="1" dirty="0" smtClean="0">
                <a:solidFill>
                  <a:srgbClr val="000000"/>
                </a:solidFill>
                <a:latin typeface="Gill Sans MT"/>
                <a:ea typeface="Times New Roman"/>
              </a:rPr>
              <a:t>.</a:t>
            </a:r>
            <a:r>
              <a:rPr lang="ru-RU" sz="3200" dirty="0" smtClean="0">
                <a:solidFill>
                  <a:srgbClr val="000000"/>
                </a:solidFill>
                <a:latin typeface="Corbel"/>
                <a:ea typeface="Times New Roman"/>
              </a:rPr>
              <a:t> </a:t>
            </a:r>
            <a:endParaRPr dirty="0"/>
          </a:p>
        </p:txBody>
      </p:sp>
      <p:pic>
        <p:nvPicPr>
          <p:cNvPr id="167" name="Рисунок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72264" y="4005064"/>
            <a:ext cx="3348336" cy="2812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04600" y="206280"/>
            <a:ext cx="7259040" cy="61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2"/>
          <p:cNvSpPr/>
          <p:nvPr/>
        </p:nvSpPr>
        <p:spPr>
          <a:xfrm>
            <a:off x="911424" y="548680"/>
            <a:ext cx="9817560" cy="2475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Перейдите</a:t>
            </a:r>
            <a:r>
              <a:rPr lang="ru-RU" sz="4800" dirty="0">
                <a:solidFill>
                  <a:srgbClr val="252B36"/>
                </a:solidFill>
                <a:latin typeface="Times New Roman" pitchFamily="18" charset="0"/>
                <a:cs typeface="Times New Roman" pitchFamily="18" charset="0"/>
              </a:rPr>
              <a:t> на сайт </a:t>
            </a:r>
            <a:endParaRPr lang="en-US" sz="4800" dirty="0" smtClean="0">
              <a:solidFill>
                <a:srgbClr val="252B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8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www.menti.com</a:t>
            </a:r>
            <a:endParaRPr lang="en-US" sz="8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" name="Рисунок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67608" y="2852936"/>
            <a:ext cx="6336704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51384" y="548680"/>
            <a:ext cx="11117040" cy="6013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3800" b="1" dirty="0" err="1">
                <a:solidFill>
                  <a:srgbClr val="C00000"/>
                </a:solidFill>
                <a:latin typeface="Segoe UI"/>
                <a:ea typeface="Times New Roman"/>
              </a:rPr>
              <a:t>Креативность</a:t>
            </a:r>
            <a:r>
              <a:rPr lang="ru-RU" sz="3800" dirty="0">
                <a:solidFill>
                  <a:srgbClr val="7030A0"/>
                </a:solidFill>
                <a:latin typeface="Segoe UI"/>
                <a:ea typeface="Times New Roman"/>
              </a:rPr>
              <a:t> (от англ. </a:t>
            </a:r>
            <a:r>
              <a:rPr lang="ru-RU" sz="3800" dirty="0" err="1">
                <a:solidFill>
                  <a:srgbClr val="7030A0"/>
                </a:solidFill>
                <a:latin typeface="Segoe UI"/>
                <a:ea typeface="Times New Roman"/>
              </a:rPr>
              <a:t>create</a:t>
            </a:r>
            <a:r>
              <a:rPr lang="ru-RU" sz="3800" dirty="0">
                <a:solidFill>
                  <a:srgbClr val="7030A0"/>
                </a:solidFill>
                <a:latin typeface="Segoe UI"/>
                <a:ea typeface="Times New Roman"/>
              </a:rPr>
              <a:t> – создавать, </a:t>
            </a:r>
            <a:r>
              <a:rPr lang="ru-RU" sz="3800" dirty="0" err="1">
                <a:solidFill>
                  <a:srgbClr val="7030A0"/>
                </a:solidFill>
                <a:latin typeface="Segoe UI"/>
                <a:ea typeface="Times New Roman"/>
              </a:rPr>
              <a:t>creative</a:t>
            </a:r>
            <a:r>
              <a:rPr lang="ru-RU" sz="3800" dirty="0">
                <a:solidFill>
                  <a:srgbClr val="7030A0"/>
                </a:solidFill>
                <a:latin typeface="Segoe UI"/>
                <a:ea typeface="Times New Roman"/>
              </a:rPr>
              <a:t> – созидательный, творческий) – творческие способности индивида, характеризующиеся готовностью к созданию принципиально новых идей, отклоняющихся от традиционных или принятых схем мышления и входящие в структуру одаренности в качестве независимого фактора, а также способность решать проблемы, возникающие внутри статичных систем.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3396240" y="5705280"/>
            <a:ext cx="751212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FF0000"/>
                </a:solidFill>
                <a:latin typeface="Segoe UI"/>
                <a:ea typeface="Times New Roman"/>
              </a:rPr>
              <a:t> </a:t>
            </a: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ИНТЕЛЛЕКТУАЛЬНАЯ ЛАБИЛЬНОСТЬ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263352" y="980728"/>
            <a:ext cx="373536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7030A0"/>
                </a:solidFill>
                <a:latin typeface="Segoe UI"/>
                <a:ea typeface="Times New Roman"/>
              </a:rPr>
              <a:t>СОЗНАТЕЛЬНОСТЬ </a:t>
            </a:r>
            <a:endParaRPr dirty="0"/>
          </a:p>
        </p:txBody>
      </p:sp>
      <p:sp>
        <p:nvSpPr>
          <p:cNvPr id="84" name="CustomShape 3"/>
          <p:cNvSpPr/>
          <p:nvPr/>
        </p:nvSpPr>
        <p:spPr>
          <a:xfrm>
            <a:off x="9192344" y="1196752"/>
            <a:ext cx="1911960" cy="516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7030A0"/>
                </a:solidFill>
                <a:latin typeface="Segoe UI"/>
                <a:ea typeface="Times New Roman"/>
              </a:rPr>
              <a:t>УПОРСТВО</a:t>
            </a:r>
            <a:r>
              <a:rPr lang="ru-RU" sz="2800" b="1" dirty="0">
                <a:solidFill>
                  <a:srgbClr val="7030A0"/>
                </a:solidFill>
                <a:latin typeface="Segoe UI"/>
                <a:ea typeface="Times New Roman"/>
              </a:rPr>
              <a:t> </a:t>
            </a:r>
            <a:endParaRPr dirty="0"/>
          </a:p>
        </p:txBody>
      </p:sp>
      <p:sp>
        <p:nvSpPr>
          <p:cNvPr id="85" name="CustomShape 4"/>
          <p:cNvSpPr/>
          <p:nvPr/>
        </p:nvSpPr>
        <p:spPr>
          <a:xfrm>
            <a:off x="7822800" y="4275360"/>
            <a:ext cx="3213360" cy="638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ОТВЕТСТВЕННОСТЬ</a:t>
            </a:r>
            <a:r>
              <a:rPr lang="ru-RU" sz="3600" b="1">
                <a:solidFill>
                  <a:srgbClr val="7030A0"/>
                </a:solidFill>
                <a:latin typeface="Segoe UI"/>
                <a:ea typeface="Times New Roman"/>
              </a:rPr>
              <a:t> </a:t>
            </a:r>
            <a:endParaRPr/>
          </a:p>
        </p:txBody>
      </p:sp>
      <p:sp>
        <p:nvSpPr>
          <p:cNvPr id="86" name="CustomShape 5"/>
          <p:cNvSpPr/>
          <p:nvPr/>
        </p:nvSpPr>
        <p:spPr>
          <a:xfrm>
            <a:off x="1631504" y="1700808"/>
            <a:ext cx="308808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7030A0"/>
                </a:solidFill>
                <a:latin typeface="Segoe UI"/>
                <a:ea typeface="Times New Roman"/>
              </a:rPr>
              <a:t>ЧУВСТВО ДОЛГА </a:t>
            </a:r>
            <a:endParaRPr dirty="0"/>
          </a:p>
        </p:txBody>
      </p:sp>
      <p:sp>
        <p:nvSpPr>
          <p:cNvPr id="87" name="CustomShape 6"/>
          <p:cNvSpPr/>
          <p:nvPr/>
        </p:nvSpPr>
        <p:spPr>
          <a:xfrm>
            <a:off x="2113560" y="2643840"/>
            <a:ext cx="899136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ВЫСОКИЙ КОНТРОЛЬ НАД ПОВЕДЕНИЕМ И ЭМОЦИЯМИ</a:t>
            </a:r>
            <a:endParaRPr/>
          </a:p>
        </p:txBody>
      </p:sp>
      <p:sp>
        <p:nvSpPr>
          <p:cNvPr id="88" name="CustomShape 7"/>
          <p:cNvSpPr/>
          <p:nvPr/>
        </p:nvSpPr>
        <p:spPr>
          <a:xfrm>
            <a:off x="3814560" y="4586760"/>
            <a:ext cx="2863080" cy="45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РЕШИТЕЛЬНОСТЬ</a:t>
            </a:r>
            <a:endParaRPr/>
          </a:p>
        </p:txBody>
      </p:sp>
      <p:sp>
        <p:nvSpPr>
          <p:cNvPr id="89" name="CustomShape 8"/>
          <p:cNvSpPr/>
          <p:nvPr/>
        </p:nvSpPr>
        <p:spPr>
          <a:xfrm>
            <a:off x="4303800" y="1012680"/>
            <a:ext cx="413352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ПРЕДПРИИМЧИВОСТЬ</a:t>
            </a:r>
            <a:r>
              <a:rPr lang="ru-RU" sz="2400" b="1">
                <a:solidFill>
                  <a:srgbClr val="FF0000"/>
                </a:solidFill>
                <a:latin typeface="Segoe UI"/>
                <a:ea typeface="Times New Roman"/>
              </a:rPr>
              <a:t> </a:t>
            </a:r>
            <a:endParaRPr/>
          </a:p>
        </p:txBody>
      </p:sp>
      <p:sp>
        <p:nvSpPr>
          <p:cNvPr id="90" name="CustomShape 9"/>
          <p:cNvSpPr/>
          <p:nvPr/>
        </p:nvSpPr>
        <p:spPr>
          <a:xfrm>
            <a:off x="5119560" y="1888200"/>
            <a:ext cx="557316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СКЛОННОСТЬ К РИСКУ</a:t>
            </a:r>
            <a:endParaRPr/>
          </a:p>
        </p:txBody>
      </p:sp>
      <p:sp>
        <p:nvSpPr>
          <p:cNvPr id="91" name="CustomShape 10"/>
          <p:cNvSpPr/>
          <p:nvPr/>
        </p:nvSpPr>
        <p:spPr>
          <a:xfrm>
            <a:off x="4303800" y="3561840"/>
            <a:ext cx="4572000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7030A0"/>
                </a:solidFill>
                <a:latin typeface="Segoe UI"/>
                <a:ea typeface="Times New Roman"/>
              </a:rPr>
              <a:t>СОЦИАЛЬНАЯ СМЕЛОСТЬ</a:t>
            </a:r>
            <a:endParaRPr/>
          </a:p>
        </p:txBody>
      </p:sp>
      <p:pic>
        <p:nvPicPr>
          <p:cNvPr id="92" name="Рисунок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1320" y="3104280"/>
            <a:ext cx="2904480" cy="380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191344" y="1340768"/>
            <a:ext cx="9433048" cy="53024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4000" b="1" i="1" dirty="0" err="1">
                <a:solidFill>
                  <a:srgbClr val="000000"/>
                </a:solidFill>
                <a:latin typeface="Gill Sans MT"/>
                <a:ea typeface="Times New Roman"/>
              </a:rPr>
              <a:t>Абрахам</a:t>
            </a:r>
            <a:r>
              <a:rPr lang="ru-RU" sz="4000" b="1" i="1" dirty="0">
                <a:solidFill>
                  <a:srgbClr val="000000"/>
                </a:solidFill>
                <a:latin typeface="Gill Sans MT"/>
                <a:ea typeface="Times New Roman"/>
              </a:rPr>
              <a:t> </a:t>
            </a:r>
            <a:r>
              <a:rPr lang="ru-RU" sz="4000" b="1" i="1" dirty="0" err="1">
                <a:solidFill>
                  <a:srgbClr val="000000"/>
                </a:solidFill>
                <a:latin typeface="Gill Sans MT"/>
                <a:ea typeface="Times New Roman"/>
              </a:rPr>
              <a:t>Маслоу</a:t>
            </a:r>
            <a:r>
              <a:rPr lang="ru-RU" sz="4000" b="1" i="1" dirty="0">
                <a:solidFill>
                  <a:srgbClr val="000000"/>
                </a:solidFill>
                <a:latin typeface="Gill Sans MT"/>
                <a:ea typeface="Times New Roman"/>
              </a:rPr>
              <a:t> (1950 г.)</a:t>
            </a:r>
            <a:r>
              <a:rPr lang="ru-RU" sz="4000" b="1" dirty="0">
                <a:solidFill>
                  <a:srgbClr val="000000"/>
                </a:solidFill>
                <a:latin typeface="Gill Sans MT"/>
                <a:ea typeface="Times New Roman"/>
              </a:rPr>
              <a:t>, считает, что </a:t>
            </a:r>
            <a:r>
              <a:rPr lang="ru-RU" sz="4000" b="1" dirty="0" err="1">
                <a:solidFill>
                  <a:srgbClr val="7030A0"/>
                </a:solidFill>
                <a:latin typeface="Gill Sans MT"/>
                <a:ea typeface="Times New Roman"/>
              </a:rPr>
              <a:t>креативность</a:t>
            </a:r>
            <a:r>
              <a:rPr lang="ru-RU" sz="4000" b="1" dirty="0">
                <a:solidFill>
                  <a:srgbClr val="000000"/>
                </a:solidFill>
                <a:latin typeface="Gill Sans MT"/>
                <a:ea typeface="Times New Roman"/>
              </a:rPr>
              <a:t> – это творческая </a:t>
            </a:r>
            <a:r>
              <a:rPr lang="ru-RU" sz="4000" b="1" dirty="0" smtClean="0">
                <a:solidFill>
                  <a:srgbClr val="000000"/>
                </a:solidFill>
                <a:latin typeface="Gill Sans MT"/>
                <a:ea typeface="Times New Roman"/>
              </a:rPr>
              <a:t>направленность,</a:t>
            </a:r>
            <a:r>
              <a:rPr lang="en-US" sz="4000" b="1" dirty="0" smtClean="0">
                <a:solidFill>
                  <a:srgbClr val="000000"/>
                </a:solidFill>
                <a:latin typeface="Gill Sans MT"/>
                <a:ea typeface="Times New Roman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Gill Sans MT"/>
                <a:ea typeface="Times New Roman"/>
              </a:rPr>
              <a:t>врожденно </a:t>
            </a:r>
            <a:r>
              <a:rPr lang="ru-RU" sz="4000" b="1" dirty="0">
                <a:solidFill>
                  <a:srgbClr val="000000"/>
                </a:solidFill>
                <a:latin typeface="Gill Sans MT"/>
                <a:ea typeface="Times New Roman"/>
              </a:rPr>
              <a:t>свойственная всем, но теряемая большинством под воздействием сложившейся системы воспитания, образования и социальной практики. </a:t>
            </a:r>
            <a:endParaRPr sz="4000" dirty="0"/>
          </a:p>
        </p:txBody>
      </p:sp>
      <p:pic>
        <p:nvPicPr>
          <p:cNvPr id="94" name="Рисунок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63680" y="-243408"/>
            <a:ext cx="3028320" cy="6031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3582720" y="-33120"/>
            <a:ext cx="4775760" cy="1001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Как измерить </a:t>
            </a:r>
            <a:r>
              <a:rPr lang="ru-RU" sz="2800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креативность</a:t>
            </a:r>
            <a:r>
              <a:rPr lang="ru-RU" sz="2800" b="1" i="1" dirty="0">
                <a:solidFill>
                  <a:srgbClr val="002060"/>
                </a:solidFill>
                <a:latin typeface="Times New Roman"/>
                <a:ea typeface="Times New Roman"/>
              </a:rPr>
              <a:t>?</a:t>
            </a:r>
            <a:endParaRPr b="1" dirty="0">
              <a:solidFill>
                <a:srgbClr val="002060"/>
              </a:solidFill>
            </a:endParaRPr>
          </a:p>
          <a:p>
            <a:pPr>
              <a:lnSpc>
                <a:spcPct val="107000"/>
              </a:lnSpc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dirty="0"/>
          </a:p>
        </p:txBody>
      </p:sp>
      <p:graphicFrame>
        <p:nvGraphicFramePr>
          <p:cNvPr id="96" name="Table 2"/>
          <p:cNvGraphicFramePr/>
          <p:nvPr/>
        </p:nvGraphicFramePr>
        <p:xfrm>
          <a:off x="199440" y="423360"/>
          <a:ext cx="11869920" cy="7027104"/>
        </p:xfrm>
        <a:graphic>
          <a:graphicData uri="http://schemas.openxmlformats.org/drawingml/2006/table">
            <a:tbl>
              <a:tblPr/>
              <a:tblGrid>
                <a:gridCol w="5006520"/>
                <a:gridCol w="6863400"/>
              </a:tblGrid>
              <a:tr h="442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Gill Sans MT"/>
                        </a:rPr>
                        <a:t>Торренс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Gill Sans MT"/>
                        </a:rPr>
                        <a:t>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Gill Sans MT"/>
                        </a:rPr>
                        <a:t>Ранко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Gill Sans MT"/>
                        </a:rPr>
                        <a:t>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244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Gill Sans MT"/>
                        </a:rPr>
                        <a:t>Критерии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Gill Sans MT"/>
                        </a:rPr>
                        <a:t>креативности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Gill Sans MT"/>
                        </a:rPr>
                        <a:t>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9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Беглость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(способность продуцировать большое количество идей).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Gill Sans MT"/>
                        </a:rPr>
                        <a:t>Беглость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Gill Sans MT"/>
                        </a:rPr>
                        <a:t>(количество идей, возникающих в единицу времени). </a:t>
                      </a:r>
                      <a:endParaRPr dirty="0"/>
                    </a:p>
                  </a:txBody>
                  <a:tcPr/>
                </a:tc>
              </a:tr>
              <a:tr h="875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Гибкость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(способность применять разнообразные стратегии при решении проблем).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Гибкость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(индивиды, которые проявляют гибкость и оригинальность в процессе решения проблемы). </a:t>
                      </a:r>
                      <a:endParaRPr/>
                    </a:p>
                  </a:txBody>
                  <a:tcPr/>
                </a:tc>
              </a:tr>
              <a:tr h="669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Arial"/>
                        <a:buChar char="•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Оригинальность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(способность продуцировать необычные, нестандартные идеи).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Оригинальность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(способность производить необычные идеи, отличающиеся от общепринятых). </a:t>
                      </a:r>
                      <a:endParaRPr/>
                    </a:p>
                  </a:txBody>
                  <a:tcPr/>
                </a:tc>
              </a:tr>
              <a:tr h="9676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Разработанность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(способность детально разрабатывать возникшие идеи).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Восприимчивость 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(чувствительность к необычным деталям, противоречиям и неопределенности, готовность быстро переключаться с </a:t>
                      </a:r>
                      <a:r>
                        <a:rPr lang="ru-RU" sz="1600" b="1" u="sng">
                          <a:solidFill>
                            <a:srgbClr val="000000"/>
                          </a:solidFill>
                          <a:latin typeface="Gill Sans MT"/>
                          <a:hlinkClick r:id="rId2"/>
                        </a:rPr>
                        <a:t>одной идеи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 на другую). </a:t>
                      </a:r>
                      <a:endParaRPr/>
                    </a:p>
                  </a:txBody>
                  <a:tcPr/>
                </a:tc>
              </a:tr>
              <a:tr h="13672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Gill Sans MT"/>
                        </a:rPr>
                        <a:t>Сопротивление замыканию 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Gill Sans MT"/>
                        </a:rPr>
                        <a:t>(способность не следовать стереотипам и длительное время «оставаться открытым» для разнообразной поступающей информации при решении проблем).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Arial"/>
                        <a:buChar char="•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Gill Sans MT"/>
                        </a:rPr>
                        <a:t>Метафоричность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Gill Sans MT"/>
                        </a:rPr>
                        <a:t> (готовность работать в совершенно необычном контексте, склонность к символическому, ассоциативному мышлению, умение увидеть в простом сложное, а в сложном – простое). </a:t>
                      </a:r>
                      <a:endParaRPr dirty="0"/>
                    </a:p>
                  </a:txBody>
                  <a:tcPr/>
                </a:tc>
              </a:tr>
              <a:tr h="1564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Gill Sans MT"/>
                        </a:rPr>
                        <a:t>Абстрактность названия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Gill Sans MT"/>
                        </a:rPr>
                        <a:t>(понимание сути проблемы того, что действительно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Gill Sans MT"/>
                        </a:rPr>
                        <a:t>существенно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Gill Sans MT"/>
                        </a:rPr>
                        <a:t>.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buFont typeface="Symbol"/>
                        <a:buChar char="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Gill Sans MT"/>
                        </a:rPr>
                        <a:t>Удовлетворенность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Gill Sans MT"/>
                        </a:rPr>
                        <a:t> (итог проявления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Gill Sans MT"/>
                        </a:rPr>
                        <a:t>креативности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Gill Sans MT"/>
                        </a:rPr>
                        <a:t>; при негативном результате теряется смысл и дальнейшее развитие чувства). </a:t>
                      </a:r>
                      <a:endParaRPr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191344" y="657816"/>
            <a:ext cx="352728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latin typeface="Gill Sans MT"/>
              </a:rPr>
              <a:t>Тест 1 «</a:t>
            </a:r>
            <a:r>
              <a:rPr lang="ru-RU" sz="2000" b="1" i="1" dirty="0">
                <a:solidFill>
                  <a:srgbClr val="000000"/>
                </a:solidFill>
                <a:latin typeface="Gill Sans MT"/>
              </a:rPr>
              <a:t>Дорисуй картину</a:t>
            </a:r>
            <a:r>
              <a:rPr lang="ru-RU" sz="2000" b="1" dirty="0">
                <a:solidFill>
                  <a:srgbClr val="000000"/>
                </a:solidFill>
                <a:latin typeface="Gill Sans MT"/>
              </a:rPr>
              <a:t>»</a:t>
            </a:r>
            <a:endParaRPr dirty="0"/>
          </a:p>
        </p:txBody>
      </p:sp>
      <p:sp>
        <p:nvSpPr>
          <p:cNvPr id="98" name="CustomShape 2"/>
          <p:cNvSpPr/>
          <p:nvPr/>
        </p:nvSpPr>
        <p:spPr>
          <a:xfrm>
            <a:off x="3791744" y="657816"/>
            <a:ext cx="339336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latin typeface="Gill Sans MT"/>
              </a:rPr>
              <a:t>Тест 2 «</a:t>
            </a:r>
            <a:r>
              <a:rPr lang="ru-RU" sz="2000" b="1" i="1" dirty="0">
                <a:solidFill>
                  <a:srgbClr val="000000"/>
                </a:solidFill>
                <a:latin typeface="Gill Sans MT"/>
              </a:rPr>
              <a:t>Нарисуй фигуру</a:t>
            </a:r>
            <a:r>
              <a:rPr lang="ru-RU" sz="2000" b="1" dirty="0">
                <a:solidFill>
                  <a:srgbClr val="000000"/>
                </a:solidFill>
                <a:latin typeface="Gill Sans MT"/>
              </a:rPr>
              <a:t>» </a:t>
            </a:r>
            <a:endParaRPr dirty="0"/>
          </a:p>
        </p:txBody>
      </p:sp>
      <p:sp>
        <p:nvSpPr>
          <p:cNvPr id="99" name="CustomShape 3"/>
          <p:cNvSpPr/>
          <p:nvPr/>
        </p:nvSpPr>
        <p:spPr>
          <a:xfrm>
            <a:off x="7608168" y="548680"/>
            <a:ext cx="3960440" cy="3949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latin typeface="Gill Sans MT"/>
              </a:rPr>
              <a:t>Тест 3 «</a:t>
            </a:r>
            <a:r>
              <a:rPr lang="ru-RU" sz="2000" b="1" i="1" dirty="0">
                <a:solidFill>
                  <a:srgbClr val="000000"/>
                </a:solidFill>
                <a:latin typeface="Gill Sans MT"/>
              </a:rPr>
              <a:t>Линии, следующие </a:t>
            </a:r>
            <a:endParaRPr lang="en-US" sz="2000" b="1" i="1" dirty="0" smtClean="0">
              <a:solidFill>
                <a:srgbClr val="000000"/>
              </a:solidFill>
              <a:latin typeface="Gill Sans MT"/>
            </a:endParaRPr>
          </a:p>
          <a:p>
            <a:pPr>
              <a:lnSpc>
                <a:spcPct val="100000"/>
              </a:lnSpc>
            </a:pPr>
            <a:r>
              <a:rPr lang="ru-RU" sz="2000" b="1" i="1" dirty="0" smtClean="0">
                <a:solidFill>
                  <a:srgbClr val="000000"/>
                </a:solidFill>
                <a:latin typeface="Gill Sans MT"/>
              </a:rPr>
              <a:t>друг </a:t>
            </a:r>
            <a:r>
              <a:rPr lang="ru-RU" sz="2000" b="1" i="1" dirty="0">
                <a:solidFill>
                  <a:srgbClr val="000000"/>
                </a:solidFill>
                <a:latin typeface="Gill Sans MT"/>
              </a:rPr>
              <a:t>за другом</a:t>
            </a:r>
            <a:r>
              <a:rPr lang="ru-RU" sz="2000" b="1" dirty="0">
                <a:solidFill>
                  <a:srgbClr val="000000"/>
                </a:solidFill>
                <a:latin typeface="Gill Sans MT"/>
              </a:rPr>
              <a:t>»</a:t>
            </a:r>
            <a:endParaRPr dirty="0"/>
          </a:p>
        </p:txBody>
      </p:sp>
      <p:pic>
        <p:nvPicPr>
          <p:cNvPr id="100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392" y="1089184"/>
            <a:ext cx="1817640" cy="3996000"/>
          </a:xfrm>
          <a:prstGeom prst="rect">
            <a:avLst/>
          </a:prstGeom>
        </p:spPr>
      </p:pic>
      <p:pic>
        <p:nvPicPr>
          <p:cNvPr id="101" name="Рисунок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45400" y="1115640"/>
            <a:ext cx="2880000" cy="3871440"/>
          </a:xfrm>
          <a:prstGeom prst="rect">
            <a:avLst/>
          </a:prstGeom>
        </p:spPr>
      </p:pic>
      <p:pic>
        <p:nvPicPr>
          <p:cNvPr id="102" name="Рисунок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90280" y="2308680"/>
            <a:ext cx="4795920" cy="1485360"/>
          </a:xfrm>
          <a:prstGeom prst="rect">
            <a:avLst/>
          </a:prstGeom>
        </p:spPr>
      </p:pic>
      <p:sp>
        <p:nvSpPr>
          <p:cNvPr id="103" name="CustomShape 4"/>
          <p:cNvSpPr/>
          <p:nvPr/>
        </p:nvSpPr>
        <p:spPr>
          <a:xfrm>
            <a:off x="335360" y="5073176"/>
            <a:ext cx="11856640" cy="21002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rgbClr val="000000"/>
                </a:solidFill>
                <a:latin typeface="Gill Sans MT"/>
              </a:rPr>
              <a:t>Оценка проводится по 5 параметрам: «</a:t>
            </a:r>
            <a:r>
              <a:rPr lang="ru-RU" sz="2200" i="1" dirty="0">
                <a:solidFill>
                  <a:srgbClr val="000000"/>
                </a:solidFill>
                <a:latin typeface="Gill Sans MT"/>
              </a:rPr>
              <a:t>разработанность</a:t>
            </a:r>
            <a:r>
              <a:rPr lang="ru-RU" sz="2200" dirty="0">
                <a:solidFill>
                  <a:srgbClr val="000000"/>
                </a:solidFill>
                <a:latin typeface="Gill Sans MT"/>
              </a:rPr>
              <a:t>», «</a:t>
            </a:r>
            <a:r>
              <a:rPr lang="ru-RU" sz="2200" i="1" dirty="0">
                <a:solidFill>
                  <a:srgbClr val="000000"/>
                </a:solidFill>
                <a:latin typeface="Gill Sans MT"/>
              </a:rPr>
              <a:t>оригинальность</a:t>
            </a:r>
            <a:r>
              <a:rPr lang="ru-RU" sz="2200" dirty="0">
                <a:solidFill>
                  <a:srgbClr val="000000"/>
                </a:solidFill>
                <a:latin typeface="Gill Sans MT"/>
              </a:rPr>
              <a:t>» «</a:t>
            </a:r>
            <a:r>
              <a:rPr lang="ru-RU" sz="2200" i="1" dirty="0">
                <a:solidFill>
                  <a:srgbClr val="000000"/>
                </a:solidFill>
                <a:latin typeface="Gill Sans MT"/>
              </a:rPr>
              <a:t>абстрактность названий</a:t>
            </a:r>
            <a:r>
              <a:rPr lang="ru-RU" sz="2200" dirty="0">
                <a:solidFill>
                  <a:srgbClr val="000000"/>
                </a:solidFill>
                <a:latin typeface="Gill Sans MT"/>
              </a:rPr>
              <a:t>», «</a:t>
            </a:r>
            <a:r>
              <a:rPr lang="ru-RU" sz="2200" i="1" dirty="0">
                <a:solidFill>
                  <a:srgbClr val="000000"/>
                </a:solidFill>
                <a:latin typeface="Gill Sans MT"/>
              </a:rPr>
              <a:t>беглость</a:t>
            </a:r>
            <a:r>
              <a:rPr lang="ru-RU" sz="2200" dirty="0">
                <a:solidFill>
                  <a:srgbClr val="000000"/>
                </a:solidFill>
                <a:latin typeface="Gill Sans MT"/>
              </a:rPr>
              <a:t>» и последним идет «</a:t>
            </a:r>
            <a:r>
              <a:rPr lang="ru-RU" sz="2200" i="1" dirty="0">
                <a:solidFill>
                  <a:srgbClr val="000000"/>
                </a:solidFill>
                <a:latin typeface="Gill Sans MT"/>
              </a:rPr>
              <a:t>сопротивление замыканию</a:t>
            </a:r>
            <a:r>
              <a:rPr lang="ru-RU" sz="2200" dirty="0">
                <a:solidFill>
                  <a:srgbClr val="000000"/>
                </a:solidFill>
                <a:latin typeface="Gill Sans MT"/>
              </a:rPr>
              <a:t>».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200" i="1" dirty="0">
                <a:solidFill>
                  <a:srgbClr val="00B050"/>
                </a:solidFill>
                <a:latin typeface="Gill Sans MT"/>
              </a:rPr>
              <a:t>«Оригинальность» </a:t>
            </a:r>
            <a:r>
              <a:rPr lang="ru-RU" sz="2200" dirty="0">
                <a:solidFill>
                  <a:srgbClr val="000000"/>
                </a:solidFill>
                <a:latin typeface="Gill Sans MT"/>
              </a:rPr>
              <a:t>— самый важный критерий при оценке. Чем более оригинальны получившиеся рисунки, тем более нешаблонно мышление испытуемого.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91400" y="4858560"/>
            <a:ext cx="5189760" cy="20102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Автор работы — американец Марк Ротко.</a:t>
            </a:r>
            <a:endParaRPr/>
          </a:p>
          <a:p>
            <a:pPr>
              <a:lnSpc>
                <a:spcPct val="100000"/>
              </a:lnSpc>
            </a:pPr>
            <a:r>
              <a:rPr lang="ru-RU" i="1">
                <a:solidFill>
                  <a:srgbClr val="000000"/>
                </a:solidFill>
                <a:latin typeface="YS Text Optional"/>
              </a:rPr>
              <a:t>Его картина — одно из самых дорогих полотен абстрактного экспрессионизма.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YS Text Optional"/>
              </a:rPr>
              <a:t>Была продана в 2012 г. более чем за $85 000 000. Как говорил сам Ротко, его произведения изображают человеческие эмоции, их нужно прочувствовать.</a:t>
            </a:r>
            <a:endParaRPr/>
          </a:p>
        </p:txBody>
      </p:sp>
      <p:pic>
        <p:nvPicPr>
          <p:cNvPr id="105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400" y="173520"/>
            <a:ext cx="5052600" cy="4684320"/>
          </a:xfrm>
          <a:prstGeom prst="rect">
            <a:avLst/>
          </a:prstGeom>
        </p:spPr>
      </p:pic>
      <p:sp>
        <p:nvSpPr>
          <p:cNvPr id="106" name="CustomShape 2"/>
          <p:cNvSpPr/>
          <p:nvPr/>
        </p:nvSpPr>
        <p:spPr>
          <a:xfrm>
            <a:off x="6510240" y="5070960"/>
            <a:ext cx="6095160" cy="943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FF2780"/>
                </a:solidFill>
                <a:latin typeface="Roboto"/>
              </a:rPr>
              <a:t>369 </a:t>
            </a:r>
            <a:r>
              <a:rPr lang="ru-RU" b="1" dirty="0" smtClean="0">
                <a:solidFill>
                  <a:srgbClr val="FF2780"/>
                </a:solidFill>
                <a:latin typeface="Roboto"/>
              </a:rPr>
              <a:t>₽  </a:t>
            </a:r>
            <a:r>
              <a:rPr lang="ru-RU" b="1" dirty="0" smtClean="0">
                <a:solidFill>
                  <a:srgbClr val="333333"/>
                </a:solidFill>
                <a:latin typeface="Roboto"/>
              </a:rPr>
              <a:t>527</a:t>
            </a:r>
            <a:r>
              <a:rPr lang="ru-RU" b="1" dirty="0">
                <a:solidFill>
                  <a:srgbClr val="333333"/>
                </a:solidFill>
                <a:latin typeface="Roboto"/>
              </a:rPr>
              <a:t> ₽Скидка — 30%, экономия — 158 ₽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333333"/>
                </a:solidFill>
                <a:latin typeface="Roboto"/>
              </a:rPr>
              <a:t>Действует до конца </a:t>
            </a:r>
            <a:r>
              <a:rPr lang="ru-RU" dirty="0" smtClean="0">
                <a:solidFill>
                  <a:srgbClr val="333333"/>
                </a:solidFill>
                <a:latin typeface="Roboto"/>
              </a:rPr>
              <a:t>февраля.</a:t>
            </a:r>
            <a:endParaRPr dirty="0"/>
          </a:p>
        </p:txBody>
      </p:sp>
      <p:pic>
        <p:nvPicPr>
          <p:cNvPr id="107" name="Рисунок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47400" y="173520"/>
            <a:ext cx="4716720" cy="4684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1352</Words>
  <Application>Microsoft Office PowerPoint</Application>
  <PresentationFormat>Произвольный</PresentationFormat>
  <Paragraphs>180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Natalya</cp:lastModifiedBy>
  <cp:revision>8</cp:revision>
  <dcterms:modified xsi:type="dcterms:W3CDTF">2022-02-14T07:47:32Z</dcterms:modified>
</cp:coreProperties>
</file>