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986" r:id="rId2"/>
    <p:sldId id="969" r:id="rId3"/>
    <p:sldId id="966" r:id="rId4"/>
    <p:sldId id="967" r:id="rId5"/>
    <p:sldId id="978" r:id="rId6"/>
    <p:sldId id="976" r:id="rId7"/>
    <p:sldId id="974" r:id="rId8"/>
    <p:sldId id="970" r:id="rId9"/>
    <p:sldId id="983" r:id="rId10"/>
    <p:sldId id="98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00"/>
    <a:srgbClr val="633EEA"/>
    <a:srgbClr val="99DBF9"/>
    <a:srgbClr val="D297FF"/>
    <a:srgbClr val="B9BBF9"/>
    <a:srgbClr val="E462D1"/>
    <a:srgbClr val="EDD5FF"/>
    <a:srgbClr val="C25552"/>
    <a:srgbClr val="AB96E8"/>
    <a:srgbClr val="5DE17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5647" autoAdjust="0"/>
  </p:normalViewPr>
  <p:slideViewPr>
    <p:cSldViewPr>
      <p:cViewPr varScale="1">
        <p:scale>
          <a:sx n="82" d="100"/>
          <a:sy n="82" d="100"/>
        </p:scale>
        <p:origin x="-102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9" d="100"/>
          <a:sy n="69" d="100"/>
        </p:scale>
        <p:origin x="-3270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F6FA93-DBE3-4011-A456-5B74DC8E9DD8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90A854-DF03-4E25-A052-9C5119B04F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802128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B9BBF9"/>
            </a:gs>
            <a:gs pos="17999">
              <a:srgbClr val="B9BBF9"/>
            </a:gs>
            <a:gs pos="36000">
              <a:srgbClr val="B9BBF9"/>
            </a:gs>
            <a:gs pos="61000">
              <a:srgbClr val="CC99FF"/>
            </a:gs>
            <a:gs pos="82001">
              <a:srgbClr val="B9BBF9"/>
            </a:gs>
            <a:gs pos="100000">
              <a:srgbClr val="00B0F0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s://www.google.ru/url?sa=i&amp;rct=j&amp;q=&amp;esrc=s&amp;source=images&amp;cd=&amp;cad=rja&amp;uact=8&amp;ved=0ahUKEwjttpCq9aHXAhVhKpoKHcY7AkEQjRwIBw&amp;url=http://mrmarker.ru/p/page.php?id=5806&amp;psig=AOvVaw3VE5nUg3DEElFSgCl6tMRf&amp;ust=1509781573474523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3050"/>
            <a:ext cx="8686800" cy="116205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Одежда и обувь</a:t>
            </a:r>
            <a:endParaRPr lang="ru-RU" sz="4000" dirty="0"/>
          </a:p>
        </p:txBody>
      </p:sp>
      <p:pic>
        <p:nvPicPr>
          <p:cNvPr id="1029" name="Picture 5" descr="C:\Users\User\Downloads\1639244654005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1259632" y="1628800"/>
            <a:ext cx="6696744" cy="3836469"/>
          </a:xfrm>
          <a:prstGeom prst="rect">
            <a:avLst/>
          </a:prstGeom>
          <a:noFill/>
        </p:spPr>
      </p:pic>
      <p:sp>
        <p:nvSpPr>
          <p:cNvPr id="13" name="Текст 12"/>
          <p:cNvSpPr>
            <a:spLocks noGrp="1"/>
          </p:cNvSpPr>
          <p:nvPr>
            <p:ph type="body" sz="half" idx="2"/>
          </p:nvPr>
        </p:nvSpPr>
        <p:spPr>
          <a:xfrm>
            <a:off x="323528" y="5805264"/>
            <a:ext cx="3312368" cy="648072"/>
          </a:xfrm>
        </p:spPr>
        <p:txBody>
          <a:bodyPr>
            <a:noAutofit/>
          </a:bodyPr>
          <a:lstStyle/>
          <a:p>
            <a:endParaRPr lang="ru-RU" sz="2000" b="1" dirty="0" smtClean="0"/>
          </a:p>
          <a:p>
            <a:endParaRPr lang="ru-RU" sz="20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Похожее изображение">
            <a:hlinkClick r:id="rId2" tgtFrame="&quot;_blank&quot;"/>
          </p:cNvPr>
          <p:cNvPicPr>
            <a:picLocks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552" y="620688"/>
            <a:ext cx="8382000" cy="5562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79512" y="140649"/>
            <a:ext cx="885698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b="1" dirty="0" smtClean="0">
              <a:solidFill>
                <a:srgbClr val="002060"/>
              </a:solidFill>
            </a:endParaRPr>
          </a:p>
          <a:p>
            <a:r>
              <a:rPr lang="ru-RU" sz="2800" b="1" dirty="0" smtClean="0">
                <a:solidFill>
                  <a:srgbClr val="002060"/>
                </a:solidFill>
              </a:rPr>
              <a:t>Одежда – </a:t>
            </a:r>
            <a:r>
              <a:rPr lang="ru-RU" sz="2800" dirty="0" smtClean="0">
                <a:solidFill>
                  <a:srgbClr val="002060"/>
                </a:solidFill>
              </a:rPr>
              <a:t>это </a:t>
            </a:r>
            <a:r>
              <a:rPr lang="ru-RU" sz="2800" dirty="0">
                <a:solidFill>
                  <a:srgbClr val="002060"/>
                </a:solidFill>
              </a:rPr>
              <a:t>то, что мы с вами надеваем на </a:t>
            </a:r>
            <a:r>
              <a:rPr lang="ru-RU" sz="2800" dirty="0" smtClean="0">
                <a:solidFill>
                  <a:srgbClr val="002060"/>
                </a:solidFill>
              </a:rPr>
              <a:t>себя</a:t>
            </a:r>
          </a:p>
          <a:p>
            <a:endParaRPr lang="ru-RU" sz="2800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endParaRPr lang="ru-RU" sz="2800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pic>
        <p:nvPicPr>
          <p:cNvPr id="8" name="Рисунок 2" descr="куртка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592" y="3776310"/>
            <a:ext cx="2571768" cy="2681222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1" descr="брюки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4558" y="1163317"/>
            <a:ext cx="2883604" cy="2882898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Рисунок 2" descr="рубашка 1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0446" y="3541763"/>
            <a:ext cx="3150316" cy="3150316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Рисунок 3" descr="платье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3111" y="4044297"/>
            <a:ext cx="3343398" cy="2600324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Рисунок 1" descr="пальто.p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5298" y="878806"/>
            <a:ext cx="2267198" cy="3021010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Рисунок 2" descr="юбка 1.pn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610964"/>
            <a:ext cx="2428892" cy="2165346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79512" y="145713"/>
            <a:ext cx="89644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Bookman Old Style" pitchFamily="18" charset="0"/>
              </a:rPr>
              <a:t>Головные </a:t>
            </a:r>
            <a:r>
              <a:rPr lang="ru-RU" sz="2800" b="1" dirty="0">
                <a:solidFill>
                  <a:srgbClr val="002060"/>
                </a:solidFill>
                <a:latin typeface="Bookman Old Style" pitchFamily="18" charset="0"/>
              </a:rPr>
              <a:t>уборы </a:t>
            </a:r>
            <a:r>
              <a:rPr lang="ru-RU" sz="2800" dirty="0">
                <a:solidFill>
                  <a:srgbClr val="002060"/>
                </a:solidFill>
                <a:latin typeface="Bookman Old Style" pitchFamily="18" charset="0"/>
              </a:rPr>
              <a:t>– это то</a:t>
            </a:r>
            <a:r>
              <a:rPr lang="ru-RU" sz="2800" dirty="0" smtClean="0">
                <a:solidFill>
                  <a:srgbClr val="002060"/>
                </a:solidFill>
                <a:latin typeface="Bookman Old Style" pitchFamily="18" charset="0"/>
              </a:rPr>
              <a:t>, что </a:t>
            </a:r>
            <a:r>
              <a:rPr lang="ru-RU" sz="2800" dirty="0">
                <a:solidFill>
                  <a:srgbClr val="002060"/>
                </a:solidFill>
                <a:latin typeface="Bookman Old Style" pitchFamily="18" charset="0"/>
              </a:rPr>
              <a:t>мы надеваем на </a:t>
            </a:r>
            <a:r>
              <a:rPr lang="ru-RU" sz="2800" dirty="0" smtClean="0">
                <a:solidFill>
                  <a:srgbClr val="002060"/>
                </a:solidFill>
                <a:latin typeface="Bookman Old Style" pitchFamily="18" charset="0"/>
              </a:rPr>
              <a:t>голову</a:t>
            </a:r>
            <a:endParaRPr lang="ru-RU" sz="2800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pic>
        <p:nvPicPr>
          <p:cNvPr id="7" name="Рисунок 1" descr="шапка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740" y="1483103"/>
            <a:ext cx="3260708" cy="3260708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1" descr="берет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3980" y="326982"/>
            <a:ext cx="4557722" cy="4557723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1" descr="бейсболка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3452804"/>
            <a:ext cx="4132329" cy="3213103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1" descr="босоножки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7790" y="1351459"/>
            <a:ext cx="2862253" cy="2147932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07504" y="111352"/>
            <a:ext cx="903649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b="1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r>
              <a:rPr lang="ru-RU" sz="3200" b="1" dirty="0" smtClean="0">
                <a:solidFill>
                  <a:srgbClr val="002060"/>
                </a:solidFill>
                <a:latin typeface="Bookman Old Style" pitchFamily="18" charset="0"/>
              </a:rPr>
              <a:t>Обувь </a:t>
            </a:r>
            <a:r>
              <a:rPr lang="ru-RU" sz="3200" dirty="0">
                <a:solidFill>
                  <a:srgbClr val="002060"/>
                </a:solidFill>
                <a:latin typeface="Bookman Old Style" pitchFamily="18" charset="0"/>
              </a:rPr>
              <a:t>– это то, что </a:t>
            </a:r>
            <a:r>
              <a:rPr lang="ru-RU" sz="3200" dirty="0" smtClean="0">
                <a:solidFill>
                  <a:srgbClr val="002060"/>
                </a:solidFill>
                <a:latin typeface="Bookman Old Style" pitchFamily="18" charset="0"/>
              </a:rPr>
              <a:t>мы надеваем </a:t>
            </a:r>
            <a:r>
              <a:rPr lang="ru-RU" sz="3200" dirty="0">
                <a:solidFill>
                  <a:srgbClr val="002060"/>
                </a:solidFill>
                <a:latin typeface="Bookman Old Style" pitchFamily="18" charset="0"/>
              </a:rPr>
              <a:t>на </a:t>
            </a:r>
            <a:r>
              <a:rPr lang="ru-RU" sz="3200" dirty="0" smtClean="0">
                <a:solidFill>
                  <a:srgbClr val="002060"/>
                </a:solidFill>
                <a:latin typeface="Bookman Old Style" pitchFamily="18" charset="0"/>
              </a:rPr>
              <a:t>ноги</a:t>
            </a:r>
            <a:endParaRPr lang="ru-RU" sz="3200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pic>
        <p:nvPicPr>
          <p:cNvPr id="7" name="Рисунок 1" descr="резиновые сапожки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2262" y="1133714"/>
            <a:ext cx="3032118" cy="2798172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1" descr="сапожки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12" y="3757650"/>
            <a:ext cx="2571768" cy="2568835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1" descr="туфли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1321" y="3757650"/>
            <a:ext cx="3071811" cy="3071810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Рисунок 3" descr="тапочки.p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0397" y="3626636"/>
            <a:ext cx="2643206" cy="2643206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1"/>
          <p:cNvSpPr>
            <a:spLocks noChangeArrowheads="1"/>
          </p:cNvSpPr>
          <p:nvPr/>
        </p:nvSpPr>
        <p:spPr bwMode="auto">
          <a:xfrm>
            <a:off x="683568" y="219998"/>
            <a:ext cx="7934716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Для чего человеку </a:t>
            </a:r>
            <a:r>
              <a:rPr lang="ru-RU" sz="2800" dirty="0">
                <a:solidFill>
                  <a:srgbClr val="002060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одежда нужна?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Укрывает от дождика, ветра она,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Согревает в морозы, защищает в жару,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От прохлады избавит она поутру.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Куртки, блузки, пальто и штаны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Платья, юбки, рубашки нужны.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  <p:pic>
        <p:nvPicPr>
          <p:cNvPr id="7" name="Picture 2" descr="https://www.kidkat.ru/i/shop/wojcik-8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H="1">
            <a:off x="1777375" y="2897654"/>
            <a:ext cx="4998087" cy="38174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Детский пуловер спицами для мальчика 3 год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525855"/>
            <a:ext cx="8424936" cy="63187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2278135" y="-2828"/>
            <a:ext cx="48734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228600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 smtClean="0">
                <a:solidFill>
                  <a:srgbClr val="C00000"/>
                </a:solidFill>
                <a:latin typeface="Bookman Old Style" pitchFamily="18" charset="0"/>
              </a:rPr>
              <a:t>«Для кого одежда?» </a:t>
            </a:r>
            <a:endParaRPr lang="ru-RU" sz="3200" b="1" dirty="0" smtClean="0">
              <a:solidFill>
                <a:srgbClr val="C00000"/>
              </a:solidFill>
              <a:latin typeface="Bookman Old Style" pitchFamily="18" charset="0"/>
              <a:ea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4" descr="http://img1.liveinternet.ru/images/attach/c/7/96/349/96349469_large_7a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6"/>
            <a:ext cx="9144000" cy="6858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2411760" y="561125"/>
            <a:ext cx="607223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002060"/>
                </a:solidFill>
                <a:latin typeface="Bookman Old Style" pitchFamily="18" charset="0"/>
              </a:rPr>
              <a:t>Как у нашей кошки     </a:t>
            </a:r>
            <a:r>
              <a:rPr lang="ru-RU" sz="1600" i="1" dirty="0" smtClean="0">
                <a:solidFill>
                  <a:srgbClr val="002060"/>
                </a:solidFill>
                <a:latin typeface="Bookman Old Style" pitchFamily="18" charset="0"/>
              </a:rPr>
              <a:t>(загибают на руках пальчики по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Bookman Old Style" pitchFamily="18" charset="0"/>
              </a:rPr>
              <a:t>На </a:t>
            </a:r>
            <a:r>
              <a:rPr lang="ru-RU" sz="1600" dirty="0">
                <a:solidFill>
                  <a:srgbClr val="002060"/>
                </a:solidFill>
                <a:latin typeface="Bookman Old Style" pitchFamily="18" charset="0"/>
              </a:rPr>
              <a:t>ногах сапожки.</a:t>
            </a:r>
            <a:r>
              <a:rPr lang="ru-RU" sz="1600" i="1" dirty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r>
              <a:rPr lang="ru-RU" sz="1600" i="1" dirty="0" smtClean="0">
                <a:solidFill>
                  <a:srgbClr val="002060"/>
                </a:solidFill>
                <a:latin typeface="Bookman Old Style" pitchFamily="18" charset="0"/>
              </a:rPr>
              <a:t>              одному, </a:t>
            </a:r>
            <a:r>
              <a:rPr lang="ru-RU" sz="1600" i="1" dirty="0">
                <a:solidFill>
                  <a:srgbClr val="002060"/>
                </a:solidFill>
                <a:latin typeface="Bookman Old Style" pitchFamily="18" charset="0"/>
              </a:rPr>
              <a:t>начиная с большого).</a:t>
            </a:r>
            <a:endParaRPr lang="ru-RU" sz="1600" dirty="0">
              <a:solidFill>
                <a:srgbClr val="002060"/>
              </a:solidFill>
              <a:latin typeface="Bookman Old Style" pitchFamily="18" charset="0"/>
            </a:endParaRPr>
          </a:p>
          <a:p>
            <a:r>
              <a:rPr lang="ru-RU" sz="1600" dirty="0" smtClean="0">
                <a:solidFill>
                  <a:srgbClr val="002060"/>
                </a:solidFill>
                <a:latin typeface="Bookman Old Style" pitchFamily="18" charset="0"/>
              </a:rPr>
              <a:t>Как у нашей свинки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Bookman Old Style" pitchFamily="18" charset="0"/>
              </a:rPr>
              <a:t>На ногах ботинки.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Bookman Old Style" pitchFamily="18" charset="0"/>
              </a:rPr>
              <a:t>А у пса на лапках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Bookman Old Style" pitchFamily="18" charset="0"/>
              </a:rPr>
              <a:t>Голубые тапки.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Bookman Old Style" pitchFamily="18" charset="0"/>
              </a:rPr>
              <a:t>А козленок маленький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Bookman Old Style" pitchFamily="18" charset="0"/>
              </a:rPr>
              <a:t>Обувает валенки.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Bookman Old Style" pitchFamily="18" charset="0"/>
              </a:rPr>
              <a:t>У сыночка Вовки –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Bookman Old Style" pitchFamily="18" charset="0"/>
              </a:rPr>
              <a:t>Новые кроссовки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Bookman Old Style" pitchFamily="18" charset="0"/>
              </a:rPr>
              <a:t>Вот так, вот так                 </a:t>
            </a:r>
            <a:r>
              <a:rPr lang="ru-RU" sz="1600" i="1" dirty="0" smtClean="0">
                <a:solidFill>
                  <a:srgbClr val="002060"/>
                </a:solidFill>
                <a:latin typeface="Bookman Old Style" pitchFamily="18" charset="0"/>
              </a:rPr>
              <a:t>(Попеременно стучат то 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Bookman Old Style" pitchFamily="18" charset="0"/>
              </a:rPr>
              <a:t>Новые </a:t>
            </a:r>
            <a:r>
              <a:rPr lang="ru-RU" sz="1600" dirty="0">
                <a:solidFill>
                  <a:srgbClr val="002060"/>
                </a:solidFill>
                <a:latin typeface="Bookman Old Style" pitchFamily="18" charset="0"/>
              </a:rPr>
              <a:t>кроссовки. </a:t>
            </a:r>
            <a:r>
              <a:rPr lang="ru-RU" sz="1600" dirty="0" smtClean="0">
                <a:solidFill>
                  <a:srgbClr val="002060"/>
                </a:solidFill>
                <a:latin typeface="Bookman Old Style" pitchFamily="18" charset="0"/>
              </a:rPr>
              <a:t>     </a:t>
            </a:r>
            <a:r>
              <a:rPr lang="ru-RU" sz="1600" i="1" dirty="0" smtClean="0">
                <a:solidFill>
                  <a:srgbClr val="002060"/>
                </a:solidFill>
                <a:latin typeface="Bookman Old Style" pitchFamily="18" charset="0"/>
              </a:rPr>
              <a:t>           ладошками, то кулачками</a:t>
            </a:r>
            <a:r>
              <a:rPr lang="ru-RU" sz="1600" i="1" dirty="0">
                <a:solidFill>
                  <a:srgbClr val="002060"/>
                </a:solidFill>
                <a:latin typeface="Bookman Old Style" pitchFamily="18" charset="0"/>
              </a:rPr>
              <a:t>).</a:t>
            </a:r>
            <a:endParaRPr lang="ru-RU" sz="1600" dirty="0">
              <a:solidFill>
                <a:srgbClr val="002060"/>
              </a:solidFill>
              <a:latin typeface="Bookman Old Style" pitchFamily="18" charset="0"/>
            </a:endParaRPr>
          </a:p>
          <a:p>
            <a:r>
              <a:rPr lang="ru-RU" sz="1600" smtClean="0">
                <a:solidFill>
                  <a:srgbClr val="002060"/>
                </a:solidFill>
                <a:latin typeface="Bookman Old Style" pitchFamily="18" charset="0"/>
              </a:rPr>
              <a:t>Вот </a:t>
            </a:r>
            <a:r>
              <a:rPr lang="ru-RU" sz="1600" dirty="0" smtClean="0">
                <a:solidFill>
                  <a:srgbClr val="002060"/>
                </a:solidFill>
                <a:latin typeface="Bookman Old Style" pitchFamily="18" charset="0"/>
              </a:rPr>
              <a:t>так, вот так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Bookman Old Style" pitchFamily="18" charset="0"/>
              </a:rPr>
              <a:t>Новые кроссовки</a:t>
            </a:r>
            <a:r>
              <a:rPr lang="ru-RU" sz="1400" dirty="0" smtClean="0">
                <a:solidFill>
                  <a:srgbClr val="002060"/>
                </a:solidFill>
                <a:latin typeface="Bookman Old Style" pitchFamily="18" charset="0"/>
              </a:rPr>
              <a:t>.</a:t>
            </a:r>
            <a:endParaRPr lang="ru-RU" sz="1400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1424" y="223084"/>
            <a:ext cx="80032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Bookman Old Style" pitchFamily="18" charset="0"/>
              </a:rPr>
              <a:t>Пальчиковая гимнастика</a:t>
            </a:r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  <a:t>: «Новые </a:t>
            </a:r>
            <a:r>
              <a:rPr lang="ru-RU" sz="2400" b="1" dirty="0">
                <a:solidFill>
                  <a:srgbClr val="C00000"/>
                </a:solidFill>
                <a:latin typeface="Bookman Old Style" pitchFamily="18" charset="0"/>
              </a:rPr>
              <a:t>кроссовки»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thumbs.dreamstime.com/z/winter-clothes-collection-eps-vector-illustration-33662373.jpg"/>
          <p:cNvPicPr>
            <a:picLocks noChangeAspect="1" noChangeArrowheads="1"/>
          </p:cNvPicPr>
          <p:nvPr/>
        </p:nvPicPr>
        <p:blipFill rotWithShape="1">
          <a:blip r:embed="rId2" cstate="email"/>
          <a:srcRect/>
          <a:stretch/>
        </p:blipFill>
        <p:spPr bwMode="auto">
          <a:xfrm>
            <a:off x="1619672" y="1052736"/>
            <a:ext cx="6552728" cy="56886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Прямоугольник 11"/>
          <p:cNvSpPr/>
          <p:nvPr/>
        </p:nvSpPr>
        <p:spPr>
          <a:xfrm>
            <a:off x="0" y="0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Представь, что это всё твои вещи. Ответь на вопросы (мой, моя, моё, мои): </a:t>
            </a:r>
          </a:p>
          <a:p>
            <a:r>
              <a:rPr lang="ru-RU" sz="2400" b="1" dirty="0" smtClean="0"/>
              <a:t>-Это чьи перчатки? – Это мои перчатки… </a:t>
            </a:r>
            <a:r>
              <a:rPr lang="ru-RU" b="1" dirty="0" smtClean="0">
                <a:solidFill>
                  <a:srgbClr val="633EEA"/>
                </a:solidFill>
              </a:rPr>
              <a:t> </a:t>
            </a:r>
            <a:endParaRPr lang="ru-RU" dirty="0">
              <a:solidFill>
                <a:srgbClr val="633EEA"/>
              </a:solidFill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http://img1.liveinternet.ru/images/attach/c/7/96/349/96349469_large_7a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8286776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Bookman Old Style" pitchFamily="18" charset="0"/>
              </a:rPr>
              <a:t> </a:t>
            </a:r>
            <a:r>
              <a:rPr lang="ru-RU" sz="3200" b="1" dirty="0" err="1" smtClean="0">
                <a:solidFill>
                  <a:srgbClr val="C00000"/>
                </a:solidFill>
                <a:latin typeface="Bookman Old Style" pitchFamily="18" charset="0"/>
              </a:rPr>
              <a:t>Физминутка</a:t>
            </a:r>
            <a:r>
              <a:rPr lang="ru-RU" sz="3200" i="1" dirty="0" smtClean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r>
              <a:rPr lang="ru-RU" sz="3200" i="1" dirty="0" smtClean="0">
                <a:solidFill>
                  <a:srgbClr val="C00000"/>
                </a:solidFill>
                <a:latin typeface="Bookman Old Style" pitchFamily="18" charset="0"/>
              </a:rPr>
              <a:t>«Идем на прогулку». </a:t>
            </a:r>
            <a:endParaRPr lang="ru-RU" sz="3200" b="1" dirty="0" smtClean="0">
              <a:solidFill>
                <a:srgbClr val="C00000"/>
              </a:solidFill>
              <a:latin typeface="Bookman Old Style" pitchFamily="18" charset="0"/>
            </a:endParaRPr>
          </a:p>
          <a:p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2143108" y="785794"/>
            <a:ext cx="557216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>
                <a:solidFill>
                  <a:srgbClr val="002060"/>
                </a:solidFill>
                <a:latin typeface="Bookman Old Style" pitchFamily="18" charset="0"/>
              </a:rPr>
              <a:t>Импровизация движений.</a:t>
            </a:r>
          </a:p>
          <a:p>
            <a:endParaRPr lang="ru-RU" sz="2000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r>
              <a:rPr lang="ru-RU" sz="2000" dirty="0" smtClean="0">
                <a:solidFill>
                  <a:srgbClr val="002060"/>
                </a:solidFill>
                <a:latin typeface="Bookman Old Style" pitchFamily="18" charset="0"/>
              </a:rPr>
              <a:t>Мы снимаем тапки,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Bookman Old Style" pitchFamily="18" charset="0"/>
              </a:rPr>
              <a:t>Надеваем шапки,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Bookman Old Style" pitchFamily="18" charset="0"/>
              </a:rPr>
              <a:t>Шарфики, штанишки,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Bookman Old Style" pitchFamily="18" charset="0"/>
              </a:rPr>
              <a:t>Сапоги, пальтишки,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Bookman Old Style" pitchFamily="18" charset="0"/>
              </a:rPr>
              <a:t>Надеваем куртки —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Bookman Old Style" pitchFamily="18" charset="0"/>
              </a:rPr>
              <a:t>Готовы для прогулки!</a:t>
            </a:r>
            <a:endParaRPr lang="ru-RU" sz="2000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pic>
        <p:nvPicPr>
          <p:cNvPr id="5" name="Picture 2" descr="https://www.kidkat.ru/i/shop/wojcik-8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5143504" y="1142984"/>
            <a:ext cx="3834763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9971</TotalTime>
  <Words>186</Words>
  <Application>Microsoft Office PowerPoint</Application>
  <PresentationFormat>Экран (4:3)</PresentationFormat>
  <Paragraphs>39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Одежда и обувь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ВОЛШЕБНЫЕ ПРИЩЕПКИ</dc:title>
  <dc:creator>ENTER</dc:creator>
  <cp:lastModifiedBy>User</cp:lastModifiedBy>
  <cp:revision>1538</cp:revision>
  <dcterms:created xsi:type="dcterms:W3CDTF">2013-04-19T14:54:51Z</dcterms:created>
  <dcterms:modified xsi:type="dcterms:W3CDTF">2022-02-15T12:50:31Z</dcterms:modified>
</cp:coreProperties>
</file>