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2" r:id="rId4"/>
    <p:sldId id="280" r:id="rId5"/>
    <p:sldId id="282" r:id="rId6"/>
    <p:sldId id="288" r:id="rId7"/>
    <p:sldId id="299" r:id="rId8"/>
    <p:sldId id="300" r:id="rId9"/>
    <p:sldId id="296" r:id="rId10"/>
    <p:sldId id="298" r:id="rId11"/>
    <p:sldId id="271" r:id="rId12"/>
    <p:sldId id="30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 horzBarState="maximized">
    <p:restoredLeft sz="15294" autoAdjust="0"/>
    <p:restoredTop sz="94660"/>
  </p:normalViewPr>
  <p:slideViewPr>
    <p:cSldViewPr>
      <p:cViewPr>
        <p:scale>
          <a:sx n="64" d="100"/>
          <a:sy n="64" d="100"/>
        </p:scale>
        <p:origin x="-1332" y="-3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20.01.2022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20.01.2022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20.01.2022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20.01.2022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20.01.2022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20.01.2022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20.01.2022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71604" y="1214422"/>
            <a:ext cx="7000924" cy="107157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</a:t>
            </a:r>
            <a:r>
              <a:rPr lang="ru-RU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рабочей </a:t>
            </a:r>
            <a:r>
              <a:rPr lang="ru-RU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 </a:t>
            </a:r>
            <a:r>
              <a:rPr lang="ru-RU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воспитателя</a:t>
            </a:r>
            <a:r>
              <a:rPr lang="ru-RU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ДОО на основе АООП ДО</a:t>
            </a:r>
            <a:endParaRPr lang="ru-RU" b="1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00364" y="5929330"/>
            <a:ext cx="3929090" cy="928670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Богородск </a:t>
            </a:r>
          </a:p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2021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6050" y="2428868"/>
            <a:ext cx="4119532" cy="3081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57158" y="285728"/>
            <a:ext cx="82868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Муниципальное бюджетное дошкольное образовательное учреждение</a:t>
            </a:r>
          </a:p>
          <a:p>
            <a:pPr algn="ctr"/>
            <a:r>
              <a:rPr lang="ru-RU" b="1" dirty="0" smtClean="0"/>
              <a:t> «Детский сад №7 «Ромашка»</a:t>
            </a:r>
            <a:endParaRPr lang="ru-RU" b="1" dirty="0"/>
          </a:p>
        </p:txBody>
      </p:sp>
    </p:spTree>
    <p:extLst>
      <p:ext uri="{BB962C8B-B14F-4D97-AF65-F5344CB8AC3E}">
        <p14:creationId xmlns="" xmlns:p14="http://schemas.microsoft.com/office/powerpoint/2010/main" val="3574459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714480" y="357166"/>
            <a:ext cx="5715040" cy="78581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В чем отличие  АООП от АОП</a:t>
            </a:r>
            <a:endParaRPr lang="ru-RU" sz="2000" b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00034" y="1357299"/>
          <a:ext cx="7786742" cy="48177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93371"/>
                <a:gridCol w="3893371"/>
              </a:tblGrid>
              <a:tr h="428627">
                <a:tc>
                  <a:txBody>
                    <a:bodyPr/>
                    <a:lstStyle/>
                    <a:p>
                      <a:r>
                        <a:rPr lang="ru-RU" dirty="0" smtClean="0"/>
                        <a:t>АООП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АОП</a:t>
                      </a:r>
                      <a:endParaRPr lang="ru-RU" dirty="0"/>
                    </a:p>
                  </a:txBody>
                  <a:tcPr/>
                </a:tc>
              </a:tr>
              <a:tr h="668736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Разрабатывается на уровень образования — дошкольное образование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Разрабатывается на 1 учебный год</a:t>
                      </a:r>
                    </a:p>
                  </a:txBody>
                  <a:tcPr anchor="ctr"/>
                </a:tc>
              </a:tr>
              <a:tr h="668736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Разрабатывается на группу детей определённой нозологии.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Разрабатывается под определённые потребности конкретного ребёнка, которые не могут быть удовлетворены в рамках реализации образовательной программы образовательной Организации (например, потребности ребёнка с умственной отсталостью в </a:t>
                      </a:r>
                      <a:r>
                        <a:rPr kumimoji="0" lang="ru-RU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общеразвивающей</a:t>
                      </a:r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группе ).</a:t>
                      </a:r>
                      <a:endParaRPr lang="ru-RU" dirty="0"/>
                    </a:p>
                  </a:txBody>
                  <a:tcPr/>
                </a:tc>
              </a:tr>
              <a:tr h="668736">
                <a:tc>
                  <a:txBody>
                    <a:bodyPr/>
                    <a:lstStyle/>
                    <a:p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Реализуется в группах компенсирующей и комбинированной направленности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Реализуется в условиях инклюзии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704192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7620" y="5420478"/>
            <a:ext cx="1285884" cy="14375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14282" y="214290"/>
            <a:ext cx="8643998" cy="578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МБДОУ "Детский сад № 7» функционирует одна группа компенсирующей направленности для детей с нарушением речи. Для них разработана Адаптированная основная общеобразовательная программа группы компенсирующей направленности для детей с нарушением речи.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Программа спроектирована с учетом ФГОС ДО, особенностей образовательного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учреждения, образовательных потребностей и запросов воспитанников. Определяет цель, задачи, принципы и подходы, планируемые результаты, содержание и организацию образовательного процесса дошкольного образования.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Программа ориентирована на коррекционное обучение, воспитание и развитие детей с ОВЗ.</a:t>
            </a:r>
            <a:r>
              <a:rPr lang="ru-RU" sz="1600" dirty="0" smtClean="0"/>
              <a:t> Данная программа была разработана на основе основной образовательной программы «От рождения до школы» / Под ред. Н. Е. </a:t>
            </a:r>
            <a:r>
              <a:rPr lang="ru-RU" sz="1600" dirty="0" err="1" smtClean="0"/>
              <a:t>Вераксы</a:t>
            </a:r>
            <a:r>
              <a:rPr lang="ru-RU" sz="1600" dirty="0" smtClean="0"/>
              <a:t>, Т. С. Комаровой, М. А. Васильевой. — М.: МОЗАИКА-СИНТЕЗ,2017;</a:t>
            </a:r>
          </a:p>
          <a:p>
            <a:r>
              <a:rPr lang="ru-RU" sz="1600" dirty="0" smtClean="0"/>
              <a:t>комплексной образовательной программы дошкольного образования для детей с тяжелыми нарушениями речи (общим недоразвитием речи) с 3 до 7 лет/Н.В. </a:t>
            </a:r>
            <a:r>
              <a:rPr lang="ru-RU" sz="1600" dirty="0" err="1" smtClean="0"/>
              <a:t>Нищевой</a:t>
            </a:r>
            <a:r>
              <a:rPr lang="ru-RU" sz="1600" dirty="0" smtClean="0"/>
              <a:t>, Детство-пресс, 2020 – она определяет содержание и организацию образовательного процесса для детей с тяжелыми нарушениями речи (с общим недоразвитием речи) с 3 до 7 лет, посещающих группу компенсирующей направленности (материал, касающийся работы с детьми подготовительной группы, образовательная область «Речевое развитие»;</a:t>
            </a:r>
          </a:p>
          <a:p>
            <a:r>
              <a:rPr lang="ru-RU" sz="1600" dirty="0" smtClean="0"/>
              <a:t>парциальной программы «Камертон» Э.П.Костиной;</a:t>
            </a:r>
            <a:br>
              <a:rPr lang="ru-RU" sz="1600" dirty="0" smtClean="0"/>
            </a:br>
            <a:r>
              <a:rPr lang="ru-RU" sz="1600" dirty="0" smtClean="0"/>
              <a:t>- парциальной программы духовно-нравственного воспитания детей 5-7 лет  «С чистым сердцем»/ Р.Ю.Белоусова, А.Н.Егорова, Ю.С.Калинкина. – М.:ООО «Русское слово – учебник», 2019.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09558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143248"/>
            <a:ext cx="7467600" cy="71438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Спасибо за внимание!</a:t>
            </a:r>
            <a:br>
              <a:rPr lang="ru-RU" sz="3200" b="1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67544" y="548680"/>
            <a:ext cx="8229600" cy="45259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Дошкольное </a:t>
            </a: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детство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— период наиболее интенсивного формирования познавательной деятельности и личности в целом. Если интеллектуальный и эмоциональный потенциал ребенка не получает должного развития в дошкольном возрасте, то впоследствии не удается реализовать его в полной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мере. 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5116" y="2708920"/>
            <a:ext cx="2200275" cy="3535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625396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0" y="404664"/>
            <a:ext cx="8064896" cy="597666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smtClean="0">
                <a:latin typeface="Times New Roman"/>
                <a:ea typeface="Times New Roman"/>
              </a:rPr>
              <a:t>Основные </a:t>
            </a:r>
            <a:r>
              <a:rPr lang="ru-RU" dirty="0">
                <a:latin typeface="Times New Roman"/>
                <a:ea typeface="Times New Roman"/>
              </a:rPr>
              <a:t>задачи, которые предстоит решать педагогическому </a:t>
            </a:r>
            <a:r>
              <a:rPr lang="ru-RU" dirty="0" smtClean="0">
                <a:latin typeface="Times New Roman"/>
                <a:ea typeface="Times New Roman"/>
              </a:rPr>
              <a:t>коллективу, </a:t>
            </a:r>
            <a:r>
              <a:rPr lang="ru-RU" dirty="0">
                <a:latin typeface="Times New Roman"/>
                <a:ea typeface="Times New Roman"/>
              </a:rPr>
              <a:t>работающему с детьми </a:t>
            </a:r>
            <a:r>
              <a:rPr lang="ru-RU" dirty="0" smtClean="0">
                <a:latin typeface="Times New Roman"/>
                <a:ea typeface="Times New Roman"/>
              </a:rPr>
              <a:t> с ОВЗ в </a:t>
            </a:r>
            <a:r>
              <a:rPr lang="ru-RU" dirty="0">
                <a:latin typeface="Times New Roman"/>
                <a:ea typeface="Times New Roman"/>
              </a:rPr>
              <a:t>детском </a:t>
            </a:r>
            <a:r>
              <a:rPr lang="ru-RU" dirty="0" smtClean="0">
                <a:latin typeface="Times New Roman"/>
                <a:ea typeface="Times New Roman"/>
              </a:rPr>
              <a:t>саду, </a:t>
            </a:r>
            <a:r>
              <a:rPr lang="ru-RU" dirty="0">
                <a:latin typeface="Times New Roman"/>
                <a:ea typeface="Times New Roman"/>
              </a:rPr>
              <a:t>представляют широкий спектр: углубленное, всестороннее изучение детей, воспитание, обучение и коррекционно-развивающее </a:t>
            </a:r>
            <a:r>
              <a:rPr lang="ru-RU" dirty="0" smtClean="0">
                <a:latin typeface="Times New Roman"/>
                <a:ea typeface="Times New Roman"/>
              </a:rPr>
              <a:t>воздействие. 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3212975"/>
            <a:ext cx="3505200" cy="2219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576324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i="1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               Содержание </a:t>
            </a:r>
            <a:r>
              <a:rPr lang="ru-RU" b="1" i="1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образования </a:t>
            </a:r>
            <a:r>
              <a:rPr lang="ru-RU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                                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ФГОС </a:t>
            </a:r>
            <a:r>
              <a:rPr lang="ru-RU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ДО </a:t>
            </a:r>
            <a:endParaRPr lang="ru-RU" dirty="0" smtClean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Примерная </a:t>
            </a:r>
            <a:r>
              <a:rPr lang="ru-RU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основная образовательная  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Программа </a:t>
            </a:r>
            <a:r>
              <a:rPr lang="ru-RU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ДО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Основная образовательная программа ДО </a:t>
            </a:r>
            <a:endParaRPr lang="ru-RU" dirty="0" smtClean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АООП          </a:t>
            </a:r>
            <a:endParaRPr lang="ru-RU" dirty="0" smtClean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АОП</a:t>
            </a:r>
            <a:endParaRPr lang="ru-RU" dirty="0" smtClean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ru-RU" dirty="0" smtClean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    </a:t>
            </a:r>
            <a:endParaRPr lang="ru-RU" dirty="0" smtClean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ru-RU" dirty="0" smtClean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            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535580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76144" y="185575"/>
            <a:ext cx="18473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097" y="744890"/>
            <a:ext cx="811480" cy="12784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1142976" y="714357"/>
            <a:ext cx="678661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Адаптированная образовательная программа  -   </a:t>
            </a:r>
            <a:r>
              <a:rPr lang="ru-RU" sz="2400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образовательная  </a:t>
            </a:r>
            <a:r>
              <a:rPr lang="ru-RU" sz="2400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программа,    адаптированная для обучения лиц с  ограниченными возможностями здоровья с учетом  особенностей  их психофизического  развития,  индивидуальных  возможностей и при необходимости обеспечивающая  коррекцию   нарушений  развития  и  социальную адаптацию указанных </a:t>
            </a:r>
            <a:r>
              <a:rPr lang="ru-RU" sz="2400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лиц</a:t>
            </a:r>
          </a:p>
          <a:p>
            <a:endParaRPr lang="ru-RU" sz="2400" b="1" i="1" dirty="0" smtClean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ru-RU" sz="2400" b="1" i="1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Разделы </a:t>
            </a:r>
            <a:r>
              <a:rPr lang="ru-RU" sz="2400" b="1" i="1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программы </a:t>
            </a:r>
            <a:r>
              <a:rPr lang="ru-RU" sz="2400" b="1" i="1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:</a:t>
            </a:r>
            <a:endParaRPr lang="ru-RU" sz="2400" dirty="0" smtClean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Целевой раздел 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 Содержательный раздел 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 Организационный раздел </a:t>
            </a:r>
          </a:p>
          <a:p>
            <a:pPr algn="just"/>
            <a:endParaRPr lang="ru-RU" sz="2400" dirty="0" smtClean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just"/>
            <a:endParaRPr lang="ru-RU" sz="2400" dirty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59742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714348" y="1357300"/>
          <a:ext cx="6929486" cy="4429153"/>
        </p:xfrm>
        <a:graphic>
          <a:graphicData uri="http://schemas.openxmlformats.org/drawingml/2006/table">
            <a:tbl>
              <a:tblPr/>
              <a:tblGrid>
                <a:gridCol w="660838"/>
                <a:gridCol w="6268648"/>
              </a:tblGrid>
              <a:tr h="380380">
                <a:tc>
                  <a:txBody>
                    <a:bodyPr/>
                    <a:lstStyle/>
                    <a:p>
                      <a:pPr marL="73025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1.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3025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Пояснительная записка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0380">
                <a:tc>
                  <a:txBody>
                    <a:bodyPr/>
                    <a:lstStyle/>
                    <a:p>
                      <a:pPr marL="73025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1.1.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3025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Цели и задачи Программы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0380">
                <a:tc>
                  <a:txBody>
                    <a:bodyPr/>
                    <a:lstStyle/>
                    <a:p>
                      <a:pPr marL="73025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1.2.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3025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Принципы и подходы к формированию Программы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8739">
                <a:tc>
                  <a:txBody>
                    <a:bodyPr/>
                    <a:lstStyle/>
                    <a:p>
                      <a:pPr marL="73025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1.3.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3025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Значимые для разработки и реализации программы характеристики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9682">
                <a:tc>
                  <a:txBody>
                    <a:bodyPr/>
                    <a:lstStyle/>
                    <a:p>
                      <a:pPr marL="73025"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1.3.1.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3025"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Характеристика особенностей развития детей дошкольного возраста с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  <a:p>
                      <a:pPr marL="73025">
                        <a:spcBef>
                          <a:spcPts val="11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тяжелыми нарушениями речи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0380">
                <a:tc>
                  <a:txBody>
                    <a:bodyPr/>
                    <a:lstStyle/>
                    <a:p>
                      <a:pPr marL="73025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2.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3025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Планируемые результаты освоения Программы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0380">
                <a:tc>
                  <a:txBody>
                    <a:bodyPr/>
                    <a:lstStyle/>
                    <a:p>
                      <a:pPr marL="73025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2.1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3025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Целевые ориентиры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2843">
                <a:tc>
                  <a:txBody>
                    <a:bodyPr/>
                    <a:lstStyle/>
                    <a:p>
                      <a:pPr marL="73025"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2.2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3025"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Планируемые результаты по образовательным областям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5989">
                <a:tc>
                  <a:txBody>
                    <a:bodyPr/>
                    <a:lstStyle/>
                    <a:p>
                      <a:pPr marL="73025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2.3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3025">
                        <a:spcBef>
                          <a:spcPts val="30"/>
                        </a:spcBef>
                        <a:spcAft>
                          <a:spcPts val="0"/>
                        </a:spcAft>
                        <a:tabLst>
                          <a:tab pos="1202690" algn="l"/>
                          <a:tab pos="2199005" algn="l"/>
                          <a:tab pos="2498725" algn="l"/>
                          <a:tab pos="3086735" algn="l"/>
                          <a:tab pos="4220210" algn="l"/>
                        </a:tabLs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Планируемые	результаты,	в	части	формируемой	участниками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  <a:p>
                      <a:pPr marL="73025">
                        <a:spcBef>
                          <a:spcPts val="105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latin typeface="Times New Roman"/>
                          <a:ea typeface="Times New Roman"/>
                        </a:rPr>
                        <a:t>образовательных</a:t>
                      </a:r>
                      <a:r>
                        <a:rPr lang="en-US" sz="120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200" dirty="0" err="1">
                          <a:latin typeface="Times New Roman"/>
                          <a:ea typeface="Times New Roman"/>
                        </a:rPr>
                        <a:t>отношений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Скругленный прямоугольник 3"/>
          <p:cNvSpPr/>
          <p:nvPr/>
        </p:nvSpPr>
        <p:spPr>
          <a:xfrm>
            <a:off x="1785918" y="357166"/>
            <a:ext cx="5214974" cy="571504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1.Целевой раздел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055954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785918" y="357166"/>
            <a:ext cx="5214974" cy="571504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2.Содержательны раздел</a:t>
            </a: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071538" y="1285860"/>
          <a:ext cx="6316032" cy="5000660"/>
        </p:xfrm>
        <a:graphic>
          <a:graphicData uri="http://schemas.openxmlformats.org/drawingml/2006/table">
            <a:tbl>
              <a:tblPr/>
              <a:tblGrid>
                <a:gridCol w="602335"/>
                <a:gridCol w="5713697"/>
              </a:tblGrid>
              <a:tr h="496560">
                <a:tc>
                  <a:txBody>
                    <a:bodyPr/>
                    <a:lstStyle/>
                    <a:p>
                      <a:pPr marL="73025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1.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3025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Описание образовательной деятельности в соответствии с направлениями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  <a:p>
                      <a:pPr marL="73025">
                        <a:spcBef>
                          <a:spcPts val="105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развития ребенка, представленными в пяти образовательных областях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949">
                <a:tc>
                  <a:txBody>
                    <a:bodyPr/>
                    <a:lstStyle/>
                    <a:p>
                      <a:pPr marL="73025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1.1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3025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Социально-коммуникативное развитие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949">
                <a:tc>
                  <a:txBody>
                    <a:bodyPr/>
                    <a:lstStyle/>
                    <a:p>
                      <a:pPr marL="73025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1.2.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3025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Познавательное развитие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949">
                <a:tc>
                  <a:txBody>
                    <a:bodyPr/>
                    <a:lstStyle/>
                    <a:p>
                      <a:pPr marL="73025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1.3.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3025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Речевое развитие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580">
                <a:tc>
                  <a:txBody>
                    <a:bodyPr/>
                    <a:lstStyle/>
                    <a:p>
                      <a:pPr marL="73025"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1.4.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3025"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Художественно-эстетическое развитие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949">
                <a:tc>
                  <a:txBody>
                    <a:bodyPr/>
                    <a:lstStyle/>
                    <a:p>
                      <a:pPr marL="73025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1.5.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3025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Физическое развитие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949">
                <a:tc>
                  <a:txBody>
                    <a:bodyPr/>
                    <a:lstStyle/>
                    <a:p>
                      <a:pPr marL="73025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2.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3025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Часть, формируемая участниками образовательных отношений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8725">
                <a:tc>
                  <a:txBody>
                    <a:bodyPr/>
                    <a:lstStyle/>
                    <a:p>
                      <a:pPr marL="73025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3.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3025">
                        <a:lnSpc>
                          <a:spcPct val="107000"/>
                        </a:lnSpc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Формы, способы, методы и средства реализации программы с учетом возрастных и индивидуальных особенностей воспитанников, специфики их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  <a:p>
                      <a:pPr marL="73025"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потребностей и интересов.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114">
                <a:tc>
                  <a:txBody>
                    <a:bodyPr/>
                    <a:lstStyle/>
                    <a:p>
                      <a:pPr marL="73025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4.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3025">
                        <a:spcBef>
                          <a:spcPts val="30"/>
                        </a:spcBef>
                        <a:spcAft>
                          <a:spcPts val="0"/>
                        </a:spcAft>
                        <a:tabLst>
                          <a:tab pos="1013460" algn="l"/>
                          <a:tab pos="2405380" algn="l"/>
                          <a:tab pos="3829050" algn="l"/>
                        </a:tabLs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Описание	образовательной	деятельности по	профессиональной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  <a:p>
                      <a:pPr marL="73025">
                        <a:spcBef>
                          <a:spcPts val="105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коррекции нарушений развития детей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949">
                <a:tc>
                  <a:txBody>
                    <a:bodyPr/>
                    <a:lstStyle/>
                    <a:p>
                      <a:pPr marL="73025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4.1.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3025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Примерное перспективное планирование коррекционной работы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6560">
                <a:tc>
                  <a:txBody>
                    <a:bodyPr/>
                    <a:lstStyle/>
                    <a:p>
                      <a:pPr marL="73025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5.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3025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Особенности образовательной деятельности разных видов икультурных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  <a:p>
                      <a:pPr marL="73025">
                        <a:spcBef>
                          <a:spcPts val="105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практик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949">
                <a:tc>
                  <a:txBody>
                    <a:bodyPr/>
                    <a:lstStyle/>
                    <a:p>
                      <a:pPr marL="73025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6.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3025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Способы направления поддержки детской инициативы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949">
                <a:tc>
                  <a:txBody>
                    <a:bodyPr/>
                    <a:lstStyle/>
                    <a:p>
                      <a:pPr marL="73025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7.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3025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Взаимодействие педагогического коллектива с семьями дошкольников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949">
                <a:tc>
                  <a:txBody>
                    <a:bodyPr/>
                    <a:lstStyle/>
                    <a:p>
                      <a:pPr marL="73025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8.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3025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Иные характеристики содержания программы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580">
                <a:tc>
                  <a:txBody>
                    <a:bodyPr/>
                    <a:lstStyle/>
                    <a:p>
                      <a:pPr marL="73025"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III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3025"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</a:rPr>
                        <a:t>ОРГАНИЗАЦИОННЫЙ РАЗДЕЛ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055954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785918" y="357166"/>
            <a:ext cx="5214974" cy="571504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3.Оранизационный раздел</a:t>
            </a:r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285852" y="2650172"/>
          <a:ext cx="6122693" cy="2493341"/>
        </p:xfrm>
        <a:graphic>
          <a:graphicData uri="http://schemas.openxmlformats.org/drawingml/2006/table">
            <a:tbl>
              <a:tblPr/>
              <a:tblGrid>
                <a:gridCol w="583897"/>
                <a:gridCol w="5538796"/>
              </a:tblGrid>
              <a:tr h="314082">
                <a:tc>
                  <a:txBody>
                    <a:bodyPr/>
                    <a:lstStyle/>
                    <a:p>
                      <a:pPr marL="73025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1.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3025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Материально-техническое обеспечение Программы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5966">
                <a:tc>
                  <a:txBody>
                    <a:bodyPr/>
                    <a:lstStyle/>
                    <a:p>
                      <a:pPr marL="73025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2.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3025">
                        <a:spcBef>
                          <a:spcPts val="30"/>
                        </a:spcBef>
                        <a:spcAft>
                          <a:spcPts val="0"/>
                        </a:spcAft>
                        <a:tabLst>
                          <a:tab pos="1258570" algn="l"/>
                          <a:tab pos="2399030" algn="l"/>
                          <a:tab pos="3370580" algn="l"/>
                          <a:tab pos="3584575" algn="l"/>
                          <a:tab pos="4451350" algn="l"/>
                        </a:tabLs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Обеспеченность	методическими	материалами	и	средствами	обучения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  <a:p>
                      <a:pPr marL="73025">
                        <a:spcBef>
                          <a:spcPts val="105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и воспитания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9015">
                <a:tc>
                  <a:txBody>
                    <a:bodyPr/>
                    <a:lstStyle/>
                    <a:p>
                      <a:pPr marL="73025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3.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3025">
                        <a:spcBef>
                          <a:spcPts val="30"/>
                        </a:spcBef>
                        <a:spcAft>
                          <a:spcPts val="0"/>
                        </a:spcAft>
                        <a:tabLst>
                          <a:tab pos="1096010" algn="l"/>
                          <a:tab pos="2082800" algn="l"/>
                          <a:tab pos="3126105" algn="l"/>
                        </a:tabLs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Особенности	организации	развивающей	предметно-пространственной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  <a:p>
                      <a:pPr marL="73025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среды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4082">
                <a:tc>
                  <a:txBody>
                    <a:bodyPr/>
                    <a:lstStyle/>
                    <a:p>
                      <a:pPr marL="73025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4.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3025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Особенности традиционных событий, праздников, мероприятий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4082">
                <a:tc>
                  <a:txBody>
                    <a:bodyPr/>
                    <a:lstStyle/>
                    <a:p>
                      <a:pPr marL="73025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5.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3025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Распорядок и режим дня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114">
                <a:tc>
                  <a:txBody>
                    <a:bodyPr/>
                    <a:lstStyle/>
                    <a:p>
                      <a:pPr marL="73025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IV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11125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ДОПОЛНИТЕЛЬНЫЙ РАЗДЕЛ (краткая презентация Программы)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055954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19256" cy="864946"/>
          </a:xfrm>
        </p:spPr>
        <p:txBody>
          <a:bodyPr>
            <a:normAutofit fontScale="90000"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Специальные </a:t>
            </a:r>
            <a:r>
              <a:rPr lang="ru-RU" sz="2800" b="1" i="1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условия реализации АООП , АОП</a:t>
            </a:r>
            <a:br>
              <a:rPr lang="ru-RU" sz="2800" b="1" i="1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23528" y="1124744"/>
            <a:ext cx="8229600" cy="4896544"/>
          </a:xfrm>
        </p:spPr>
        <p:txBody>
          <a:bodyPr>
            <a:noAutofit/>
          </a:bodyPr>
          <a:lstStyle/>
          <a:p>
            <a:endParaRPr lang="ru-RU" sz="2000" b="1" i="1" dirty="0" smtClean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ru-RU" sz="2000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Наличие         в   ДОУ     психолого-педагогической              службы сопровождения. </a:t>
            </a:r>
          </a:p>
          <a:p>
            <a:endParaRPr lang="ru-RU" sz="2000" dirty="0" smtClean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ru-RU" sz="2000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Создание специальных условий: 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психолого-педагогических (комплексное  </a:t>
            </a:r>
            <a:r>
              <a:rPr lang="ru-RU" sz="2000" dirty="0" err="1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медико</a:t>
            </a:r>
            <a:r>
              <a:rPr lang="ru-RU" sz="2000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- психолого-педагогическое  сопровождение  воспитанников </a:t>
            </a:r>
            <a:r>
              <a:rPr lang="ru-RU" sz="2000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специалистами)</a:t>
            </a:r>
            <a:endParaRPr lang="ru-RU" sz="2000" dirty="0" smtClean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ru-RU" sz="2000" dirty="0" smtClean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ru-RU" sz="2000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материально-технических  (специальное оборудование)</a:t>
            </a:r>
          </a:p>
          <a:p>
            <a:endParaRPr lang="ru-RU" sz="2000" dirty="0" smtClean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ru-RU" sz="2000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организационных (создание специальной предметно-развивающей среды, специального режима в    определенные            периоды         времени)</a:t>
            </a: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75363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2081</TotalTime>
  <Words>697</Words>
  <Application>Microsoft Office PowerPoint</Application>
  <PresentationFormat>Экран (4:3)</PresentationFormat>
  <Paragraphs>121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Эркер</vt:lpstr>
      <vt:lpstr>Разработка рабочей программы воспитателя в ДОО на основе АООП ДО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      Специальные условия реализации АООП , АОП </vt:lpstr>
      <vt:lpstr>Слайд 10</vt:lpstr>
      <vt:lpstr>Слайд 11</vt:lpstr>
      <vt:lpstr>Спасибо за внимание!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User</cp:lastModifiedBy>
  <cp:revision>57</cp:revision>
  <dcterms:modified xsi:type="dcterms:W3CDTF">2022-01-20T12:55:14Z</dcterms:modified>
</cp:coreProperties>
</file>