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64" r:id="rId15"/>
    <p:sldId id="275" r:id="rId16"/>
    <p:sldId id="276" r:id="rId17"/>
    <p:sldId id="277" r:id="rId18"/>
    <p:sldId id="278" r:id="rId19"/>
    <p:sldId id="260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CC"/>
    <a:srgbClr val="CC00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0E914-2FDF-499F-9A42-4E5B31EB04B8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45BD3-596C-4B9C-9228-6FFD9ED8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my.mail.ru/community/soul___/30572670D5ED5FB7.html" TargetMode="External"/><Relationship Id="rId13" Type="http://schemas.openxmlformats.org/officeDocument/2006/relationships/hyperlink" Target="http://savok.name/216-kartiny.html" TargetMode="External"/><Relationship Id="rId3" Type="http://schemas.openxmlformats.org/officeDocument/2006/relationships/hyperlink" Target="http://www.zateevo.ru/?section=page&amp;action=edit&amp;alias=moscow_pismo" TargetMode="External"/><Relationship Id="rId7" Type="http://schemas.openxmlformats.org/officeDocument/2006/relationships/hyperlink" Target="http://chasp-ik.narod.ru/istoriya/" TargetMode="External"/><Relationship Id="rId12" Type="http://schemas.openxmlformats.org/officeDocument/2006/relationships/hyperlink" Target="http://rnns.ru/129914-pravda-o-rossii-tretij-rim.html" TargetMode="External"/><Relationship Id="rId2" Type="http://schemas.openxmlformats.org/officeDocument/2006/relationships/hyperlink" Target="http://gordeevanadezhd.ya.ru/replies.xml?item_no=1455" TargetMode="External"/><Relationship Id="rId16" Type="http://schemas.openxmlformats.org/officeDocument/2006/relationships/hyperlink" Target="http://nechtoportal.ru/otechestvennaya-istoriya/bolshaya-imperatorskaya-korona-rossi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vadnes.ru/glavnoe/svyatoj-i-ego-podvig-sergij-radonezhskij" TargetMode="External"/><Relationship Id="rId11" Type="http://schemas.openxmlformats.org/officeDocument/2006/relationships/hyperlink" Target="http://www.russian.kiev.ua/material.php?id=11606739" TargetMode="External"/><Relationship Id="rId5" Type="http://schemas.openxmlformats.org/officeDocument/2006/relationships/hyperlink" Target="http://silverhorseshoe.narod.ru/gonchar.htm" TargetMode="External"/><Relationship Id="rId15" Type="http://schemas.openxmlformats.org/officeDocument/2006/relationships/hyperlink" Target="http://istoriya-ru.ucoz.ru/publ/istorija_rossii/ivan_kalita_denezhnyj_meshok/2-1-0-93" TargetMode="External"/><Relationship Id="rId10" Type="http://schemas.openxmlformats.org/officeDocument/2006/relationships/hyperlink" Target="http://topwar.ru/12958-ivan-kalita-politika-vne-morali.html" TargetMode="External"/><Relationship Id="rId4" Type="http://schemas.openxmlformats.org/officeDocument/2006/relationships/hyperlink" Target="http://festival.1september.ru/articles/561752/" TargetMode="External"/><Relationship Id="rId9" Type="http://schemas.openxmlformats.org/officeDocument/2006/relationships/hyperlink" Target="http://s017.radikal.ru/i405/1111/76/19a655278dad.jpg" TargetMode="External"/><Relationship Id="rId14" Type="http://schemas.openxmlformats.org/officeDocument/2006/relationships/hyperlink" Target="http://calvaryguard.com/ru/kanz/hist/regalii/shapka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Русь расправляет крылья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  <a:t>Московский князь Иван </a:t>
            </a:r>
            <a:r>
              <a:rPr lang="ru-RU" sz="3600" b="1" dirty="0" err="1" smtClean="0">
                <a:solidFill>
                  <a:srgbClr val="C00000"/>
                </a:solidFill>
                <a:latin typeface="Segoe Print" pitchFamily="2" charset="0"/>
              </a:rPr>
              <a:t>Калита</a:t>
            </a:r>
            <a:endParaRPr lang="ru-RU" sz="3600" dirty="0"/>
          </a:p>
        </p:txBody>
      </p:sp>
      <p:pic>
        <p:nvPicPr>
          <p:cNvPr id="5" name="Содержимое 4" descr="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836712"/>
            <a:ext cx="2880320" cy="56622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764704"/>
            <a:ext cx="5652120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Московскому князю Ивану Даниловичу народ дал меткое прозвище </a:t>
            </a:r>
            <a:r>
              <a:rPr lang="ru-RU" u="sng" dirty="0" err="1" smtClean="0">
                <a:solidFill>
                  <a:srgbClr val="FF0000"/>
                </a:solidFill>
                <a:latin typeface="Comic Sans MS" pitchFamily="66" charset="0"/>
              </a:rPr>
              <a:t>Калита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 Так на Руси называли кожаную сумку для денег.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Калитой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окрестили князя по двум причинам:</a:t>
            </a:r>
          </a:p>
          <a:p>
            <a:pPr marL="514350" indent="-514350">
              <a:buAutoNum type="arabicParenR"/>
            </a:pP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Ему удалось скопить и утаить от жадных ордынских ханов немало золота и серебра.</a:t>
            </a:r>
          </a:p>
          <a:p>
            <a:pPr marL="514350" indent="-514350">
              <a:buAutoNum type="arabicParenR"/>
            </a:pPr>
            <a:r>
              <a:rPr lang="ru-RU" dirty="0" smtClean="0">
                <a:solidFill>
                  <a:srgbClr val="660066"/>
                </a:solidFill>
                <a:latin typeface="Comic Sans MS" pitchFamily="66" charset="0"/>
              </a:rPr>
              <a:t>Он постоянно носил у себя на поясе кошель с монетами для раздачи бедным.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293096"/>
            <a:ext cx="8964488" cy="23762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Иван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Калита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приходился внуком знаменитому 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кня-зю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Александру Невскому.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Во владение ему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достал-ся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глухой, затерянный в лесах городок Москва и 7 ещё более мелких городов. Но со временем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крохот-ное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княжество стало самым большим и сильным среди русских земель.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2" cstate="print"/>
          <a:srcRect l="8868" t="7252" r="9104" b="9354"/>
          <a:stretch>
            <a:fillRect/>
          </a:stretch>
        </p:blipFill>
        <p:spPr>
          <a:xfrm>
            <a:off x="179512" y="260648"/>
            <a:ext cx="3243140" cy="4032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Содержимое 7" descr="16.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75856" y="260648"/>
            <a:ext cx="5660476" cy="4032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36512" y="3861048"/>
            <a:ext cx="9144000" cy="2908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При Иване Калите правитель Золотой Орды не посылал войска против Московского княжества. Хан был доволен русским князем. </a:t>
            </a:r>
            <a:r>
              <a:rPr lang="ru-RU" sz="2600" dirty="0" smtClean="0">
                <a:solidFill>
                  <a:srgbClr val="C00000"/>
                </a:solidFill>
                <a:latin typeface="Comic Sans MS" pitchFamily="66" charset="0"/>
              </a:rPr>
              <a:t>Иван </a:t>
            </a:r>
            <a:r>
              <a:rPr lang="ru-RU" sz="2600" dirty="0" err="1" smtClean="0">
                <a:solidFill>
                  <a:srgbClr val="C00000"/>
                </a:solidFill>
                <a:latin typeface="Comic Sans MS" pitchFamily="66" charset="0"/>
              </a:rPr>
              <a:t>Калита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 не только исправно платил дань и делал богатые подарки, но ещё собирал дань со всей Русской земли. </a:t>
            </a:r>
            <a:r>
              <a:rPr lang="ru-RU" sz="2600" dirty="0" err="1" smtClean="0">
                <a:solidFill>
                  <a:srgbClr val="002060"/>
                </a:solidFill>
                <a:latin typeface="Comic Sans MS" pitchFamily="66" charset="0"/>
              </a:rPr>
              <a:t>Калита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 повёл это дело так ловко, что и татары были довольны, и его собственная казна пополнела.</a:t>
            </a:r>
            <a:endParaRPr lang="ru-RU" sz="2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260648"/>
            <a:ext cx="5025078" cy="3672408"/>
          </a:xfrm>
        </p:spPr>
      </p:pic>
      <p:pic>
        <p:nvPicPr>
          <p:cNvPr id="8" name="Рисунок 7" descr="24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60648"/>
            <a:ext cx="2726208" cy="3593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149080"/>
            <a:ext cx="9144000" cy="2520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При Калите на 40 лет прекратились ордынские </a:t>
            </a:r>
            <a:r>
              <a:rPr lang="ru-RU" sz="2600" dirty="0" err="1" smtClean="0">
                <a:solidFill>
                  <a:srgbClr val="002060"/>
                </a:solidFill>
                <a:latin typeface="Comic Sans MS" pitchFamily="66" charset="0"/>
              </a:rPr>
              <a:t>на-шествия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 и погромы. </a:t>
            </a:r>
            <a:r>
              <a:rPr lang="ru-RU" sz="2600" dirty="0" err="1" smtClean="0">
                <a:solidFill>
                  <a:srgbClr val="C00000"/>
                </a:solidFill>
                <a:latin typeface="Comic Sans MS" pitchFamily="66" charset="0"/>
              </a:rPr>
              <a:t>Калита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 первый из князей понял, что главная причина бессилия Русской земли и всех её бедствий – уделы. Он </a:t>
            </a:r>
            <a:r>
              <a:rPr lang="ru-RU" sz="2600" dirty="0" smtClean="0">
                <a:solidFill>
                  <a:srgbClr val="C00000"/>
                </a:solidFill>
                <a:latin typeface="Comic Sans MS" pitchFamily="66" charset="0"/>
              </a:rPr>
              <a:t>стал собирать и сращивать с Москвой разрозненные части Русской земли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. Поэтому его и называют </a:t>
            </a:r>
            <a:r>
              <a:rPr lang="ru-RU" sz="2600" u="sng" dirty="0" smtClean="0">
                <a:solidFill>
                  <a:srgbClr val="006600"/>
                </a:solidFill>
                <a:latin typeface="Comic Sans MS" pitchFamily="66" charset="0"/>
              </a:rPr>
              <a:t>первым собирателем Руси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1" name="Содержимое 10" descr="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2992"/>
          <a:stretch>
            <a:fillRect/>
          </a:stretch>
        </p:blipFill>
        <p:spPr>
          <a:xfrm>
            <a:off x="3491880" y="188640"/>
            <a:ext cx="5472608" cy="4140000"/>
          </a:xfrm>
          <a:effectLst>
            <a:softEdge rad="1270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51261"/>
          <a:stretch>
            <a:fillRect/>
          </a:stretch>
        </p:blipFill>
        <p:spPr bwMode="auto">
          <a:xfrm flipH="1">
            <a:off x="179512" y="188640"/>
            <a:ext cx="3330759" cy="41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 Работа по учебнику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620688"/>
            <a:ext cx="1420805" cy="1872208"/>
          </a:xfrm>
          <a:prstGeom prst="rect">
            <a:avLst/>
          </a:prstGeom>
          <a:ln w="28575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79712" y="1412776"/>
            <a:ext cx="6840760" cy="4176464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Прочитайте текст на с.66-69 учебника и ответьте на вопросы:</a:t>
            </a:r>
          </a:p>
          <a:p>
            <a:pPr marL="514350" indent="-514350" algn="ctr"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Как при Иване Калите стали называть крепость?</a:t>
            </a: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0000CC"/>
                </a:solidFill>
                <a:latin typeface="Comic Sans MS" pitchFamily="66" charset="0"/>
              </a:rPr>
              <a:t>Какими стенами его обнесли?</a:t>
            </a: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CC0099"/>
                </a:solidFill>
                <a:latin typeface="Comic Sans MS" pitchFamily="66" charset="0"/>
              </a:rPr>
              <a:t>Что получили в наследство от Ивана </a:t>
            </a:r>
            <a:r>
              <a:rPr lang="ru-RU" dirty="0" err="1" smtClean="0">
                <a:solidFill>
                  <a:srgbClr val="CC0099"/>
                </a:solidFill>
                <a:latin typeface="Comic Sans MS" pitchFamily="66" charset="0"/>
              </a:rPr>
              <a:t>Калиты</a:t>
            </a:r>
            <a:r>
              <a:rPr lang="ru-RU" dirty="0" smtClean="0">
                <a:solidFill>
                  <a:srgbClr val="CC0099"/>
                </a:solidFill>
                <a:latin typeface="Comic Sans MS" pitchFamily="66" charset="0"/>
              </a:rPr>
              <a:t> московские князья?</a:t>
            </a:r>
          </a:p>
          <a:p>
            <a:pPr marL="514350" indent="-514350" algn="ctr">
              <a:buNone/>
            </a:pPr>
            <a:endParaRPr lang="ru-RU" dirty="0" smtClean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4550799" cy="54006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836712"/>
            <a:ext cx="4499992" cy="5157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XIV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веке великий московский князь Иван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Калита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спешит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укре-пить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Москву. Именно в ту пору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крепость стала именоваться Кремлём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  Возле Кремля образовалось </a:t>
            </a:r>
            <a:r>
              <a:rPr lang="ru-RU" u="sng" dirty="0" smtClean="0">
                <a:solidFill>
                  <a:srgbClr val="006600"/>
                </a:solidFill>
                <a:latin typeface="Comic Sans MS" pitchFamily="66" charset="0"/>
              </a:rPr>
              <a:t>торжище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(место торговли) – будущая Красная площадь.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2320" y="3697868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ʹ</a:t>
            </a:r>
            <a:endParaRPr lang="ru-RU" sz="2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525144"/>
            <a:ext cx="9036496" cy="23328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Строят новые дубовые стены и башни Кремля взамен сгоревших в 1331 году.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Отёсанные  дубовые брёвна были огромных размеров. Их диаметр составлял 70 см. Эта крепость прослужила более 25 лет.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creml_2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8640"/>
            <a:ext cx="6408712" cy="4404534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34529"/>
            <a:ext cx="4200380" cy="5098727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16632"/>
            <a:ext cx="4680520" cy="6624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Московские великие князья и цари во время торжественных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выхо-дов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или приёмов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обя-зательно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имели при себе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особые знаки власти –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регалии</a:t>
            </a:r>
            <a:r>
              <a:rPr lang="ru-RU" dirty="0" smtClean="0">
                <a:latin typeface="Comic Sans MS" pitchFamily="66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одной руке монарх держал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скипетр</a:t>
            </a:r>
            <a:r>
              <a:rPr lang="ru-RU" dirty="0" smtClean="0">
                <a:latin typeface="Comic Sans MS" pitchFamily="66" charset="0"/>
              </a:rPr>
              <a:t>,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другой круглую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державу</a:t>
            </a:r>
            <a:r>
              <a:rPr lang="ru-RU" dirty="0" smtClean="0"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а голову его венчала своеобразная и очень дорогая шапка. Это и была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шапка Мономаха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332656"/>
            <a:ext cx="3544234" cy="331236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717032"/>
            <a:ext cx="9144000" cy="30243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 </a:t>
            </a:r>
            <a:r>
              <a:rPr lang="ru-RU" sz="2600" dirty="0" smtClean="0">
                <a:solidFill>
                  <a:srgbClr val="C00000"/>
                </a:solidFill>
                <a:latin typeface="Comic Sans MS" pitchFamily="66" charset="0"/>
              </a:rPr>
              <a:t>Шапка Мономаха 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была изготовлена в </a:t>
            </a:r>
            <a:r>
              <a:rPr lang="en-US" sz="2600" dirty="0" smtClean="0">
                <a:solidFill>
                  <a:srgbClr val="002060"/>
                </a:solidFill>
                <a:latin typeface="Comic Sans MS" pitchFamily="66" charset="0"/>
              </a:rPr>
              <a:t>XIV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 веке. Это золотая остроконечная шапка сверху была увенчана крестом, а внизу отделана собольим мехом. Когда очередной царь вступал на престол, его короновали шапкой Мономаха. </a:t>
            </a:r>
            <a:r>
              <a:rPr lang="ru-RU" sz="2600" dirty="0" smtClean="0">
                <a:solidFill>
                  <a:srgbClr val="006600"/>
                </a:solidFill>
                <a:latin typeface="Comic Sans MS" pitchFamily="66" charset="0"/>
              </a:rPr>
              <a:t>В 1724 году шапку заменили императорской короной. 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Теперь шапка Мономаха хранится в Оружейной палате Московского Кремля.</a:t>
            </a:r>
            <a:endParaRPr lang="ru-RU" sz="2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3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76672"/>
            <a:ext cx="2731393" cy="3101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Подведём итоги: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347864" y="1844824"/>
            <a:ext cx="5400600" cy="2736304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Какой город стал центром возрождения Руси?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Чем известен в истории Иван </a:t>
            </a:r>
            <a:r>
              <a:rPr lang="ru-RU" sz="2800" dirty="0" err="1" smtClean="0">
                <a:solidFill>
                  <a:srgbClr val="006600"/>
                </a:solidFill>
                <a:latin typeface="Comic Sans MS" pitchFamily="66" charset="0"/>
              </a:rPr>
              <a:t>Калита</a:t>
            </a: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51520" y="1556792"/>
            <a:ext cx="3024336" cy="2218754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-108520" y="4437112"/>
            <a:ext cx="9144000" cy="2260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Несчастья, обрушившиеся на Русь, не сломили русских людей.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После нападения захватчиков Русь начала медленно собираться с силами. Возвращались на родные пепелища уцелевшие жители, прятавшиеся по лесам.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6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19636"/>
          <a:stretch>
            <a:fillRect/>
          </a:stretch>
        </p:blipFill>
        <p:spPr>
          <a:xfrm>
            <a:off x="899592" y="188640"/>
            <a:ext cx="7179988" cy="4392488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http://gordeevanadezhd.ya.ru/replies.xml?item_no=1455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http://www.zateevo.ru/?section=page&amp;action=edit&amp;alias=moscow_pismo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http://festival.1september.ru/articles/561752/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http://silverhorseshoe.narod.ru/gonchar.htm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http://devadnes.ru/glavnoe/svyatoj-i-ego-podvig-sergij-radonezhskij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http://chasp-ik.narod.ru/istoriya/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http://my.mail.ru/community/soul___/30572670D5ED5FB7.html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http://s017.radikal.ru/i405/1111/76/19a655278dad.jpg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http://topwar.ru/12958-ivan-kalita-politika-vne-morali.html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http://www.russian.kiev.ua/material.php?id=11606739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http://rnns.ru/129914-pravda-o-rossii-tretij-rim.html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http://savok.name/216-kartiny.html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http://calvaryguard.com/ru/kanz/hist/regalii/shapka/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http://istoriya-ru.ucoz.ru/publ/istorija_rossii/ivan_kalita_denezhnyj_meshok/2-1-0-93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http://nechtoportal.ru/otechestvennaya-istoriya/bolshaya-imperatorskaya-korona-rossii.html</a:t>
            </a:r>
            <a:endParaRPr lang="ru-RU" dirty="0" smtClean="0"/>
          </a:p>
          <a:p>
            <a:r>
              <a:rPr lang="ru-RU" smtClean="0"/>
              <a:t> 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0872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404664"/>
            <a:ext cx="4495800" cy="57214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Центром возрождения Руси стали её северо-восточные земли, которые были наиболее удалены от Орды. 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	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Здесь располагались города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Москва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Тверь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Ярославль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. Сюда </a:t>
            </a:r>
            <a:r>
              <a:rPr lang="ru-RU" dirty="0" err="1" smtClean="0">
                <a:solidFill>
                  <a:srgbClr val="006600"/>
                </a:solidFill>
                <a:latin typeface="Comic Sans MS" pitchFamily="66" charset="0"/>
              </a:rPr>
              <a:t>на-правились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6600"/>
                </a:solidFill>
                <a:latin typeface="Comic Sans MS" pitchFamily="66" charset="0"/>
              </a:rPr>
              <a:t>переселен-цы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из других русских городов.</a:t>
            </a:r>
            <a:endParaRPr lang="ru-RU" dirty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карта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4536504" cy="6439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32656"/>
            <a:ext cx="1741206" cy="337443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3662264"/>
            <a:ext cx="9144000" cy="3195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Князья Северо-Восточной Руси были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заботливы-ми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и предприимчивыми хозяевами. Они ставили новые города и крепости.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Постепенно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возрож-дались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прежние ремёсла.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В этих городах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труди-лись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кузнецы, кожевники, гончары, сапожники, плотники, каменотёсы. Особо ценились мастера, изготавливающие вооружение и доспехи.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04664"/>
            <a:ext cx="2195884" cy="3249909"/>
          </a:xfrm>
          <a:prstGeom prst="rect">
            <a:avLst/>
          </a:prstGeom>
        </p:spPr>
      </p:pic>
      <p:pic>
        <p:nvPicPr>
          <p:cNvPr id="7" name="Рисунок 6" descr="1281163218_russian_arch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188640"/>
            <a:ext cx="2376264" cy="3515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179512" y="5301208"/>
            <a:ext cx="8712968" cy="139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Потянулись из города в город купеческие караваны. Спокойно и прибыльно торговали купцы под княжеской защитой.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722441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Возникали новые монастыри.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628800"/>
            <a:ext cx="4752528" cy="4176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endParaRPr lang="ru-RU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	Около города Радонежа в середине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XIV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века возник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Троицкий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(позднее Троице-Сергиев)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монастырь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 Основал его Сергий, родом из ростовских бояр.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08304" y="3284984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2320" y="4201924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2924944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ʹ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2041684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44890" y="3789040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7" name="Содержимое 16" descr="14.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4499894" cy="4608512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89024"/>
            <a:ext cx="4752000" cy="34560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252536" y="3501008"/>
            <a:ext cx="9324528" cy="327322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1337 году сыновья обедневшего боярина Стефан и Варфоломей решили – стать пустынниками.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Недале-ко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от Радонежа на холме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Маковец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 они поставили в глухом лесу келью и небольшую церковь, посвятив ее Троице. Через некоторое время, не выдержав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тяже-лой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жизни, Стефан ушел в Московский Богоявленский монастырь, а Варфоломей, приняв монашеский сан, с именем Сергий остался.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2.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88640"/>
            <a:ext cx="1933017" cy="3456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3789040"/>
            <a:ext cx="9144000" cy="29077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Вскоре вокруг начали селиться и другие монахи, основав Троицкий монастырь. Уважали на Руси Сергия Радонежского. Многие люди обращались к нему за советом и помощью. Сергий Радонежский вошел в историю не только как основатель монастыря. </a:t>
            </a:r>
            <a:r>
              <a:rPr lang="ru-RU" sz="2600" dirty="0" smtClean="0">
                <a:solidFill>
                  <a:srgbClr val="C00000"/>
                </a:solidFill>
                <a:latin typeface="Comic Sans MS" pitchFamily="66" charset="0"/>
              </a:rPr>
              <a:t>В 1380 году он благословлял князя Дмитрия Донского перед Куликовской битвой.</a:t>
            </a:r>
            <a:endParaRPr lang="ru-RU" sz="2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14.jpg"/>
          <p:cNvPicPr>
            <a:picLocks noChangeAspect="1"/>
          </p:cNvPicPr>
          <p:nvPr/>
        </p:nvPicPr>
        <p:blipFill>
          <a:blip r:embed="rId2" cstate="print"/>
          <a:srcRect r="13269"/>
          <a:stretch>
            <a:fillRect/>
          </a:stretch>
        </p:blipFill>
        <p:spPr>
          <a:xfrm>
            <a:off x="4716016" y="260648"/>
            <a:ext cx="4172668" cy="360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Содержимое 6" descr="13.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1484" r="6494"/>
          <a:stretch>
            <a:fillRect/>
          </a:stretch>
        </p:blipFill>
        <p:spPr>
          <a:xfrm>
            <a:off x="179512" y="260648"/>
            <a:ext cx="4555102" cy="3600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124744"/>
            <a:ext cx="4788024" cy="51845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Отец Сергий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стремился искоренить зло на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зем-ле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 уничтожить ложь  и недостатки людей. Но к концу жизни понял, что сделать это не в силах. Тогда он дал клятву никогда ни с кем не разговаривать до конца своих дней. Так и умер в молчании.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36591" t="2709" r="21774" b="2864"/>
          <a:stretch>
            <a:fillRect/>
          </a:stretch>
        </p:blipFill>
        <p:spPr>
          <a:xfrm>
            <a:off x="323527" y="260648"/>
            <a:ext cx="4016879" cy="6192688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834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Comic Sans MS</vt:lpstr>
      <vt:lpstr>Segoe Print</vt:lpstr>
      <vt:lpstr>Тема Office</vt:lpstr>
      <vt:lpstr>Русь расправляет крылья</vt:lpstr>
      <vt:lpstr>Презентация PowerPoint</vt:lpstr>
      <vt:lpstr>Презентация PowerPoint</vt:lpstr>
      <vt:lpstr>Презентация PowerPoint</vt:lpstr>
      <vt:lpstr>Презентация PowerPoint</vt:lpstr>
      <vt:lpstr>Возникали новые монастыри.</vt:lpstr>
      <vt:lpstr>Презентация PowerPoint</vt:lpstr>
      <vt:lpstr>Презентация PowerPoint</vt:lpstr>
      <vt:lpstr>Презентация PowerPoint</vt:lpstr>
      <vt:lpstr>Московский князь Иван Калита</vt:lpstr>
      <vt:lpstr>Презентация PowerPoint</vt:lpstr>
      <vt:lpstr>Презентация PowerPoint</vt:lpstr>
      <vt:lpstr>Презентация PowerPoint</vt:lpstr>
      <vt:lpstr>  Работа по учебнику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Подведём итоги: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51</cp:revision>
  <dcterms:created xsi:type="dcterms:W3CDTF">2012-12-22T15:44:36Z</dcterms:created>
  <dcterms:modified xsi:type="dcterms:W3CDTF">2022-02-15T05:52:58Z</dcterms:modified>
</cp:coreProperties>
</file>