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1" r:id="rId4"/>
    <p:sldId id="264" r:id="rId5"/>
    <p:sldId id="263" r:id="rId6"/>
    <p:sldId id="257" r:id="rId7"/>
    <p:sldId id="271" r:id="rId8"/>
    <p:sldId id="272" r:id="rId9"/>
    <p:sldId id="273" r:id="rId10"/>
    <p:sldId id="265" r:id="rId11"/>
    <p:sldId id="266" r:id="rId12"/>
    <p:sldId id="267" r:id="rId13"/>
    <p:sldId id="269" r:id="rId14"/>
    <p:sldId id="268" r:id="rId15"/>
    <p:sldId id="270" r:id="rId16"/>
    <p:sldId id="258" r:id="rId17"/>
    <p:sldId id="25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6600"/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08" y="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973F-CA59-4D27-B0E8-FC6701F9DB34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B26D7-5119-4798-8CDB-0E2E6BCCC0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973F-CA59-4D27-B0E8-FC6701F9DB34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B26D7-5119-4798-8CDB-0E2E6BCCC0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973F-CA59-4D27-B0E8-FC6701F9DB34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B26D7-5119-4798-8CDB-0E2E6BCCC0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973F-CA59-4D27-B0E8-FC6701F9DB34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B26D7-5119-4798-8CDB-0E2E6BCCC0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973F-CA59-4D27-B0E8-FC6701F9DB34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B26D7-5119-4798-8CDB-0E2E6BCCC0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973F-CA59-4D27-B0E8-FC6701F9DB34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B26D7-5119-4798-8CDB-0E2E6BCCC0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973F-CA59-4D27-B0E8-FC6701F9DB34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B26D7-5119-4798-8CDB-0E2E6BCCC0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973F-CA59-4D27-B0E8-FC6701F9DB34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B26D7-5119-4798-8CDB-0E2E6BCCC0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973F-CA59-4D27-B0E8-FC6701F9DB34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B26D7-5119-4798-8CDB-0E2E6BCCC0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973F-CA59-4D27-B0E8-FC6701F9DB34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B26D7-5119-4798-8CDB-0E2E6BCCC0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973F-CA59-4D27-B0E8-FC6701F9DB34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B26D7-5119-4798-8CDB-0E2E6BCCC0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23000">
              <a:srgbClr val="FFC000"/>
            </a:gs>
            <a:gs pos="76000">
              <a:srgbClr val="92D050"/>
            </a:gs>
            <a:gs pos="5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AA973F-CA59-4D27-B0E8-FC6701F9DB34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8B26D7-5119-4798-8CDB-0E2E6BCCC0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nifiga-sebe.ru/index.php?newsid=855" TargetMode="External"/><Relationship Id="rId13" Type="http://schemas.openxmlformats.org/officeDocument/2006/relationships/hyperlink" Target="http://fatefinal.ru/viewtopic.php?id=1143" TargetMode="External"/><Relationship Id="rId18" Type="http://schemas.openxmlformats.org/officeDocument/2006/relationships/hyperlink" Target="http://msdanielswebquests.blogspot.ru/2007/07/castle-builder-webquest.html" TargetMode="External"/><Relationship Id="rId3" Type="http://schemas.openxmlformats.org/officeDocument/2006/relationships/hyperlink" Target="http://russianaxes.ru/srednevekovie-doma.html" TargetMode="External"/><Relationship Id="rId21" Type="http://schemas.openxmlformats.org/officeDocument/2006/relationships/hyperlink" Target="http://happykidshop.ru/products/658--.aspx" TargetMode="External"/><Relationship Id="rId7" Type="http://schemas.openxmlformats.org/officeDocument/2006/relationships/hyperlink" Target="http://www.xrest.ru/original/862818/" TargetMode="External"/><Relationship Id="rId12" Type="http://schemas.openxmlformats.org/officeDocument/2006/relationships/hyperlink" Target="http://pda.privet.ru/blog/3313216" TargetMode="External"/><Relationship Id="rId17" Type="http://schemas.openxmlformats.org/officeDocument/2006/relationships/hyperlink" Target="http://www.zvezda.org.ru/kreposti/" TargetMode="External"/><Relationship Id="rId2" Type="http://schemas.openxmlformats.org/officeDocument/2006/relationships/hyperlink" Target="http://renessans-acad.ru/?page_id=162" TargetMode="External"/><Relationship Id="rId16" Type="http://schemas.openxmlformats.org/officeDocument/2006/relationships/hyperlink" Target="http://read.ru/id/35071/" TargetMode="External"/><Relationship Id="rId20" Type="http://schemas.openxmlformats.org/officeDocument/2006/relationships/hyperlink" Target="http://www.adventist.su/bible_history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fotki.yandex.ru/users/esenya-sheveleva/view/791856/?page=3" TargetMode="External"/><Relationship Id="rId11" Type="http://schemas.openxmlformats.org/officeDocument/2006/relationships/hyperlink" Target="http://raskrashkirus.ru/srednevekovie-ritsari.html" TargetMode="External"/><Relationship Id="rId24" Type="http://schemas.openxmlformats.org/officeDocument/2006/relationships/hyperlink" Target="http://forum.pechatnick.com/viewtopic.php?pid=50301" TargetMode="External"/><Relationship Id="rId5" Type="http://schemas.openxmlformats.org/officeDocument/2006/relationships/hyperlink" Target="http://blogi.mbplp.lodz.pl/filia2/2011/11/22/nasza-recenzja-twj-wybr-listopad-2011/" TargetMode="External"/><Relationship Id="rId15" Type="http://schemas.openxmlformats.org/officeDocument/2006/relationships/hyperlink" Target="http://gru.ucoz.ru/forum/53-491-1" TargetMode="External"/><Relationship Id="rId23" Type="http://schemas.openxmlformats.org/officeDocument/2006/relationships/hyperlink" Target="http://eldisblog.com/post182973508" TargetMode="External"/><Relationship Id="rId10" Type="http://schemas.openxmlformats.org/officeDocument/2006/relationships/hyperlink" Target="http://allday.ru/index.php?newsid=565714" TargetMode="External"/><Relationship Id="rId19" Type="http://schemas.openxmlformats.org/officeDocument/2006/relationships/hyperlink" Target="http://cae2k.com/bhagwan-photos-0/medieval-castle-diagrams.html" TargetMode="External"/><Relationship Id="rId4" Type="http://schemas.openxmlformats.org/officeDocument/2006/relationships/hyperlink" Target="http://www.liveinternet.ru/users/3287612/post169615178/" TargetMode="External"/><Relationship Id="rId9" Type="http://schemas.openxmlformats.org/officeDocument/2006/relationships/hyperlink" Target="http://www.fotoprizer.ru/foto-alboms/alboms/hram-zolotaya-obitel-buddi-shakyamuni-v-respublike-kalmikiya/?q=488&amp;albm=1210" TargetMode="External"/><Relationship Id="rId14" Type="http://schemas.openxmlformats.org/officeDocument/2006/relationships/hyperlink" Target="http://raskrashkirus.ru/risunki-ritsari-i-ih-zamki.html" TargetMode="External"/><Relationship Id="rId22" Type="http://schemas.openxmlformats.org/officeDocument/2006/relationships/hyperlink" Target="http://www.vestnikk.ru/dosug/legends/6353-rycarskie-turniry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600" b="1" dirty="0" smtClean="0"/>
              <a:t>Средние века: время рыцарей и замков.</a:t>
            </a:r>
            <a:endParaRPr lang="ru-RU" sz="6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797152"/>
            <a:ext cx="6400800" cy="1752600"/>
          </a:xfrm>
        </p:spPr>
        <p:txBody>
          <a:bodyPr/>
          <a:lstStyle/>
          <a:p>
            <a:r>
              <a:rPr lang="ru-RU" dirty="0" smtClean="0"/>
              <a:t>4 класс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Рыцари Средневековья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Содержимое 5" descr="1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95536" y="1052736"/>
            <a:ext cx="4464496" cy="3723389"/>
          </a:xfrm>
          <a:effectLst>
            <a:softEdge rad="1270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07504" y="4725144"/>
            <a:ext cx="9036496" cy="213285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u="sng" dirty="0" smtClean="0">
                <a:solidFill>
                  <a:srgbClr val="C00000"/>
                </a:solidFill>
                <a:latin typeface="Comic Sans MS" pitchFamily="66" charset="0"/>
              </a:rPr>
              <a:t>Рыцарь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 – воин на коне, закованный в латы, в шлеме, с мечом и щитом.  Для рыцаря </a:t>
            </a:r>
            <a:r>
              <a:rPr lang="ru-RU" dirty="0" err="1" smtClean="0">
                <a:solidFill>
                  <a:srgbClr val="000099"/>
                </a:solidFill>
                <a:latin typeface="Comic Sans MS" pitchFamily="66" charset="0"/>
              </a:rPr>
              <a:t>счита-лись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 обязательными моральные нормы: </a:t>
            </a:r>
            <a:r>
              <a:rPr lang="ru-RU" dirty="0" err="1" smtClean="0">
                <a:solidFill>
                  <a:srgbClr val="FF0000"/>
                </a:solidFill>
                <a:latin typeface="Comic Sans MS" pitchFamily="66" charset="0"/>
              </a:rPr>
              <a:t>сме-лость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, </a:t>
            </a:r>
            <a:r>
              <a:rPr lang="ru-RU" dirty="0" smtClean="0">
                <a:solidFill>
                  <a:srgbClr val="006600"/>
                </a:solidFill>
                <a:latin typeface="Comic Sans MS" pitchFamily="66" charset="0"/>
              </a:rPr>
              <a:t>верность долгу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, </a:t>
            </a:r>
            <a:r>
              <a:rPr lang="ru-RU" dirty="0" smtClean="0">
                <a:solidFill>
                  <a:srgbClr val="CC0066"/>
                </a:solidFill>
                <a:latin typeface="Comic Sans MS" pitchFamily="66" charset="0"/>
              </a:rPr>
              <a:t>благородство по </a:t>
            </a:r>
            <a:r>
              <a:rPr lang="ru-RU" dirty="0" err="1" smtClean="0">
                <a:solidFill>
                  <a:srgbClr val="CC0066"/>
                </a:solidFill>
                <a:latin typeface="Comic Sans MS" pitchFamily="66" charset="0"/>
              </a:rPr>
              <a:t>отно-шению</a:t>
            </a:r>
            <a:r>
              <a:rPr lang="ru-RU" dirty="0" smtClean="0">
                <a:solidFill>
                  <a:srgbClr val="CC0066"/>
                </a:solidFill>
                <a:latin typeface="Comic Sans MS" pitchFamily="66" charset="0"/>
              </a:rPr>
              <a:t> к женщине.</a:t>
            </a:r>
            <a:endParaRPr lang="ru-RU" dirty="0">
              <a:solidFill>
                <a:srgbClr val="CC0066"/>
              </a:solidFill>
            </a:endParaRPr>
          </a:p>
        </p:txBody>
      </p:sp>
      <p:pic>
        <p:nvPicPr>
          <p:cNvPr id="5" name="Рисунок 4" descr="e26a4a26ffb3245efd507cf74911f8b1_0_500_0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63888" y="2204864"/>
            <a:ext cx="1944216" cy="2627317"/>
          </a:xfrm>
          <a:prstGeom prst="rect">
            <a:avLst/>
          </a:prstGeom>
        </p:spPr>
      </p:pic>
      <p:pic>
        <p:nvPicPr>
          <p:cNvPr id="7" name="Рисунок 6" descr="10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364088" y="1124744"/>
            <a:ext cx="3346819" cy="33840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-108520" y="4437112"/>
            <a:ext cx="9144000" cy="22322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Жили рыцари в замках.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Замок – это дворец и крепость феодала. 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Их строили на высоком холме, обрывистом утёсе, острове посреди реки. Замки говорили о силе и могуществе своих владельцев и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служили надёжной защитой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.</a:t>
            </a:r>
            <a:endParaRPr lang="ru-RU" dirty="0">
              <a:solidFill>
                <a:srgbClr val="000099"/>
              </a:solidFill>
            </a:endParaRPr>
          </a:p>
        </p:txBody>
      </p:sp>
      <p:pic>
        <p:nvPicPr>
          <p:cNvPr id="12" name="Содержимое 11" descr="12.jpe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67544" y="332656"/>
            <a:ext cx="5568619" cy="4176464"/>
          </a:xfrm>
          <a:effectLst>
            <a:softEdge rad="317500"/>
          </a:effectLst>
        </p:spPr>
      </p:pic>
      <p:pic>
        <p:nvPicPr>
          <p:cNvPr id="16" name="Рисунок 15" descr="av-124816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444208" y="404664"/>
            <a:ext cx="1852902" cy="38164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Укрепительные сооружения замков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Содержимое 5" descr="15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772706" y="764704"/>
            <a:ext cx="7105632" cy="4032448"/>
          </a:xfrm>
          <a:effectLst>
            <a:softEdge rad="317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-108520" y="4669160"/>
            <a:ext cx="9144000" cy="218884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Замки были окружены глубоким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рвом с водой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.  У ворот был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подъёмный мост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. В жилище вели </a:t>
            </a:r>
            <a:r>
              <a:rPr lang="ru-RU" dirty="0" err="1" smtClean="0">
                <a:solidFill>
                  <a:srgbClr val="000099"/>
                </a:solidFill>
                <a:latin typeface="Comic Sans MS" pitchFamily="66" charset="0"/>
              </a:rPr>
              <a:t>тя-жёлые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дубовые ворота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, окованные железом. Вход в замок преграждала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металлическая </a:t>
            </a:r>
            <a:r>
              <a:rPr lang="ru-RU" dirty="0" err="1" smtClean="0">
                <a:solidFill>
                  <a:srgbClr val="C00000"/>
                </a:solidFill>
                <a:latin typeface="Comic Sans MS" pitchFamily="66" charset="0"/>
              </a:rPr>
              <a:t>решёт-ка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 с острыми зубьями наверху.</a:t>
            </a:r>
            <a:endParaRPr lang="ru-RU" dirty="0">
              <a:solidFill>
                <a:srgbClr val="000099"/>
              </a:solidFill>
            </a:endParaRPr>
          </a:p>
        </p:txBody>
      </p:sp>
      <p:pic>
        <p:nvPicPr>
          <p:cNvPr id="5" name="Рисунок 4" descr="e26a4a26ffb3245efd507cf74911f8b1_0_500_0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491880" y="1844824"/>
            <a:ext cx="1944216" cy="26273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29600" cy="1143000"/>
          </a:xfrm>
        </p:spPr>
        <p:txBody>
          <a:bodyPr/>
          <a:lstStyle/>
          <a:p>
            <a:r>
              <a:rPr lang="ru-RU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Работа по учебнику</a:t>
            </a:r>
            <a:endParaRPr lang="ru-RU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pic>
        <p:nvPicPr>
          <p:cNvPr id="5" name="Содержимое 4" descr="Рисунок1.pn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611560" y="1916832"/>
            <a:ext cx="2185854" cy="2880320"/>
          </a:xfrm>
          <a:prstGeom prst="rect">
            <a:avLst/>
          </a:prstGeom>
          <a:ln w="76200" cap="sq" cmpd="thickThin">
            <a:solidFill>
              <a:srgbClr val="FF99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347864" y="1484784"/>
            <a:ext cx="5400600" cy="3960440"/>
          </a:xfrm>
          <a:ln w="381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Прочитайте 2 абзац</a:t>
            </a:r>
          </a:p>
          <a:p>
            <a:pPr marL="514350" indent="-514350">
              <a:buNone/>
            </a:pPr>
            <a:r>
              <a:rPr lang="ru-RU" dirty="0">
                <a:solidFill>
                  <a:srgbClr val="000099"/>
                </a:solidFill>
                <a:latin typeface="Comic Sans MS" pitchFamily="66" charset="0"/>
              </a:rPr>
              <a:t>	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на с. 19 учебника и ответьте на вопросы:</a:t>
            </a:r>
          </a:p>
          <a:p>
            <a:pPr marL="514350" indent="-514350">
              <a:buNone/>
            </a:pPr>
            <a:endParaRPr lang="ru-RU" dirty="0" smtClean="0">
              <a:solidFill>
                <a:srgbClr val="006600"/>
              </a:solidFill>
              <a:latin typeface="Comic Sans MS" pitchFamily="66" charset="0"/>
            </a:endParaRPr>
          </a:p>
          <a:p>
            <a:pPr marL="514350" indent="-514350"/>
            <a:r>
              <a:rPr lang="ru-RU" dirty="0" smtClean="0">
                <a:solidFill>
                  <a:srgbClr val="006600"/>
                </a:solidFill>
                <a:latin typeface="Comic Sans MS" pitchFamily="66" charset="0"/>
              </a:rPr>
              <a:t>Удобным ли жилищем были замки?</a:t>
            </a:r>
          </a:p>
          <a:p>
            <a:pPr marL="514350" indent="-514350"/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Чем занимались обитатели замка?</a:t>
            </a:r>
          </a:p>
        </p:txBody>
      </p:sp>
      <p:pic>
        <p:nvPicPr>
          <p:cNvPr id="7" name="Рисунок 6" descr="School_Clip_Art_151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092280" y="4365104"/>
            <a:ext cx="1774466" cy="22310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3968" y="908720"/>
            <a:ext cx="4680520" cy="5400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u="sng" dirty="0" smtClean="0">
                <a:solidFill>
                  <a:srgbClr val="C00000"/>
                </a:solidFill>
                <a:latin typeface="Comic Sans MS" pitchFamily="66" charset="0"/>
              </a:rPr>
              <a:t>Замки были не очень удобным жилищем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.        В них было сыро, холодно, гуляли сквозняки. Первые замки не имели стёкол в окнах и водопровода. Помещения освещались факелами из веток дерева или пучков тростника.</a:t>
            </a:r>
            <a:endParaRPr lang="ru-RU" dirty="0">
              <a:solidFill>
                <a:srgbClr val="000099"/>
              </a:solidFill>
            </a:endParaRPr>
          </a:p>
        </p:txBody>
      </p:sp>
      <p:pic>
        <p:nvPicPr>
          <p:cNvPr id="16" name="Содержимое 15" descr="20.jpe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51521" y="476672"/>
            <a:ext cx="4752528" cy="5904656"/>
          </a:xfr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Чем занимались обитатели замка?</a:t>
            </a:r>
            <a:endParaRPr lang="ru-RU" dirty="0"/>
          </a:p>
        </p:txBody>
      </p:sp>
      <p:pic>
        <p:nvPicPr>
          <p:cNvPr id="5" name="Содержимое 4" descr="замок (NXPowerLite)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 t="6522"/>
          <a:stretch>
            <a:fillRect/>
          </a:stretch>
        </p:blipFill>
        <p:spPr>
          <a:xfrm>
            <a:off x="395536" y="1412776"/>
            <a:ext cx="5163440" cy="3600400"/>
          </a:xfrm>
          <a:effectLst>
            <a:softEdge rad="1270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496" y="5229200"/>
            <a:ext cx="8712968" cy="1512168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Женщины проводили время за рукоделием. Хозяин охотился, принимал гостей, устраивал рыцарские турниры.</a:t>
            </a:r>
            <a:endParaRPr lang="ru-RU" dirty="0">
              <a:solidFill>
                <a:srgbClr val="000099"/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2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652120" y="908720"/>
            <a:ext cx="3121451" cy="4205041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ПОДВЕДЁМ ИТОГИ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3419872" y="1340768"/>
            <a:ext cx="5400600" cy="4392488"/>
          </a:xfrm>
          <a:prstGeom prst="roundRect">
            <a:avLst/>
          </a:prstGeom>
          <a:ln w="38100"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609600" indent="-609600">
              <a:spcBef>
                <a:spcPct val="20000"/>
              </a:spcBef>
              <a:buFont typeface="+mj-lt"/>
              <a:buAutoNum type="arabicPeriod"/>
            </a:pPr>
            <a:r>
              <a:rPr lang="ru-RU" sz="2800" dirty="0" smtClean="0">
                <a:solidFill>
                  <a:srgbClr val="000099"/>
                </a:solidFill>
                <a:latin typeface="Comic Sans MS" pitchFamily="66" charset="0"/>
              </a:rPr>
              <a:t>Назовите религии, которые </a:t>
            </a:r>
            <a:r>
              <a:rPr lang="ru-RU" sz="2800" dirty="0" err="1" smtClean="0">
                <a:solidFill>
                  <a:srgbClr val="000099"/>
                </a:solidFill>
                <a:latin typeface="Comic Sans MS" pitchFamily="66" charset="0"/>
              </a:rPr>
              <a:t>распростра-нились</a:t>
            </a:r>
            <a:r>
              <a:rPr lang="ru-RU" sz="2800" dirty="0" smtClean="0">
                <a:solidFill>
                  <a:srgbClr val="000099"/>
                </a:solidFill>
                <a:latin typeface="Comic Sans MS" pitchFamily="66" charset="0"/>
              </a:rPr>
              <a:t> в Средние века.</a:t>
            </a:r>
          </a:p>
          <a:p>
            <a:pPr marL="609600" indent="-609600">
              <a:spcBef>
                <a:spcPct val="20000"/>
              </a:spcBef>
              <a:buFont typeface="+mj-lt"/>
              <a:buAutoNum type="arabicPeriod"/>
            </a:pPr>
            <a:r>
              <a:rPr lang="ru-RU" sz="2800" dirty="0" smtClean="0">
                <a:solidFill>
                  <a:srgbClr val="006600"/>
                </a:solidFill>
                <a:latin typeface="Comic Sans MS" pitchFamily="66" charset="0"/>
              </a:rPr>
              <a:t>Что было изобретено в Средние века?</a:t>
            </a:r>
          </a:p>
          <a:p>
            <a:pPr marL="609600" indent="-609600">
              <a:spcBef>
                <a:spcPct val="20000"/>
              </a:spcBef>
              <a:buFont typeface="+mj-lt"/>
              <a:buAutoNum type="arabicPeriod"/>
            </a:pPr>
            <a:r>
              <a:rPr lang="ru-RU" sz="2800" dirty="0" smtClean="0">
                <a:solidFill>
                  <a:srgbClr val="C00000"/>
                </a:solidFill>
                <a:latin typeface="Comic Sans MS" pitchFamily="66" charset="0"/>
              </a:rPr>
              <a:t>Как называется эпоха Средневековья?</a:t>
            </a:r>
          </a:p>
          <a:p>
            <a:pPr marL="609600" indent="-609600">
              <a:spcBef>
                <a:spcPct val="20000"/>
              </a:spcBef>
            </a:pPr>
            <a:endParaRPr lang="ru-RU" sz="2800" dirty="0" smtClean="0">
              <a:solidFill>
                <a:srgbClr val="CC00CC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 smtClean="0">
              <a:solidFill>
                <a:srgbClr val="0000CC"/>
              </a:solidFill>
            </a:endParaRPr>
          </a:p>
          <a:p>
            <a:pPr marL="609600" indent="-609600">
              <a:spcBef>
                <a:spcPct val="20000"/>
              </a:spcBef>
              <a:buFontTx/>
              <a:buAutoNum type="arabicPeriod" startAt="3"/>
            </a:pPr>
            <a:endParaRPr lang="ru-RU" sz="2800" dirty="0">
              <a:solidFill>
                <a:srgbClr val="0000CC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A50021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FF0066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FF0066"/>
              </a:solidFill>
            </a:endParaRPr>
          </a:p>
        </p:txBody>
      </p:sp>
      <p:grpSp>
        <p:nvGrpSpPr>
          <p:cNvPr id="2" name="Группа 11"/>
          <p:cNvGrpSpPr/>
          <p:nvPr/>
        </p:nvGrpSpPr>
        <p:grpSpPr>
          <a:xfrm>
            <a:off x="323528" y="2276872"/>
            <a:ext cx="3024336" cy="2218754"/>
            <a:chOff x="251520" y="1988840"/>
            <a:chExt cx="3387549" cy="2506786"/>
          </a:xfrm>
        </p:grpSpPr>
        <p:pic>
          <p:nvPicPr>
            <p:cNvPr id="10" name="Рисунок 9" descr="0_80302_a3fba2ca_XL.pn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51520" y="1988840"/>
              <a:ext cx="3387549" cy="2506786"/>
            </a:xfrm>
            <a:prstGeom prst="rect">
              <a:avLst/>
            </a:prstGeom>
          </p:spPr>
        </p:pic>
        <p:pic>
          <p:nvPicPr>
            <p:cNvPr id="11" name="Рисунок 10" descr="окр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403720" y="3359848"/>
              <a:ext cx="648000" cy="86124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ИСТОЧНИКИ: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836712"/>
            <a:ext cx="8229600" cy="5760640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ru-RU" u="sng" dirty="0" smtClean="0">
                <a:hlinkClick r:id="rId2"/>
              </a:rPr>
              <a:t>http://renessans-acad.ru/?page_id=162</a:t>
            </a:r>
            <a:endParaRPr lang="ru-RU" dirty="0" smtClean="0"/>
          </a:p>
          <a:p>
            <a:pPr lvl="0"/>
            <a:r>
              <a:rPr lang="ru-RU" u="sng" dirty="0" smtClean="0">
                <a:hlinkClick r:id="rId3"/>
              </a:rPr>
              <a:t>http://russianaxes.ru/srednevekovie-doma.html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4"/>
              </a:rPr>
              <a:t>http://www.liveinternet.ru/users/3287612/post169615178/</a:t>
            </a:r>
            <a:endParaRPr lang="ru-RU" dirty="0" smtClean="0"/>
          </a:p>
          <a:p>
            <a:pPr lvl="0"/>
            <a:r>
              <a:rPr lang="ru-RU" dirty="0" smtClean="0"/>
              <a:t> </a:t>
            </a:r>
            <a:r>
              <a:rPr lang="ru-RU" u="sng" dirty="0" smtClean="0">
                <a:hlinkClick r:id="rId5"/>
              </a:rPr>
              <a:t>http://blogi.mbplp.lodz.pl/filia2/2011/11/22/nasza-recenzja-twj-wybr-listopad-2011/</a:t>
            </a:r>
            <a:endParaRPr lang="ru-RU" dirty="0" smtClean="0"/>
          </a:p>
          <a:p>
            <a:pPr lvl="0"/>
            <a:r>
              <a:rPr lang="ru-RU" u="sng" dirty="0" smtClean="0">
                <a:hlinkClick r:id="rId6"/>
              </a:rPr>
              <a:t>http://fotki.yandex.ru/users/esenya-sheveleva/view/791856/?page=3</a:t>
            </a:r>
            <a:endParaRPr lang="ru-RU" dirty="0" smtClean="0"/>
          </a:p>
          <a:p>
            <a:pPr lvl="0"/>
            <a:r>
              <a:rPr lang="ru-RU" u="sng" dirty="0" smtClean="0">
                <a:hlinkClick r:id="rId7"/>
              </a:rPr>
              <a:t>http://www.xrest.ru/original/862818/</a:t>
            </a:r>
            <a:endParaRPr lang="ru-RU" dirty="0" smtClean="0"/>
          </a:p>
          <a:p>
            <a:pPr lvl="0"/>
            <a:r>
              <a:rPr lang="ru-RU" u="sng" dirty="0" smtClean="0">
                <a:hlinkClick r:id="rId8"/>
              </a:rPr>
              <a:t>http://nifiga-sebe.ru/index.php?newsid=855</a:t>
            </a:r>
            <a:endParaRPr lang="ru-RU" dirty="0" smtClean="0"/>
          </a:p>
          <a:p>
            <a:pPr lvl="0"/>
            <a:r>
              <a:rPr lang="ru-RU" u="sng" dirty="0" smtClean="0">
                <a:hlinkClick r:id="rId9"/>
              </a:rPr>
              <a:t>http://www.fotoprizer.ru/foto-alboms/alboms/hram-zolotaya-obitel-buddi-shakyamuni-v-respublike-kalmikiya/?q=488&amp;albm=1210</a:t>
            </a:r>
            <a:endParaRPr lang="ru-RU" dirty="0" smtClean="0"/>
          </a:p>
          <a:p>
            <a:pPr lvl="0"/>
            <a:r>
              <a:rPr lang="ru-RU" u="sng" dirty="0" smtClean="0">
                <a:hlinkClick r:id="rId10"/>
              </a:rPr>
              <a:t>http://allday.ru/index.php?newsid=565714</a:t>
            </a:r>
            <a:endParaRPr lang="ru-RU" dirty="0" smtClean="0"/>
          </a:p>
          <a:p>
            <a:pPr lvl="0"/>
            <a:r>
              <a:rPr lang="ru-RU" u="sng" dirty="0" smtClean="0">
                <a:hlinkClick r:id="rId11"/>
              </a:rPr>
              <a:t>http://raskrashkirus.ru/srednevekovie-ritsari.html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12"/>
              </a:rPr>
              <a:t>http://pda.privet.ru/blog/3313216</a:t>
            </a:r>
            <a:endParaRPr lang="ru-RU" dirty="0" smtClean="0"/>
          </a:p>
          <a:p>
            <a:pPr lvl="0"/>
            <a:r>
              <a:rPr lang="ru-RU" u="sng" dirty="0" smtClean="0">
                <a:hlinkClick r:id="rId13"/>
              </a:rPr>
              <a:t>http://fatefinal.ru/viewtopic.php?id=1143</a:t>
            </a:r>
            <a:endParaRPr lang="ru-RU" dirty="0" smtClean="0"/>
          </a:p>
          <a:p>
            <a:pPr lvl="0"/>
            <a:r>
              <a:rPr lang="ru-RU" u="sng" dirty="0" smtClean="0">
                <a:hlinkClick r:id="rId14"/>
              </a:rPr>
              <a:t>http://raskrashkirus.ru/risunki-ritsari-i-ih-zamki.html</a:t>
            </a:r>
            <a:r>
              <a:rPr lang="ru-RU" dirty="0" smtClean="0"/>
              <a:t> </a:t>
            </a:r>
          </a:p>
          <a:p>
            <a:pPr lvl="0"/>
            <a:r>
              <a:rPr lang="ru-RU" u="sng" dirty="0" smtClean="0">
                <a:hlinkClick r:id="rId15"/>
              </a:rPr>
              <a:t>http://gru.ucoz.ru/forum/53-491-1</a:t>
            </a:r>
            <a:endParaRPr lang="ru-RU" dirty="0" smtClean="0"/>
          </a:p>
          <a:p>
            <a:pPr lvl="0"/>
            <a:r>
              <a:rPr lang="ru-RU" u="sng" dirty="0" smtClean="0">
                <a:hlinkClick r:id="rId16"/>
              </a:rPr>
              <a:t>http://read.ru/id/35071/</a:t>
            </a:r>
            <a:endParaRPr lang="ru-RU" dirty="0" smtClean="0"/>
          </a:p>
          <a:p>
            <a:pPr lvl="0"/>
            <a:r>
              <a:rPr lang="ru-RU" u="sng" dirty="0" smtClean="0">
                <a:hlinkClick r:id="rId17"/>
              </a:rPr>
              <a:t>http://www.zvezda.org.ru/kreposti/</a:t>
            </a:r>
            <a:endParaRPr lang="ru-RU" dirty="0" smtClean="0"/>
          </a:p>
          <a:p>
            <a:pPr lvl="0"/>
            <a:r>
              <a:rPr lang="ru-RU" u="sng" dirty="0" smtClean="0">
                <a:hlinkClick r:id="rId18"/>
              </a:rPr>
              <a:t>http://msdanielswebquests.blogspot.ru/2007/07/castle-builder-webquest.html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19"/>
              </a:rPr>
              <a:t>http://cae2k.com/bhagwan-photos-0/medieval-castle-diagrams.html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20"/>
              </a:rPr>
              <a:t>http://www.adventist.su/bible_history.htm</a:t>
            </a:r>
            <a:endParaRPr lang="ru-RU" dirty="0" smtClean="0"/>
          </a:p>
          <a:p>
            <a:pPr lvl="0"/>
            <a:r>
              <a:rPr lang="ru-RU" u="sng" dirty="0" smtClean="0">
                <a:hlinkClick r:id="rId21"/>
              </a:rPr>
              <a:t>http://happykidshop.ru/products/658--.aspx</a:t>
            </a:r>
            <a:endParaRPr lang="ru-RU" dirty="0" smtClean="0"/>
          </a:p>
          <a:p>
            <a:pPr lvl="0"/>
            <a:r>
              <a:rPr lang="ru-RU" u="sng" dirty="0" smtClean="0">
                <a:hlinkClick r:id="rId22"/>
              </a:rPr>
              <a:t>http://www.vestnikk.ru/dosug/legends/6353-rycarskie-turniry.html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23"/>
              </a:rPr>
              <a:t>http://eldisblog.com/post182973508</a:t>
            </a:r>
            <a:endParaRPr lang="ru-RU" dirty="0" smtClean="0"/>
          </a:p>
          <a:p>
            <a:pPr lvl="0"/>
            <a:r>
              <a:rPr lang="ru-RU" u="sng" dirty="0" smtClean="0">
                <a:hlinkClick r:id="rId24"/>
              </a:rPr>
              <a:t>http://forum.pechatnick.com/viewtopic.php?pid=50301</a:t>
            </a:r>
            <a:endParaRPr lang="ru-RU" dirty="0" smtClean="0"/>
          </a:p>
          <a:p>
            <a:pPr lvl="0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2 - копия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79512" y="2204864"/>
            <a:ext cx="8784976" cy="11521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7544" y="1619508"/>
            <a:ext cx="1656184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663300"/>
                </a:solidFill>
              </a:rPr>
              <a:t>Древний мир</a:t>
            </a:r>
            <a:endParaRPr lang="ru-RU" b="1" dirty="0">
              <a:solidFill>
                <a:srgbClr val="6633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39952" y="1619508"/>
            <a:ext cx="1553823" cy="369332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Средние века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20978" y="694437"/>
            <a:ext cx="1271502" cy="646331"/>
          </a:xfrm>
          <a:prstGeom prst="wedgeRectCallout">
            <a:avLst>
              <a:gd name="adj1" fmla="val 33960"/>
              <a:gd name="adj2" fmla="val 138291"/>
            </a:avLst>
          </a:prstGeom>
          <a:ln>
            <a:solidFill>
              <a:srgbClr val="FF006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66"/>
                </a:solidFill>
              </a:rPr>
              <a:t>Новейшее </a:t>
            </a:r>
          </a:p>
          <a:p>
            <a:pPr algn="ctr"/>
            <a:r>
              <a:rPr lang="ru-RU" b="1" dirty="0" smtClean="0">
                <a:solidFill>
                  <a:srgbClr val="FF0066"/>
                </a:solidFill>
              </a:rPr>
              <a:t>время</a:t>
            </a:r>
            <a:endParaRPr lang="ru-RU" b="1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92622" y="3573016"/>
            <a:ext cx="1439818" cy="461665"/>
          </a:xfrm>
          <a:prstGeom prst="rect">
            <a:avLst/>
          </a:prstGeom>
          <a:ln>
            <a:solidFill>
              <a:srgbClr val="0000F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</a:rPr>
              <a:t>Наша эра</a:t>
            </a:r>
            <a:endParaRPr lang="ru-RU" sz="2400" b="1" dirty="0">
              <a:solidFill>
                <a:srgbClr val="0000FF"/>
              </a:solidFill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1259632" y="1988840"/>
            <a:ext cx="0" cy="1584176"/>
          </a:xfrm>
          <a:prstGeom prst="line">
            <a:avLst/>
          </a:prstGeom>
          <a:ln w="571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7308304" y="1340768"/>
            <a:ext cx="0" cy="201622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8244408" y="1340768"/>
            <a:ext cx="0" cy="201622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915816" y="1340768"/>
            <a:ext cx="0" cy="201622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94790" y="3645024"/>
            <a:ext cx="1136850" cy="1200329"/>
          </a:xfrm>
          <a:prstGeom prst="rect">
            <a:avLst/>
          </a:prstGeom>
          <a:ln>
            <a:solidFill>
              <a:srgbClr val="0000F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</a:rPr>
              <a:t>До </a:t>
            </a:r>
          </a:p>
          <a:p>
            <a:pPr algn="ctr"/>
            <a:r>
              <a:rPr lang="ru-RU" sz="2400" b="1" dirty="0" smtClean="0">
                <a:solidFill>
                  <a:srgbClr val="0000FF"/>
                </a:solidFill>
              </a:rPr>
              <a:t>нашей </a:t>
            </a:r>
          </a:p>
          <a:p>
            <a:pPr algn="ctr"/>
            <a:r>
              <a:rPr lang="ru-RU" sz="2400" b="1" dirty="0" smtClean="0">
                <a:solidFill>
                  <a:srgbClr val="0000FF"/>
                </a:solidFill>
              </a:rPr>
              <a:t>эры</a:t>
            </a:r>
            <a:endParaRPr lang="ru-RU" sz="2400" b="1" dirty="0">
              <a:solidFill>
                <a:srgbClr val="0000FF"/>
              </a:solidFill>
            </a:endParaRPr>
          </a:p>
        </p:txBody>
      </p:sp>
      <p:sp>
        <p:nvSpPr>
          <p:cNvPr id="26" name="AutoShape 265"/>
          <p:cNvSpPr>
            <a:spLocks noChangeAspect="1" noChangeArrowheads="1"/>
          </p:cNvSpPr>
          <p:nvPr/>
        </p:nvSpPr>
        <p:spPr bwMode="auto">
          <a:xfrm>
            <a:off x="899592" y="3429000"/>
            <a:ext cx="719137" cy="719137"/>
          </a:xfrm>
          <a:prstGeom prst="star8">
            <a:avLst>
              <a:gd name="adj" fmla="val 38250"/>
            </a:avLst>
          </a:prstGeom>
          <a:solidFill>
            <a:srgbClr val="FFFF00"/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Р.Х.</a:t>
            </a: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457200" y="12576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normalizeH="0" baseline="0" noProof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Вспомните,</a:t>
            </a:r>
            <a:r>
              <a:rPr kumimoji="0" lang="ru-RU" sz="3200" b="1" i="0" u="none" strike="noStrike" kern="1200" normalizeH="0" noProof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 на какие эпохи учёные делят историю человечества</a:t>
            </a:r>
            <a:r>
              <a:rPr lang="ru-RU" sz="32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ea typeface="+mj-ea"/>
                <a:cs typeface="+mj-cs"/>
              </a:rPr>
              <a:t>.</a:t>
            </a:r>
            <a:endParaRPr kumimoji="0" lang="ru-RU" sz="3200" b="1" i="0" u="none" strike="noStrike" kern="1200" normalizeH="0" baseline="0" noProof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411760" y="3429000"/>
            <a:ext cx="3913251" cy="523220"/>
          </a:xfrm>
          <a:prstGeom prst="rect">
            <a:avLst/>
          </a:prstGeom>
          <a:ln w="38100">
            <a:solidFill>
              <a:srgbClr val="000099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0099"/>
                </a:solidFill>
                <a:latin typeface="Comic Sans MS" pitchFamily="66" charset="0"/>
              </a:rPr>
              <a:t>первобытная история</a:t>
            </a:r>
            <a:endParaRPr lang="ru-RU" sz="2800" dirty="0">
              <a:solidFill>
                <a:srgbClr val="000099"/>
              </a:solidFill>
              <a:latin typeface="Comic Sans MS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195736" y="4077072"/>
            <a:ext cx="4330032" cy="52322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Comic Sans MS" pitchFamily="66" charset="0"/>
              </a:rPr>
              <a:t>история Древнего мира</a:t>
            </a:r>
            <a:endParaRPr lang="ru-RU" sz="2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267744" y="4725144"/>
            <a:ext cx="4204997" cy="52322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  <a:latin typeface="Comic Sans MS" pitchFamily="66" charset="0"/>
              </a:rPr>
              <a:t>история Средних веков</a:t>
            </a:r>
            <a:endParaRPr lang="ru-RU" sz="28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123728" y="5373216"/>
            <a:ext cx="4519186" cy="52322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Comic Sans MS" pitchFamily="66" charset="0"/>
              </a:rPr>
              <a:t>история Нового времени</a:t>
            </a:r>
            <a:endParaRPr lang="ru-RU" sz="28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91680" y="6021288"/>
            <a:ext cx="5208477" cy="523220"/>
          </a:xfrm>
          <a:prstGeom prst="rect">
            <a:avLst/>
          </a:prstGeom>
          <a:noFill/>
          <a:ln w="38100">
            <a:solidFill>
              <a:srgbClr val="FF0066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66"/>
                </a:solidFill>
                <a:latin typeface="Comic Sans MS" pitchFamily="66" charset="0"/>
              </a:rPr>
              <a:t>история Новейшего времени</a:t>
            </a:r>
            <a:endParaRPr lang="ru-RU" sz="2800" dirty="0">
              <a:solidFill>
                <a:srgbClr val="FF0066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08304" y="1412776"/>
            <a:ext cx="900000" cy="646331"/>
          </a:xfrm>
          <a:prstGeom prst="rect">
            <a:avLst/>
          </a:prstGeom>
          <a:ln>
            <a:solidFill>
              <a:srgbClr val="00823B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823B"/>
                </a:solidFill>
              </a:rPr>
              <a:t>Новое </a:t>
            </a:r>
          </a:p>
          <a:p>
            <a:r>
              <a:rPr lang="ru-RU" b="1" dirty="0" smtClean="0">
                <a:solidFill>
                  <a:srgbClr val="00823B"/>
                </a:solidFill>
              </a:rPr>
              <a:t>время</a:t>
            </a:r>
            <a:endParaRPr lang="ru-RU" b="1" dirty="0">
              <a:solidFill>
                <a:srgbClr val="00823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1" grpId="0" animBg="1"/>
      <p:bldP spid="7" grpId="0" animBg="1"/>
      <p:bldP spid="26" grpId="0" animBg="1"/>
      <p:bldP spid="21" grpId="0" animBg="1"/>
      <p:bldP spid="22" grpId="0" animBg="1"/>
      <p:bldP spid="24" grpId="0" animBg="1"/>
      <p:bldP spid="27" grpId="0" animBg="1"/>
      <p:bldP spid="2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5.pn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79512" y="476672"/>
            <a:ext cx="5064784" cy="3312368"/>
          </a:xfrm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179512" y="4941168"/>
            <a:ext cx="8784976" cy="1756791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Тысячу лет –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 конца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V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века до конца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XV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века 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– продолжалась эпоха, которую историки называют </a:t>
            </a:r>
            <a:r>
              <a:rPr lang="ru-RU" u="sng" dirty="0" smtClean="0">
                <a:solidFill>
                  <a:srgbClr val="C00000"/>
                </a:solidFill>
                <a:latin typeface="Comic Sans MS" pitchFamily="66" charset="0"/>
              </a:rPr>
              <a:t>Средними веками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 или Средневековьем.</a:t>
            </a:r>
            <a:endParaRPr lang="ru-RU" dirty="0">
              <a:solidFill>
                <a:srgbClr val="000099"/>
              </a:solidFill>
              <a:latin typeface="Comic Sans MS" pitchFamily="66" charset="0"/>
            </a:endParaRPr>
          </a:p>
        </p:txBody>
      </p:sp>
      <p:pic>
        <p:nvPicPr>
          <p:cNvPr id="10" name="Рисунок 9" descr="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364088" y="1340768"/>
            <a:ext cx="3456384" cy="34563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-108520" y="3861048"/>
            <a:ext cx="9144000" cy="292494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Многое изменилось в жизни людей в средние века.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 Выросли и расцвели города, были </a:t>
            </a:r>
            <a:r>
              <a:rPr lang="ru-RU" dirty="0" err="1" smtClean="0">
                <a:solidFill>
                  <a:srgbClr val="000099"/>
                </a:solidFill>
                <a:latin typeface="Comic Sans MS" pitchFamily="66" charset="0"/>
              </a:rPr>
              <a:t>проло-жены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 дороги, прорыты каналы. Оживлённые торговые пути пролегли из города в город, из страны в страну. Многие современные города возникли в Средневековье:                          Москва, Берлин, Амстердам, Копенгаген.</a:t>
            </a:r>
          </a:p>
        </p:txBody>
      </p:sp>
      <p:pic>
        <p:nvPicPr>
          <p:cNvPr id="8" name="Содержимое 7" descr="2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39234" y="260648"/>
            <a:ext cx="4908830" cy="3600400"/>
          </a:xfrm>
          <a:effectLst>
            <a:softEdge rad="127000"/>
          </a:effectLst>
        </p:spPr>
      </p:pic>
      <p:pic>
        <p:nvPicPr>
          <p:cNvPr id="9" name="Рисунок 8" descr="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76056" y="260648"/>
            <a:ext cx="3801984" cy="36000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29600" cy="1143000"/>
          </a:xfrm>
        </p:spPr>
        <p:txBody>
          <a:bodyPr/>
          <a:lstStyle/>
          <a:p>
            <a:pPr algn="r"/>
            <a:r>
              <a:rPr lang="ru-RU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Работа по учебнику</a:t>
            </a:r>
            <a:endParaRPr lang="ru-RU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pic>
        <p:nvPicPr>
          <p:cNvPr id="5" name="Содержимое 4" descr="Рисунок1.pn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67544" y="404664"/>
            <a:ext cx="2185854" cy="2880320"/>
          </a:xfrm>
          <a:prstGeom prst="rect">
            <a:avLst/>
          </a:prstGeom>
          <a:ln w="76200" cap="sq" cmpd="thickThin">
            <a:solidFill>
              <a:srgbClr val="FF99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347864" y="1484784"/>
            <a:ext cx="5400600" cy="4824536"/>
          </a:xfrm>
          <a:ln w="381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Прочитайте текст </a:t>
            </a:r>
          </a:p>
          <a:p>
            <a:pPr marL="514350" indent="-514350">
              <a:buNone/>
            </a:pPr>
            <a:r>
              <a:rPr lang="ru-RU" dirty="0">
                <a:solidFill>
                  <a:srgbClr val="000099"/>
                </a:solidFill>
                <a:latin typeface="Comic Sans MS" pitchFamily="66" charset="0"/>
              </a:rPr>
              <a:t>	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на с. 16 учебника и ответьте на вопросы:</a:t>
            </a:r>
          </a:p>
          <a:p>
            <a:pPr marL="514350" indent="-514350">
              <a:buNone/>
            </a:pPr>
            <a:endParaRPr lang="ru-RU" dirty="0" smtClean="0">
              <a:solidFill>
                <a:srgbClr val="006600"/>
              </a:solidFill>
              <a:latin typeface="Comic Sans MS" pitchFamily="66" charset="0"/>
            </a:endParaRPr>
          </a:p>
          <a:p>
            <a:pPr marL="514350" indent="-514350"/>
            <a:r>
              <a:rPr lang="ru-RU" dirty="0" smtClean="0">
                <a:solidFill>
                  <a:srgbClr val="006600"/>
                </a:solidFill>
                <a:latin typeface="Comic Sans MS" pitchFamily="66" charset="0"/>
              </a:rPr>
              <a:t>Какие веры возникли в Средневековье?</a:t>
            </a:r>
          </a:p>
          <a:p>
            <a:pPr marL="514350" indent="-514350"/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Где распространялись эти веры?</a:t>
            </a:r>
          </a:p>
          <a:p>
            <a:pPr marL="514350" indent="-514350"/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Как назывались здания для молитв у каждой веры?</a:t>
            </a:r>
            <a:endParaRPr lang="ru-RU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School_Clip_Art_151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55576" y="3861048"/>
            <a:ext cx="1774466" cy="22310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Религии Средневековья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1" name="Содержимое 10" descr="7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683568" y="1700808"/>
            <a:ext cx="2084040" cy="2209082"/>
          </a:xfrm>
        </p:spPr>
      </p:pic>
      <p:pic>
        <p:nvPicPr>
          <p:cNvPr id="4" name="Рисунок 3" descr="e26a4a26ffb3245efd507cf74911f8b1_0_500_0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635896" y="2564904"/>
            <a:ext cx="1944216" cy="262731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7544" y="1052736"/>
            <a:ext cx="2581156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Христианство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67944" y="1052736"/>
            <a:ext cx="131799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Ислам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20272" y="1052736"/>
            <a:ext cx="1665841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Буддизм</a:t>
            </a:r>
            <a:endParaRPr lang="ru-RU" sz="2800" dirty="0">
              <a:latin typeface="Comic Sans MS" pitchFamily="66" charset="0"/>
            </a:endParaRPr>
          </a:p>
        </p:txBody>
      </p:sp>
      <p:pic>
        <p:nvPicPr>
          <p:cNvPr id="15" name="Содержимое 14" descr="9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3563888" y="1700808"/>
            <a:ext cx="2453462" cy="2232248"/>
          </a:xfrm>
        </p:spPr>
      </p:pic>
      <p:pic>
        <p:nvPicPr>
          <p:cNvPr id="16" name="Рисунок 15" descr="8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444208" y="1700808"/>
            <a:ext cx="2394396" cy="209341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691680" y="4293096"/>
            <a:ext cx="5896166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Где распространялись эти веры?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55576" y="5373216"/>
            <a:ext cx="1728358" cy="954107"/>
          </a:xfrm>
          <a:prstGeom prst="rect">
            <a:avLst/>
          </a:prstGeom>
          <a:ln w="381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0099"/>
                </a:solidFill>
                <a:latin typeface="Comic Sans MS" pitchFamily="66" charset="0"/>
              </a:rPr>
              <a:t>По всей </a:t>
            </a:r>
          </a:p>
          <a:p>
            <a:pPr algn="ctr"/>
            <a:r>
              <a:rPr lang="ru-RU" sz="2800" dirty="0" smtClean="0">
                <a:solidFill>
                  <a:srgbClr val="000099"/>
                </a:solidFill>
                <a:latin typeface="Comic Sans MS" pitchFamily="66" charset="0"/>
              </a:rPr>
              <a:t>Европе</a:t>
            </a:r>
            <a:endParaRPr lang="ru-RU" sz="2800" dirty="0">
              <a:solidFill>
                <a:srgbClr val="000099"/>
              </a:solidFill>
              <a:latin typeface="Comic Sans MS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87824" y="5373216"/>
            <a:ext cx="3373039" cy="954107"/>
          </a:xfrm>
          <a:prstGeom prst="rect">
            <a:avLst/>
          </a:prstGeom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0099"/>
                </a:solidFill>
                <a:latin typeface="Comic Sans MS" pitchFamily="66" charset="0"/>
              </a:rPr>
              <a:t>На Ближнем</a:t>
            </a:r>
          </a:p>
          <a:p>
            <a:pPr algn="ctr"/>
            <a:r>
              <a:rPr lang="ru-RU" sz="2800" dirty="0" smtClean="0">
                <a:solidFill>
                  <a:srgbClr val="000099"/>
                </a:solidFill>
                <a:latin typeface="Comic Sans MS" pitchFamily="66" charset="0"/>
              </a:rPr>
              <a:t>Востоке – у арабов</a:t>
            </a:r>
            <a:endParaRPr lang="ru-RU" sz="2800" dirty="0">
              <a:solidFill>
                <a:srgbClr val="000099"/>
              </a:solidFill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876256" y="5085184"/>
            <a:ext cx="1800200" cy="1384995"/>
          </a:xfrm>
          <a:prstGeom prst="rect">
            <a:avLst/>
          </a:prstGeom>
          <a:ln w="381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0099"/>
                </a:solidFill>
                <a:latin typeface="Comic Sans MS" pitchFamily="66" charset="0"/>
              </a:rPr>
              <a:t>В Индии,</a:t>
            </a:r>
          </a:p>
          <a:p>
            <a:pPr algn="ctr"/>
            <a:r>
              <a:rPr lang="ru-RU" sz="2800" dirty="0" smtClean="0">
                <a:solidFill>
                  <a:srgbClr val="000099"/>
                </a:solidFill>
                <a:latin typeface="Comic Sans MS" pitchFamily="66" charset="0"/>
              </a:rPr>
              <a:t>Китае,</a:t>
            </a:r>
          </a:p>
          <a:p>
            <a:pPr algn="ctr"/>
            <a:r>
              <a:rPr lang="ru-RU" sz="2800" dirty="0" smtClean="0">
                <a:solidFill>
                  <a:srgbClr val="000099"/>
                </a:solidFill>
                <a:latin typeface="Comic Sans MS" pitchFamily="66" charset="0"/>
              </a:rPr>
              <a:t>Японии</a:t>
            </a:r>
            <a:endParaRPr lang="ru-RU" sz="2800" dirty="0">
              <a:solidFill>
                <a:srgbClr val="000099"/>
              </a:solidFill>
              <a:latin typeface="Comic Sans MS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331640" y="4293096"/>
            <a:ext cx="6484467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Как назывались здания для молитв?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99592" y="3861048"/>
            <a:ext cx="140012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Церкви,</a:t>
            </a:r>
          </a:p>
          <a:p>
            <a:r>
              <a:rPr lang="ru-RU" sz="2800" dirty="0" smtClean="0">
                <a:solidFill>
                  <a:srgbClr val="C00000"/>
                </a:solidFill>
              </a:rPr>
              <a:t>соборы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491880" y="3861048"/>
            <a:ext cx="260347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Мусульманские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мечети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88224" y="3861048"/>
            <a:ext cx="210506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Буддистские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храмы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6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4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2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7" grpId="0" animBg="1"/>
      <p:bldP spid="17" grpId="1" animBg="1"/>
      <p:bldP spid="18" grpId="0" animBg="1"/>
      <p:bldP spid="19" grpId="0" animBg="1"/>
      <p:bldP spid="20" grpId="0" animBg="1"/>
      <p:bldP spid="21" grpId="0" animBg="1"/>
      <p:bldP spid="21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494_5046big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300192" y="260648"/>
            <a:ext cx="2272384" cy="1512168"/>
          </a:xfrm>
          <a:prstGeom prst="rect">
            <a:avLst/>
          </a:prstGeo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79512" y="5229200"/>
            <a:ext cx="8784976" cy="1396752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Comic Sans MS" pitchFamily="66" charset="0"/>
              </a:rPr>
              <a:t>	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Многие вещи, ставшие нам привычными впервые появились в средние века.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 Были изобретены порох и огнестрельное оружие.</a:t>
            </a:r>
            <a:endParaRPr lang="ru-RU" dirty="0">
              <a:solidFill>
                <a:srgbClr val="000099"/>
              </a:solidFill>
              <a:latin typeface="Comic Sans MS" pitchFamily="66" charset="0"/>
            </a:endParaRPr>
          </a:p>
        </p:txBody>
      </p:sp>
      <p:pic>
        <p:nvPicPr>
          <p:cNvPr id="7" name="Содержимое 6" descr="furniture_093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995936" y="404664"/>
            <a:ext cx="1828800" cy="1008112"/>
          </a:xfrm>
        </p:spPr>
      </p:pic>
      <p:pic>
        <p:nvPicPr>
          <p:cNvPr id="8" name="Рисунок 7" descr="1147858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732240" y="2132856"/>
            <a:ext cx="2016819" cy="222239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516216" y="4336648"/>
            <a:ext cx="2350323" cy="89255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Фарфоровая </a:t>
            </a:r>
          </a:p>
          <a:p>
            <a:pPr algn="ctr"/>
            <a:r>
              <a:rPr lang="ru-RU" sz="2400" dirty="0" smtClean="0">
                <a:latin typeface="Comic Sans MS" pitchFamily="66" charset="0"/>
              </a:rPr>
              <a:t>посуда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24328" y="1556792"/>
            <a:ext cx="1082348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Вилка</a:t>
            </a:r>
            <a:endParaRPr lang="ru-RU" sz="2800" dirty="0">
              <a:latin typeface="Comic Sans MS" pitchFamily="66" charset="0"/>
            </a:endParaRPr>
          </a:p>
        </p:txBody>
      </p:sp>
      <p:pic>
        <p:nvPicPr>
          <p:cNvPr id="13" name="Рисунок 12" descr="Turkish-Soap-125g-Olive-Oil-Soap-from-Turkey-unscented-Be-normal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995936" y="2564904"/>
            <a:ext cx="1819279" cy="181927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427984" y="4653136"/>
            <a:ext cx="1082348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Мыло</a:t>
            </a:r>
            <a:endParaRPr lang="ru-RU" sz="2800" dirty="0">
              <a:latin typeface="Comic Sans MS" pitchFamily="66" charset="0"/>
            </a:endParaRPr>
          </a:p>
        </p:txBody>
      </p:sp>
      <p:pic>
        <p:nvPicPr>
          <p:cNvPr id="16" name="Рисунок 15" descr="1265952722_bezimeni-5.jpg"/>
          <p:cNvPicPr>
            <a:picLocks noChangeAspect="1"/>
          </p:cNvPicPr>
          <p:nvPr/>
        </p:nvPicPr>
        <p:blipFill>
          <a:blip r:embed="rId6" cstate="email"/>
          <a:srcRect r="2381"/>
          <a:stretch>
            <a:fillRect/>
          </a:stretch>
        </p:blipFill>
        <p:spPr>
          <a:xfrm>
            <a:off x="323528" y="332656"/>
            <a:ext cx="2952328" cy="950593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971600" y="1484784"/>
            <a:ext cx="1736373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Пуговицы</a:t>
            </a:r>
            <a:endParaRPr lang="ru-RU" sz="2800" dirty="0">
              <a:latin typeface="Comic Sans MS" pitchFamily="66" charset="0"/>
            </a:endParaRPr>
          </a:p>
        </p:txBody>
      </p:sp>
      <p:pic>
        <p:nvPicPr>
          <p:cNvPr id="19" name="Рисунок 18" descr="m050294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1043608" y="2060848"/>
            <a:ext cx="1440160" cy="2377373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11560" y="4365104"/>
            <a:ext cx="2337499" cy="89255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Механические</a:t>
            </a:r>
            <a:endParaRPr lang="ru-RU" sz="2800" dirty="0" smtClean="0">
              <a:latin typeface="Comic Sans MS" pitchFamily="66" charset="0"/>
            </a:endParaRPr>
          </a:p>
          <a:p>
            <a:pPr algn="ctr"/>
            <a:r>
              <a:rPr lang="ru-RU" sz="2800" dirty="0" smtClean="0">
                <a:latin typeface="Comic Sans MS" pitchFamily="66" charset="0"/>
              </a:rPr>
              <a:t> часы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99992" y="1484784"/>
            <a:ext cx="941283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Очки</a:t>
            </a: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4" grpId="0" animBg="1"/>
      <p:bldP spid="18" grpId="0" animBg="1"/>
      <p:bldP spid="20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Изобретение книгопечатания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Содержимое 4" descr="23.jpe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67544" y="980728"/>
            <a:ext cx="4042554" cy="5400600"/>
          </a:xfrm>
          <a:effectLst>
            <a:softEdge rad="317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3968" y="1196752"/>
            <a:ext cx="4680520" cy="547260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Немец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Иоганн </a:t>
            </a:r>
            <a:r>
              <a:rPr lang="ru-RU" dirty="0" err="1" smtClean="0">
                <a:solidFill>
                  <a:srgbClr val="C00000"/>
                </a:solidFill>
                <a:latin typeface="Comic Sans MS" pitchFamily="66" charset="0"/>
              </a:rPr>
              <a:t>Гутенберг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из Майнца (Германия)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первым нашёл способ создать книгу. Хотя Иоганн </a:t>
            </a:r>
            <a:r>
              <a:rPr lang="ru-RU" dirty="0" err="1" smtClean="0">
                <a:solidFill>
                  <a:srgbClr val="000099"/>
                </a:solidFill>
                <a:latin typeface="Comic Sans MS" pitchFamily="66" charset="0"/>
              </a:rPr>
              <a:t>Гутенберг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 и жители Майнца старались сохранить свое изобретение в тайне, секрет их вскоре стал известен всей Европе.</a:t>
            </a:r>
            <a:endParaRPr lang="ru-RU" dirty="0">
              <a:solidFill>
                <a:srgbClr val="0000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9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51520" y="770038"/>
            <a:ext cx="4248472" cy="5035226"/>
          </a:xfrm>
          <a:effectLst>
            <a:softEdge rad="317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3968" y="548680"/>
            <a:ext cx="4860032" cy="57606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Иоганн </a:t>
            </a:r>
            <a:r>
              <a:rPr lang="ru-RU" dirty="0" err="1" smtClean="0">
                <a:solidFill>
                  <a:srgbClr val="000099"/>
                </a:solidFill>
                <a:latin typeface="Comic Sans MS" pitchFamily="66" charset="0"/>
              </a:rPr>
              <a:t>Гутенберг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 догадался, что текст можно оттиснуть на пергаментной бумаге с помощью </a:t>
            </a:r>
            <a:r>
              <a:rPr lang="ru-RU" u="sng" dirty="0" smtClean="0">
                <a:solidFill>
                  <a:srgbClr val="C00000"/>
                </a:solidFill>
                <a:latin typeface="Comic Sans MS" pitchFamily="66" charset="0"/>
              </a:rPr>
              <a:t>разборного шрифта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, смазанного краской. Таким </a:t>
            </a:r>
            <a:r>
              <a:rPr lang="ru-RU" dirty="0" err="1" smtClean="0">
                <a:solidFill>
                  <a:srgbClr val="000099"/>
                </a:solidFill>
                <a:latin typeface="Comic Sans MS" pitchFamily="66" charset="0"/>
              </a:rPr>
              <a:t>спосо-бом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 легко изготовить сотни печатных книг вместо того, чтобы переписывать каждую от руки. 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</TotalTime>
  <Words>616</Words>
  <Application>Microsoft Office PowerPoint</Application>
  <PresentationFormat>Экран (4:3)</PresentationFormat>
  <Paragraphs>106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Comic Sans MS</vt:lpstr>
      <vt:lpstr>Тема Office</vt:lpstr>
      <vt:lpstr>Средние века: время рыцарей и замков.</vt:lpstr>
      <vt:lpstr> </vt:lpstr>
      <vt:lpstr>Презентация PowerPoint</vt:lpstr>
      <vt:lpstr>Презентация PowerPoint</vt:lpstr>
      <vt:lpstr>Работа по учебнику</vt:lpstr>
      <vt:lpstr>Религии Средневековья</vt:lpstr>
      <vt:lpstr>Презентация PowerPoint</vt:lpstr>
      <vt:lpstr>Изобретение книгопечатания</vt:lpstr>
      <vt:lpstr>Презентация PowerPoint</vt:lpstr>
      <vt:lpstr>Рыцари Средневековья</vt:lpstr>
      <vt:lpstr>Презентация PowerPoint</vt:lpstr>
      <vt:lpstr>Укрепительные сооружения замков</vt:lpstr>
      <vt:lpstr>Работа по учебнику</vt:lpstr>
      <vt:lpstr>Презентация PowerPoint</vt:lpstr>
      <vt:lpstr>Чем занимались обитатели замка?</vt:lpstr>
      <vt:lpstr>ПОДВЕДЁМ ИТОГИ</vt:lpstr>
      <vt:lpstr>ИСТОЧНИКИ:</vt:lpstr>
    </vt:vector>
  </TitlesOfParts>
  <Company>Krokoz™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Oksana</dc:creator>
  <cp:lastModifiedBy>user</cp:lastModifiedBy>
  <cp:revision>51</cp:revision>
  <dcterms:created xsi:type="dcterms:W3CDTF">2012-11-01T03:41:58Z</dcterms:created>
  <dcterms:modified xsi:type="dcterms:W3CDTF">2022-02-15T04:45:38Z</dcterms:modified>
</cp:coreProperties>
</file>