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64" r:id="rId4"/>
    <p:sldId id="257" r:id="rId5"/>
    <p:sldId id="258" r:id="rId6"/>
    <p:sldId id="273" r:id="rId7"/>
    <p:sldId id="274" r:id="rId8"/>
    <p:sldId id="259" r:id="rId9"/>
    <p:sldId id="275" r:id="rId10"/>
    <p:sldId id="260" r:id="rId11"/>
    <p:sldId id="262" r:id="rId12"/>
    <p:sldId id="271" r:id="rId13"/>
    <p:sldId id="276" r:id="rId14"/>
    <p:sldId id="277" r:id="rId15"/>
    <p:sldId id="278" r:id="rId16"/>
    <p:sldId id="279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660033"/>
    <a:srgbClr val="421C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38" autoAdjust="0"/>
    <p:restoredTop sz="93238" autoAdjust="0"/>
  </p:normalViewPr>
  <p:slideViewPr>
    <p:cSldViewPr>
      <p:cViewPr>
        <p:scale>
          <a:sx n="70" d="100"/>
          <a:sy n="70" d="100"/>
        </p:scale>
        <p:origin x="-16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94114-2F95-45FE-856E-86E38751C2C4}" type="datetimeFigureOut">
              <a:rPr lang="ru-RU" smtClean="0"/>
              <a:pPr/>
              <a:t>15.02.2022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4CD33-6CDC-478F-9326-56B204967E6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638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4CD33-6CDC-478F-9326-56B204967E6D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2990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skysmart.ru/student/nafesofezo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du.skysmart.ru/student/tizokobod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9600" b="1" dirty="0" smtClean="0">
                <a:solidFill>
                  <a:srgbClr val="7030A0"/>
                </a:solidFill>
                <a:latin typeface="Lucida Calligraphy" pitchFamily="66" charset="0"/>
              </a:rPr>
              <a:t>The Passive Voice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4114800"/>
            <a:ext cx="7162800" cy="2438400"/>
          </a:xfrm>
        </p:spPr>
        <p:txBody>
          <a:bodyPr/>
          <a:lstStyle/>
          <a:p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</a:rPr>
              <a:t>Страдательный залог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86400" y="5715000"/>
            <a:ext cx="3055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преподаватель </a:t>
            </a:r>
          </a:p>
          <a:p>
            <a:pPr algn="r"/>
            <a:r>
              <a:rPr lang="ru-RU" dirty="0" smtClean="0"/>
              <a:t>Антипова Е.Ю.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5867399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(+)</a:t>
            </a:r>
            <a:r>
              <a:rPr lang="en-US" b="1" dirty="0" smtClean="0"/>
              <a:t> The house </a:t>
            </a:r>
            <a:r>
              <a:rPr lang="en-US" b="1" dirty="0" smtClean="0">
                <a:solidFill>
                  <a:srgbClr val="00B050"/>
                </a:solidFill>
              </a:rPr>
              <a:t>is built</a:t>
            </a:r>
            <a:r>
              <a:rPr lang="en-US" b="1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>
                <a:solidFill>
                  <a:srgbClr val="0070C0"/>
                </a:solidFill>
              </a:rPr>
              <a:t>(-)</a:t>
            </a:r>
            <a:r>
              <a:rPr lang="en-US" b="1" dirty="0" smtClean="0"/>
              <a:t> The house </a:t>
            </a:r>
            <a:r>
              <a:rPr lang="en-US" b="1" dirty="0" smtClean="0">
                <a:solidFill>
                  <a:srgbClr val="00B050"/>
                </a:solidFill>
              </a:rPr>
              <a:t>is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b="1" dirty="0" smtClean="0">
                <a:solidFill>
                  <a:srgbClr val="00B050"/>
                </a:solidFill>
              </a:rPr>
              <a:t> built</a:t>
            </a:r>
            <a:r>
              <a:rPr lang="en-US" b="1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>
                <a:solidFill>
                  <a:srgbClr val="0070C0"/>
                </a:solidFill>
              </a:rPr>
              <a:t>(?)</a:t>
            </a:r>
            <a:r>
              <a:rPr lang="en-US" b="1" dirty="0" smtClean="0">
                <a:solidFill>
                  <a:srgbClr val="00B050"/>
                </a:solidFill>
              </a:rPr>
              <a:t> Is</a:t>
            </a:r>
            <a:r>
              <a:rPr lang="en-US" b="1" dirty="0" smtClean="0"/>
              <a:t> the house </a:t>
            </a:r>
            <a:r>
              <a:rPr lang="en-US" b="1" dirty="0" smtClean="0">
                <a:solidFill>
                  <a:srgbClr val="00B050"/>
                </a:solidFill>
              </a:rPr>
              <a:t>built?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>
                <a:solidFill>
                  <a:srgbClr val="0070C0"/>
                </a:solidFill>
              </a:rPr>
              <a:t>(+) </a:t>
            </a:r>
            <a:r>
              <a:rPr lang="en-US" b="1" dirty="0" smtClean="0"/>
              <a:t>The birds </a:t>
            </a:r>
            <a:r>
              <a:rPr lang="en-US" b="1" dirty="0" smtClean="0">
                <a:solidFill>
                  <a:srgbClr val="00B050"/>
                </a:solidFill>
              </a:rPr>
              <a:t>are fed</a:t>
            </a:r>
            <a:r>
              <a:rPr lang="en-US" b="1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>
                <a:solidFill>
                  <a:srgbClr val="0070C0"/>
                </a:solidFill>
              </a:rPr>
              <a:t>(-) </a:t>
            </a:r>
            <a:r>
              <a:rPr lang="en-US" b="1" dirty="0" smtClean="0"/>
              <a:t>The birds </a:t>
            </a:r>
            <a:r>
              <a:rPr lang="en-US" b="1" dirty="0" smtClean="0">
                <a:solidFill>
                  <a:srgbClr val="00B050"/>
                </a:solidFill>
              </a:rPr>
              <a:t>are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b="1" dirty="0" smtClean="0">
                <a:solidFill>
                  <a:srgbClr val="00B050"/>
                </a:solidFill>
              </a:rPr>
              <a:t> fed</a:t>
            </a:r>
            <a:r>
              <a:rPr lang="en-US" b="1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>
                <a:solidFill>
                  <a:srgbClr val="0070C0"/>
                </a:solidFill>
              </a:rPr>
              <a:t>(?) </a:t>
            </a:r>
            <a:r>
              <a:rPr lang="en-US" b="1" dirty="0" smtClean="0">
                <a:solidFill>
                  <a:srgbClr val="00B050"/>
                </a:solidFill>
              </a:rPr>
              <a:t>Are</a:t>
            </a:r>
            <a:r>
              <a:rPr lang="en-US" b="1" dirty="0" smtClean="0"/>
              <a:t> the birds </a:t>
            </a:r>
            <a:r>
              <a:rPr lang="en-US" b="1" dirty="0" smtClean="0">
                <a:solidFill>
                  <a:srgbClr val="00B050"/>
                </a:solidFill>
              </a:rPr>
              <a:t>fed</a:t>
            </a:r>
            <a:r>
              <a:rPr lang="en-US" b="1" dirty="0" smtClean="0"/>
              <a:t>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761999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Образуйте отрицательную и вопросительную формы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7620000" cy="4343400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I am asked at the lessons every day.</a:t>
            </a:r>
          </a:p>
          <a:p>
            <a:pPr marL="514350" indent="-514350" algn="l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Hockey is played in winter.</a:t>
            </a:r>
          </a:p>
          <a:p>
            <a:pPr marL="514350" indent="-51435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These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trees were planted last autumn.</a:t>
            </a:r>
          </a:p>
          <a:p>
            <a:pPr marL="514350" indent="-51435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was given a disk two days ago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Nick will be send to Moscow next week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My sister’s book will be finished the day after tomorrow. </a:t>
            </a:r>
          </a:p>
          <a:p>
            <a:pPr marL="514350" indent="-514350" algn="l"/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23" b="2523"/>
          <a:stretch/>
        </p:blipFill>
        <p:spPr bwMode="auto">
          <a:xfrm>
            <a:off x="9099" y="-210569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3" y="606530"/>
            <a:ext cx="13477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4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91439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What tense form is it?</a:t>
            </a:r>
            <a:br>
              <a:rPr lang="en-US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e.g. are sent – Present Simple Passive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981200"/>
            <a:ext cx="7772400" cy="441960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 read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are sent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was written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were given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have been cut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had been painted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will be cleaned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has been bought</a:t>
            </a:r>
          </a:p>
          <a:p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1969827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being built</a:t>
            </a:r>
          </a:p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being written</a:t>
            </a:r>
          </a:p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being done</a:t>
            </a:r>
          </a:p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 being cleaned</a:t>
            </a:r>
          </a:p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have been bought</a:t>
            </a:r>
          </a:p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written</a:t>
            </a:r>
          </a:p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be sent</a:t>
            </a:r>
          </a:p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 be discussed</a:t>
            </a:r>
          </a:p>
        </p:txBody>
      </p:sp>
    </p:spTree>
    <p:extLst>
      <p:ext uri="{BB962C8B-B14F-4D97-AF65-F5344CB8AC3E}">
        <p14:creationId xmlns:p14="http://schemas.microsoft.com/office/powerpoint/2010/main" val="125081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91439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Active or Passive?</a:t>
            </a:r>
            <a:br>
              <a:rPr lang="en-US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924800" cy="502920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They were informed by the police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It was a stormy night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You were listening to music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She was given a new pencil case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We are great parents. 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The cat was chased by the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dog.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I was taken to hospital.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There was an accident yesterday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My father was driving a red car. 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Many posters have been sold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80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609600"/>
            <a:ext cx="7772400" cy="914399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Предлоги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часто употребляются в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Passive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Voice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для выражения 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творительного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падежа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057400"/>
            <a:ext cx="8458200" cy="502920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 + a person (persons)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выражает </a:t>
            </a: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кем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выполняется 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(одушевленное существительное!)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house was built by my grandfather.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play will be seen by many people.</a:t>
            </a:r>
          </a:p>
          <a:p>
            <a:pPr algn="l">
              <a:spcBef>
                <a:spcPts val="0"/>
              </a:spcBef>
            </a:pPr>
            <a:endParaRPr lang="en-US" sz="3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instrument/material/ingredient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выражает </a:t>
            </a:r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чем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выполняется действие (неодушевленное существительное!)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in Japan is eaten with chopsticks.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salad is made with boiled chicken.</a:t>
            </a:r>
          </a:p>
          <a:p>
            <a:pPr algn="l">
              <a:spcBef>
                <a:spcPts val="0"/>
              </a:spcBef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40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609600"/>
            <a:ext cx="7772400" cy="914399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Choose the right preposition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" y="1524000"/>
            <a:ext cx="8458200" cy="502920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Fish is cut … a special knife.</a:t>
            </a:r>
          </a:p>
          <a:p>
            <a:pPr algn="l">
              <a:spcBef>
                <a:spcPts val="0"/>
              </a:spcBef>
            </a:pP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What do we usually 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dig (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копать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 ?</a:t>
            </a:r>
          </a:p>
          <a:p>
            <a:pPr algn="l">
              <a:spcBef>
                <a:spcPts val="0"/>
              </a:spcBef>
            </a:pP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These poems are written … A. Pushkin.</a:t>
            </a:r>
          </a:p>
          <a:p>
            <a:pPr algn="l">
              <a:spcBef>
                <a:spcPts val="0"/>
              </a:spcBef>
            </a:pP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The big tree was cut down … Jim.</a:t>
            </a:r>
          </a:p>
          <a:p>
            <a:pPr algn="l">
              <a:spcBef>
                <a:spcPts val="0"/>
              </a:spcBef>
            </a:pP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The bridge was built … five workers.</a:t>
            </a:r>
          </a:p>
          <a:p>
            <a:pPr algn="l">
              <a:spcBef>
                <a:spcPts val="0"/>
              </a:spcBef>
            </a:pP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Who is the portrait painted …?</a:t>
            </a:r>
          </a:p>
          <a:p>
            <a:pPr algn="l">
              <a:spcBef>
                <a:spcPts val="0"/>
              </a:spcBef>
            </a:pP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Women`s dresses are sewed … 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dressmakers.</a:t>
            </a:r>
          </a:p>
          <a:p>
            <a:pPr algn="l">
              <a:spcBef>
                <a:spcPts val="0"/>
              </a:spcBef>
            </a:pP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Soup </a:t>
            </a: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 eaten 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….. 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spoon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Trained dogs are used 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….. 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police.</a:t>
            </a:r>
          </a:p>
          <a:p>
            <a:pPr algn="l">
              <a:spcBef>
                <a:spcPts val="0"/>
              </a:spcBef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69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609600"/>
            <a:ext cx="7772400" cy="91439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en-US" sz="4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" y="1524000"/>
            <a:ext cx="8458200" cy="502920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edu.skysmart.ru/student/nafesofezo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edu.skysmart.ru/student/tizokobode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85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335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Vani"/>
              </a:rPr>
              <a:t>Что такое залог?</a:t>
            </a:r>
            <a:endParaRPr lang="ru-RU" b="1" dirty="0">
              <a:latin typeface="Vani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Залог – это фор­ма гла­го­ла, кото­рая пока­зы­ва­ет, явля­ет­ся ли под­ле­жа­щее про­из­во­ди­те­лем дей­ствия, выра­жен­но­го ска­зу­е­мым, или само под­ле­жа­щее </a:t>
            </a:r>
            <a:r>
              <a:rPr lang="ru-RU" dirty="0" smtClean="0"/>
              <a:t>под­вер­га­ет­ся воз­дей­ствию. </a:t>
            </a:r>
          </a:p>
          <a:p>
            <a:pPr marL="0" indent="0">
              <a:buNone/>
            </a:pPr>
            <a:r>
              <a:rPr lang="ru-RU" dirty="0" smtClean="0"/>
              <a:t>Другими словами залог </a:t>
            </a:r>
            <a:r>
              <a:rPr lang="ru-RU" dirty="0"/>
              <a:t>глагола в английском языке нужен для того, чтобы показать отношение к действию. </a:t>
            </a:r>
          </a:p>
        </p:txBody>
      </p:sp>
    </p:spTree>
    <p:extLst>
      <p:ext uri="{BB962C8B-B14F-4D97-AF65-F5344CB8AC3E}">
        <p14:creationId xmlns:p14="http://schemas.microsoft.com/office/powerpoint/2010/main" val="335767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4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английском языке существует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способа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описывать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одни и те же действия: </a:t>
            </a:r>
            <a:b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855872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Active Voice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0050" y="3083805"/>
            <a:ext cx="31610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Passive Voice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3668580"/>
            <a:ext cx="4114800" cy="5582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Действительный залог</a:t>
            </a:r>
            <a:endParaRPr lang="ru-RU" sz="2800" dirty="0"/>
          </a:p>
        </p:txBody>
      </p:sp>
      <p:sp>
        <p:nvSpPr>
          <p:cNvPr id="9" name="Объект 5"/>
          <p:cNvSpPr txBox="1">
            <a:spLocks/>
          </p:cNvSpPr>
          <p:nvPr/>
        </p:nvSpPr>
        <p:spPr>
          <a:xfrm>
            <a:off x="4985982" y="3810000"/>
            <a:ext cx="4114800" cy="558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800" dirty="0" smtClean="0"/>
              <a:t>Страдательный залог</a:t>
            </a:r>
            <a:endParaRPr lang="ru-RU" sz="2800" dirty="0"/>
          </a:p>
        </p:txBody>
      </p:sp>
      <p:sp>
        <p:nvSpPr>
          <p:cNvPr id="7" name="Минус 6"/>
          <p:cNvSpPr/>
          <p:nvPr/>
        </p:nvSpPr>
        <p:spPr>
          <a:xfrm>
            <a:off x="609600" y="5275201"/>
            <a:ext cx="1714500" cy="19049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5181600" y="5385691"/>
            <a:ext cx="1676400" cy="1600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 9"/>
          <p:cNvSpPr/>
          <p:nvPr/>
        </p:nvSpPr>
        <p:spPr>
          <a:xfrm>
            <a:off x="2324100" y="4988061"/>
            <a:ext cx="1943100" cy="642837"/>
          </a:xfrm>
          <a:prstGeom prst="mathEqual">
            <a:avLst>
              <a:gd name="adj1" fmla="val 11654"/>
              <a:gd name="adj2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вно 12"/>
          <p:cNvSpPr/>
          <p:nvPr/>
        </p:nvSpPr>
        <p:spPr>
          <a:xfrm>
            <a:off x="6715836" y="5099344"/>
            <a:ext cx="1943100" cy="572694"/>
          </a:xfrm>
          <a:prstGeom prst="mathEqual">
            <a:avLst>
              <a:gd name="adj1" fmla="val 11589"/>
              <a:gd name="adj2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>
            <a:off x="1543050" y="4378461"/>
            <a:ext cx="1752600" cy="609600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9800" y="4578328"/>
            <a:ext cx="1762125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2438399"/>
          </a:xfrm>
        </p:spPr>
        <p:txBody>
          <a:bodyPr>
            <a:noAutofit/>
          </a:bodyPr>
          <a:lstStyle/>
          <a:p>
            <a:r>
              <a:rPr lang="en-US" sz="4000" b="1" u="sng" dirty="0" smtClean="0">
                <a:latin typeface="Vani" pitchFamily="34" charset="0"/>
                <a:cs typeface="Vani" pitchFamily="34" charset="0"/>
              </a:rPr>
              <a:t>Read the sentence:</a:t>
            </a:r>
            <a:r>
              <a:rPr lang="en-US" sz="2800" b="1" i="1" dirty="0" smtClean="0"/>
              <a:t/>
            </a:r>
            <a:br>
              <a:rPr lang="en-US" sz="2800" b="1" i="1" dirty="0" smtClean="0"/>
            </a:b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teacher gave us a lot of homework.</a:t>
            </a:r>
            <a:r>
              <a:rPr lang="en-US" sz="2800" dirty="0" smtClean="0">
                <a:latin typeface="Century Gothic" pitchFamily="34" charset="0"/>
              </a:rPr>
              <a:t/>
            </a:r>
            <a:br>
              <a:rPr lang="en-US" sz="2800" dirty="0" smtClean="0">
                <a:latin typeface="Century Gothic" pitchFamily="34" charset="0"/>
              </a:rPr>
            </a:br>
            <a:r>
              <a:rPr lang="ru-RU" sz="2800" dirty="0" smtClean="0">
                <a:latin typeface="Calibri Light" pitchFamily="34" charset="0"/>
              </a:rPr>
              <a:t>Учитель задал нам </a:t>
            </a:r>
            <a:r>
              <a:rPr lang="ru-RU" sz="2800" dirty="0" smtClean="0">
                <a:latin typeface="Calibri Light" pitchFamily="34" charset="0"/>
              </a:rPr>
              <a:t>много домашнего задания.</a:t>
            </a:r>
            <a:r>
              <a:rPr lang="ru-RU" sz="2800" dirty="0" smtClean="0">
                <a:latin typeface="Calibri Light" pitchFamily="34" charset="0"/>
              </a:rPr>
              <a:t/>
            </a:r>
            <a:br>
              <a:rPr lang="ru-RU" sz="2800" dirty="0" smtClean="0">
                <a:latin typeface="Calibri Light" pitchFamily="34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Подлежащее является действующим лицом в предложении.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3048000"/>
            <a:ext cx="8001000" cy="350520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002060"/>
                </a:solidFill>
                <a:latin typeface="Vani" pitchFamily="34" charset="0"/>
                <a:ea typeface="Gungsuh" pitchFamily="18" charset="-127"/>
                <a:cs typeface="Vani" pitchFamily="34" charset="0"/>
              </a:rPr>
              <a:t>Compare:</a:t>
            </a:r>
            <a:endParaRPr lang="ru-RU" b="1" u="sng" dirty="0" smtClean="0">
              <a:solidFill>
                <a:srgbClr val="002060"/>
              </a:solidFill>
              <a:latin typeface="Gungsuh" pitchFamily="18" charset="-127"/>
              <a:ea typeface="Gungsuh" pitchFamily="18" charset="-127"/>
              <a:cs typeface="Vani" pitchFamily="34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lot of homework was given to us by our teacher.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Calibri Light" pitchFamily="34" charset="0"/>
                <a:cs typeface="Times New Roman" pitchFamily="18" charset="0"/>
              </a:rPr>
              <a:t>Много домашнего задания </a:t>
            </a:r>
            <a:r>
              <a:rPr lang="ru-RU" sz="2800" dirty="0" smtClean="0">
                <a:solidFill>
                  <a:schemeClr val="tx1"/>
                </a:solidFill>
                <a:latin typeface="Calibri Light" pitchFamily="34" charset="0"/>
                <a:cs typeface="Times New Roman" pitchFamily="18" charset="0"/>
              </a:rPr>
              <a:t>было </a:t>
            </a:r>
            <a:r>
              <a:rPr lang="ru-RU" sz="2800" dirty="0" smtClean="0">
                <a:solidFill>
                  <a:schemeClr val="tx1"/>
                </a:solidFill>
                <a:latin typeface="Calibri Light" pitchFamily="34" charset="0"/>
                <a:cs typeface="Times New Roman" pitchFamily="18" charset="0"/>
              </a:rPr>
              <a:t>задано </a:t>
            </a:r>
            <a:r>
              <a:rPr lang="ru-RU" sz="2800" dirty="0" smtClean="0">
                <a:solidFill>
                  <a:schemeClr val="tx1"/>
                </a:solidFill>
                <a:latin typeface="Calibri Light" pitchFamily="34" charset="0"/>
                <a:cs typeface="Times New Roman" pitchFamily="18" charset="0"/>
              </a:rPr>
              <a:t>нам учителем.</a:t>
            </a:r>
          </a:p>
          <a:p>
            <a: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Подлежащее не является действующим лицом.</a:t>
            </a:r>
            <a:endParaRPr lang="ru-RU" sz="28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142999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Пассивный залог используется</a:t>
            </a:r>
            <a:r>
              <a:rPr lang="en-US" b="1" u="sng" dirty="0" smtClean="0">
                <a:solidFill>
                  <a:srgbClr val="C00000"/>
                </a:solidFill>
              </a:rPr>
              <a:t>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1447801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1. Факт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совершения действия гораздо важнее,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чем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его исполнитель.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2431478"/>
            <a:ext cx="79248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 err="1">
                <a:solidFill>
                  <a:srgbClr val="660033"/>
                </a:solidFill>
              </a:rPr>
              <a:t>The</a:t>
            </a:r>
            <a:r>
              <a:rPr lang="ru-RU" sz="3200" dirty="0">
                <a:solidFill>
                  <a:srgbClr val="660033"/>
                </a:solidFill>
              </a:rPr>
              <a:t> </a:t>
            </a:r>
            <a:r>
              <a:rPr lang="ru-RU" sz="3200" dirty="0" err="1">
                <a:solidFill>
                  <a:srgbClr val="660033"/>
                </a:solidFill>
              </a:rPr>
              <a:t>towels</a:t>
            </a:r>
            <a:r>
              <a:rPr lang="ru-RU" sz="3200" dirty="0">
                <a:solidFill>
                  <a:srgbClr val="660033"/>
                </a:solidFill>
              </a:rPr>
              <a:t> </a:t>
            </a:r>
            <a:r>
              <a:rPr lang="ru-RU" sz="3200" dirty="0" err="1">
                <a:solidFill>
                  <a:srgbClr val="660033"/>
                </a:solidFill>
              </a:rPr>
              <a:t>were</a:t>
            </a:r>
            <a:r>
              <a:rPr lang="ru-RU" sz="3200" dirty="0">
                <a:solidFill>
                  <a:srgbClr val="660033"/>
                </a:solidFill>
              </a:rPr>
              <a:t> </a:t>
            </a:r>
            <a:r>
              <a:rPr lang="ru-RU" sz="3200" dirty="0" err="1">
                <a:solidFill>
                  <a:srgbClr val="660033"/>
                </a:solidFill>
              </a:rPr>
              <a:t>not</a:t>
            </a:r>
            <a:r>
              <a:rPr lang="ru-RU" sz="3200" dirty="0">
                <a:solidFill>
                  <a:srgbClr val="660033"/>
                </a:solidFill>
              </a:rPr>
              <a:t> </a:t>
            </a:r>
            <a:r>
              <a:rPr lang="ru-RU" sz="3200" dirty="0" err="1">
                <a:solidFill>
                  <a:srgbClr val="660033"/>
                </a:solidFill>
              </a:rPr>
              <a:t>used</a:t>
            </a:r>
            <a:r>
              <a:rPr lang="ru-RU" sz="3200" dirty="0">
                <a:solidFill>
                  <a:srgbClr val="660033"/>
                </a:solidFill>
              </a:rPr>
              <a:t> </a:t>
            </a:r>
            <a:r>
              <a:rPr lang="ru-RU" sz="3200" dirty="0" err="1">
                <a:solidFill>
                  <a:srgbClr val="660033"/>
                </a:solidFill>
              </a:rPr>
              <a:t>yesterday</a:t>
            </a:r>
            <a:r>
              <a:rPr lang="ru-RU" sz="3200" dirty="0">
                <a:solidFill>
                  <a:srgbClr val="660033"/>
                </a:solidFill>
              </a:rPr>
              <a:t>. </a:t>
            </a:r>
            <a:endParaRPr lang="ru-RU" sz="3200" dirty="0" smtClean="0">
              <a:solidFill>
                <a:srgbClr val="660033"/>
              </a:solidFill>
            </a:endParaRPr>
          </a:p>
          <a:p>
            <a:r>
              <a:rPr lang="ru-RU" sz="2400" dirty="0" smtClean="0"/>
              <a:t>Полотенцами </a:t>
            </a:r>
            <a:r>
              <a:rPr lang="ru-RU" sz="2400" dirty="0"/>
              <a:t>вчера не пользовались (или Полотенца не были использованы вчера).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 </a:t>
            </a:r>
            <a:r>
              <a:rPr lang="ru-RU" sz="2400" dirty="0"/>
              <a:t>этом примере подлежащее обозначает предмет (полотенца), который подвержен действию со стороны кого-либо (исполнитель нам неизвестен), а сам при этом ничего не выполняет. В данном случае факт того, что полотенцами не пользовались, куда важнее для говорящего, чем то, кто именно ими не воспользовался.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142999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Пассивный залог используется</a:t>
            </a:r>
            <a:r>
              <a:rPr lang="en-US" b="1" u="sng" dirty="0" smtClean="0">
                <a:solidFill>
                  <a:srgbClr val="C00000"/>
                </a:solidFill>
              </a:rPr>
              <a:t>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1447801"/>
            <a:ext cx="792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2. Мы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не знаем, кто совершил действие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2431478"/>
            <a:ext cx="7924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3200" i="1" dirty="0" err="1">
                <a:solidFill>
                  <a:srgbClr val="800000"/>
                </a:solidFill>
              </a:rPr>
              <a:t>The</a:t>
            </a:r>
            <a:r>
              <a:rPr lang="ru-RU" sz="3200" i="1" dirty="0">
                <a:solidFill>
                  <a:srgbClr val="800000"/>
                </a:solidFill>
              </a:rPr>
              <a:t> </a:t>
            </a:r>
            <a:r>
              <a:rPr lang="ru-RU" sz="3200" i="1" dirty="0" err="1">
                <a:solidFill>
                  <a:srgbClr val="800000"/>
                </a:solidFill>
              </a:rPr>
              <a:t>bank</a:t>
            </a:r>
            <a:r>
              <a:rPr lang="ru-RU" sz="3200" i="1" dirty="0">
                <a:solidFill>
                  <a:srgbClr val="800000"/>
                </a:solidFill>
              </a:rPr>
              <a:t> </a:t>
            </a:r>
            <a:r>
              <a:rPr lang="ru-RU" sz="3200" i="1" dirty="0" err="1">
                <a:solidFill>
                  <a:srgbClr val="800000"/>
                </a:solidFill>
              </a:rPr>
              <a:t>was</a:t>
            </a:r>
            <a:r>
              <a:rPr lang="ru-RU" sz="3200" i="1" dirty="0">
                <a:solidFill>
                  <a:srgbClr val="800000"/>
                </a:solidFill>
              </a:rPr>
              <a:t> </a:t>
            </a:r>
            <a:r>
              <a:rPr lang="ru-RU" sz="3200" i="1" dirty="0" err="1">
                <a:solidFill>
                  <a:srgbClr val="800000"/>
                </a:solidFill>
              </a:rPr>
              <a:t>robbed</a:t>
            </a:r>
            <a:r>
              <a:rPr lang="ru-RU" sz="3200" dirty="0">
                <a:solidFill>
                  <a:srgbClr val="800000"/>
                </a:solidFill>
              </a:rPr>
              <a:t>. </a:t>
            </a:r>
            <a:endParaRPr lang="ru-RU" sz="3200" dirty="0" smtClean="0">
              <a:solidFill>
                <a:srgbClr val="800000"/>
              </a:solidFill>
            </a:endParaRPr>
          </a:p>
          <a:p>
            <a:r>
              <a:rPr lang="ru-RU" sz="2400" dirty="0"/>
              <a:t> </a:t>
            </a:r>
            <a:r>
              <a:rPr lang="ru-RU" sz="2400" dirty="0" smtClean="0"/>
              <a:t>    </a:t>
            </a:r>
            <a:r>
              <a:rPr lang="ru-RU" sz="2800" dirty="0" smtClean="0"/>
              <a:t>Банк </a:t>
            </a:r>
            <a:r>
              <a:rPr lang="ru-RU" sz="2800" dirty="0"/>
              <a:t>ограбили.</a:t>
            </a:r>
          </a:p>
          <a:p>
            <a:endParaRPr lang="ru-RU" sz="2800" dirty="0" smtClean="0"/>
          </a:p>
          <a:p>
            <a:pPr algn="just"/>
            <a:r>
              <a:rPr lang="ru-RU" sz="2800" dirty="0" smtClean="0"/>
              <a:t>То </a:t>
            </a:r>
            <a:r>
              <a:rPr lang="ru-RU" sz="2800" dirty="0"/>
              <a:t>есть что-то произошло, опять-таки важен сам факт произошедшего. Но в данном случае нам не то, чтобы не важно кто это сделал — мы просто не знаем.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2755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142999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Пассивный залог используется</a:t>
            </a:r>
            <a:r>
              <a:rPr lang="en-US" b="1" u="sng" dirty="0" smtClean="0">
                <a:solidFill>
                  <a:srgbClr val="C00000"/>
                </a:solidFill>
              </a:rPr>
              <a:t>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1447801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3. Когда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мы не хотим говорить,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кто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именно это сделал.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2431478"/>
            <a:ext cx="7924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3200" i="1" dirty="0" err="1" smtClean="0">
                <a:solidFill>
                  <a:srgbClr val="800000"/>
                </a:solidFill>
              </a:rPr>
              <a:t>The</a:t>
            </a:r>
            <a:r>
              <a:rPr lang="ru-RU" sz="3200" i="1" dirty="0" smtClean="0">
                <a:solidFill>
                  <a:srgbClr val="800000"/>
                </a:solidFill>
              </a:rPr>
              <a:t> </a:t>
            </a:r>
            <a:r>
              <a:rPr lang="ru-RU" sz="3200" i="1" dirty="0" err="1">
                <a:solidFill>
                  <a:srgbClr val="800000"/>
                </a:solidFill>
              </a:rPr>
              <a:t>holiday</a:t>
            </a:r>
            <a:r>
              <a:rPr lang="ru-RU" sz="3200" i="1" dirty="0">
                <a:solidFill>
                  <a:srgbClr val="800000"/>
                </a:solidFill>
              </a:rPr>
              <a:t> </a:t>
            </a:r>
            <a:r>
              <a:rPr lang="ru-RU" sz="3200" i="1" dirty="0" err="1">
                <a:solidFill>
                  <a:srgbClr val="800000"/>
                </a:solidFill>
              </a:rPr>
              <a:t>is</a:t>
            </a:r>
            <a:r>
              <a:rPr lang="ru-RU" sz="3200" i="1" dirty="0">
                <a:solidFill>
                  <a:srgbClr val="800000"/>
                </a:solidFill>
              </a:rPr>
              <a:t> </a:t>
            </a:r>
            <a:r>
              <a:rPr lang="ru-RU" sz="3200" i="1" dirty="0" err="1">
                <a:solidFill>
                  <a:srgbClr val="800000"/>
                </a:solidFill>
              </a:rPr>
              <a:t>spoiled</a:t>
            </a:r>
            <a:r>
              <a:rPr lang="ru-RU" sz="3200" i="1" dirty="0">
                <a:solidFill>
                  <a:srgbClr val="800000"/>
                </a:solidFill>
              </a:rPr>
              <a:t>. </a:t>
            </a:r>
            <a:endParaRPr lang="ru-RU" sz="3200" i="1" dirty="0" smtClean="0">
              <a:solidFill>
                <a:srgbClr val="800000"/>
              </a:solidFill>
            </a:endParaRPr>
          </a:p>
          <a:p>
            <a:r>
              <a:rPr lang="ru-RU" sz="3200" i="1" dirty="0">
                <a:solidFill>
                  <a:srgbClr val="800000"/>
                </a:solidFill>
              </a:rPr>
              <a:t> </a:t>
            </a:r>
            <a:r>
              <a:rPr lang="ru-RU" sz="3200" i="1" dirty="0" smtClean="0">
                <a:solidFill>
                  <a:srgbClr val="800000"/>
                </a:solidFill>
              </a:rPr>
              <a:t>   </a:t>
            </a:r>
            <a:r>
              <a:rPr lang="ru-RU" sz="2800" dirty="0" smtClean="0"/>
              <a:t>Праздник </a:t>
            </a:r>
            <a:r>
              <a:rPr lang="ru-RU" sz="2800" dirty="0"/>
              <a:t>испорчен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ru-RU" sz="2800" dirty="0" smtClean="0"/>
              <a:t>Например</a:t>
            </a:r>
            <a:r>
              <a:rPr lang="ru-RU" sz="2800" dirty="0"/>
              <a:t>, если произошло что-то плохое, и мы не хотим никого обвинять.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5193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838199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Passive Voice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образуется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848600" cy="4953000"/>
          </a:xfrm>
        </p:spPr>
        <p:txBody>
          <a:bodyPr>
            <a:normAutofit/>
          </a:bodyPr>
          <a:lstStyle/>
          <a:p>
            <a:pPr algn="just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Страдательный залог образуется с помощью глагола </a:t>
            </a:r>
            <a:r>
              <a:rPr lang="en-US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be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нужном лице, числе, времени и </a:t>
            </a:r>
            <a:r>
              <a:rPr lang="en-US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основного глагола (</a:t>
            </a:r>
            <a:r>
              <a:rPr lang="en-US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Participle II).</a:t>
            </a:r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5400" b="1" dirty="0" smtClean="0">
                <a:solidFill>
                  <a:srgbClr val="002060"/>
                </a:solidFill>
              </a:rPr>
              <a:t>to be + V</a:t>
            </a:r>
            <a:r>
              <a:rPr lang="en-US" sz="2800" b="1" dirty="0" smtClean="0">
                <a:solidFill>
                  <a:srgbClr val="002060"/>
                </a:solidFill>
              </a:rPr>
              <a:t>3</a:t>
            </a:r>
            <a:r>
              <a:rPr lang="ru-RU" sz="2800" b="1" dirty="0" smtClean="0">
                <a:solidFill>
                  <a:srgbClr val="002060"/>
                </a:solidFill>
              </a:rPr>
              <a:t> (-</a:t>
            </a:r>
            <a:r>
              <a:rPr lang="en-US" sz="2800" b="1" dirty="0" err="1" smtClean="0">
                <a:solidFill>
                  <a:srgbClr val="002060"/>
                </a:solidFill>
              </a:rPr>
              <a:t>ed</a:t>
            </a:r>
            <a:r>
              <a:rPr lang="en-US" sz="2800" b="1" dirty="0" smtClean="0">
                <a:solidFill>
                  <a:srgbClr val="002060"/>
                </a:solidFill>
              </a:rPr>
              <a:t>)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изменяется                                        неизменяемая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по временам                                                       часть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 algn="l"/>
            <a:endParaRPr lang="en-US" sz="2800" b="1" dirty="0" smtClean="0">
              <a:solidFill>
                <a:srgbClr val="002060"/>
              </a:solidFill>
            </a:endParaRPr>
          </a:p>
          <a:p>
            <a:endParaRPr lang="ru-RU" i="1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endParaRPr lang="ru-RU" i="1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828800" y="3581400"/>
            <a:ext cx="1295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638800" y="3657600"/>
            <a:ext cx="1219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83819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Формы глагола </a:t>
            </a:r>
            <a:r>
              <a:rPr lang="en-US" b="1" dirty="0" smtClean="0">
                <a:solidFill>
                  <a:srgbClr val="C00000"/>
                </a:solidFill>
              </a:rPr>
              <a:t>to be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848600" cy="4953000"/>
          </a:xfrm>
        </p:spPr>
        <p:txBody>
          <a:bodyPr>
            <a:normAutofit/>
          </a:bodyPr>
          <a:lstStyle/>
          <a:p>
            <a:pPr algn="l"/>
            <a:endParaRPr lang="en-US" sz="2800" b="1" dirty="0" smtClean="0">
              <a:solidFill>
                <a:srgbClr val="002060"/>
              </a:solidFill>
            </a:endParaRPr>
          </a:p>
          <a:p>
            <a:endParaRPr lang="ru-RU" i="1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endParaRPr lang="ru-RU" i="1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1447800"/>
            <a:ext cx="8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Present Simple  – </a:t>
            </a:r>
            <a:r>
              <a:rPr lang="en-US" sz="3200" i="1" dirty="0">
                <a:solidFill>
                  <a:srgbClr val="660033"/>
                </a:solidFill>
              </a:rPr>
              <a:t>am, is, are</a:t>
            </a:r>
          </a:p>
          <a:p>
            <a:r>
              <a:rPr lang="en-US" sz="3200" dirty="0"/>
              <a:t>Present Continuous  – </a:t>
            </a:r>
            <a:r>
              <a:rPr lang="en-US" sz="3200" i="1" dirty="0">
                <a:solidFill>
                  <a:srgbClr val="660033"/>
                </a:solidFill>
              </a:rPr>
              <a:t>am/is/are being</a:t>
            </a:r>
          </a:p>
          <a:p>
            <a:r>
              <a:rPr lang="en-US" sz="3200" dirty="0"/>
              <a:t>Present Perfect  – </a:t>
            </a:r>
            <a:r>
              <a:rPr lang="en-US" sz="3200" i="1" dirty="0">
                <a:solidFill>
                  <a:srgbClr val="660033"/>
                </a:solidFill>
              </a:rPr>
              <a:t>have/has been</a:t>
            </a:r>
          </a:p>
          <a:p>
            <a:r>
              <a:rPr lang="en-US" sz="3200" dirty="0"/>
              <a:t>Past Simple – </a:t>
            </a:r>
            <a:r>
              <a:rPr lang="en-US" sz="3200" i="1" dirty="0">
                <a:solidFill>
                  <a:srgbClr val="660033"/>
                </a:solidFill>
              </a:rPr>
              <a:t>was, were</a:t>
            </a:r>
          </a:p>
          <a:p>
            <a:r>
              <a:rPr lang="en-US" sz="3200" dirty="0"/>
              <a:t>Past Continuous – </a:t>
            </a:r>
            <a:r>
              <a:rPr lang="en-US" sz="3200" i="1" dirty="0">
                <a:solidFill>
                  <a:srgbClr val="660033"/>
                </a:solidFill>
              </a:rPr>
              <a:t>was/were being</a:t>
            </a:r>
          </a:p>
          <a:p>
            <a:r>
              <a:rPr lang="en-US" sz="3200" dirty="0"/>
              <a:t>Past Perfect – </a:t>
            </a:r>
            <a:r>
              <a:rPr lang="en-US" sz="3200" i="1" dirty="0">
                <a:solidFill>
                  <a:srgbClr val="660033"/>
                </a:solidFill>
              </a:rPr>
              <a:t>had been</a:t>
            </a:r>
          </a:p>
          <a:p>
            <a:r>
              <a:rPr lang="en-US" sz="3200" dirty="0"/>
              <a:t>Future Simple – </a:t>
            </a:r>
            <a:r>
              <a:rPr lang="en-US" sz="3200" i="1" dirty="0">
                <a:solidFill>
                  <a:srgbClr val="660033"/>
                </a:solidFill>
              </a:rPr>
              <a:t>will be</a:t>
            </a:r>
          </a:p>
          <a:p>
            <a:r>
              <a:rPr lang="en-US" sz="3200" dirty="0"/>
              <a:t>With modals – </a:t>
            </a:r>
            <a:r>
              <a:rPr lang="en-US" sz="3200" i="1" dirty="0">
                <a:solidFill>
                  <a:srgbClr val="660033"/>
                </a:solidFill>
              </a:rPr>
              <a:t>can be, must be, should be, could be, would be</a:t>
            </a:r>
          </a:p>
        </p:txBody>
      </p:sp>
    </p:spTree>
    <p:extLst>
      <p:ext uri="{BB962C8B-B14F-4D97-AF65-F5344CB8AC3E}">
        <p14:creationId xmlns:p14="http://schemas.microsoft.com/office/powerpoint/2010/main" val="22277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735</Words>
  <Application>Microsoft Office PowerPoint</Application>
  <PresentationFormat>Экран (4:3)</PresentationFormat>
  <Paragraphs>117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The Passive Voice </vt:lpstr>
      <vt:lpstr>Что такое залог?</vt:lpstr>
      <vt:lpstr>  В английском языке существует  два способа  описывать одни и те же действия:  </vt:lpstr>
      <vt:lpstr>Read the sentence: The teacher gave us a lot of homework. Учитель задал нам много домашнего задания. Подлежащее является действующим лицом в предложении.</vt:lpstr>
      <vt:lpstr>Пассивный залог используется:</vt:lpstr>
      <vt:lpstr>Пассивный залог используется:</vt:lpstr>
      <vt:lpstr>Пассивный залог используется:</vt:lpstr>
      <vt:lpstr>Passive Voice образуется</vt:lpstr>
      <vt:lpstr>Формы глагола to be</vt:lpstr>
      <vt:lpstr>(+) The house is built. (-) The house is not built. (?) Is the house built?  (+) The birds are fed. (-) The birds are not fed. (?) Are the birds fed? </vt:lpstr>
      <vt:lpstr>  Образуйте отрицательную и вопросительную формы</vt:lpstr>
      <vt:lpstr>Презентация PowerPoint</vt:lpstr>
      <vt:lpstr>What tense form is it? e.g. are sent – Present Simple Passive</vt:lpstr>
      <vt:lpstr>Active or Passive? </vt:lpstr>
      <vt:lpstr>Предлоги by и with часто употребляются в Passive Voice для выражения  творительного падежа</vt:lpstr>
      <vt:lpstr>Choose the right preposition</vt:lpstr>
      <vt:lpstr>Самостоятельная работа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Passive Voice </dc:title>
  <dc:creator>Оля</dc:creator>
  <cp:lastModifiedBy>zhenya</cp:lastModifiedBy>
  <cp:revision>45</cp:revision>
  <dcterms:created xsi:type="dcterms:W3CDTF">2015-12-07T12:29:33Z</dcterms:created>
  <dcterms:modified xsi:type="dcterms:W3CDTF">2022-02-15T13:43:26Z</dcterms:modified>
</cp:coreProperties>
</file>