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59" r:id="rId4"/>
    <p:sldId id="265" r:id="rId5"/>
    <p:sldId id="266" r:id="rId6"/>
    <p:sldId id="267" r:id="rId7"/>
    <p:sldId id="268" r:id="rId8"/>
    <p:sldId id="261" r:id="rId9"/>
    <p:sldId id="270" r:id="rId10"/>
    <p:sldId id="269" r:id="rId11"/>
    <p:sldId id="271" r:id="rId12"/>
    <p:sldId id="272" r:id="rId13"/>
    <p:sldId id="276" r:id="rId14"/>
    <p:sldId id="282" r:id="rId15"/>
    <p:sldId id="273" r:id="rId16"/>
    <p:sldId id="274" r:id="rId17"/>
    <p:sldId id="277" r:id="rId18"/>
    <p:sldId id="278" r:id="rId19"/>
    <p:sldId id="279" r:id="rId20"/>
    <p:sldId id="280" r:id="rId21"/>
    <p:sldId id="281" r:id="rId22"/>
    <p:sldId id="262" r:id="rId23"/>
    <p:sldId id="2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A00"/>
    <a:srgbClr val="0000CC"/>
    <a:srgbClr val="333300"/>
    <a:srgbClr val="008000"/>
    <a:srgbClr val="FF6600"/>
    <a:srgbClr val="006600"/>
    <a:srgbClr val="663300"/>
    <a:srgbClr val="006666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B3590-B7C1-4BC5-ADEA-958E4659C02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0690C-5E05-48C6-ACEC-638835EAA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0690C-5E05-48C6-ACEC-638835EAABA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294">
              <a:srgbClr val="92D050"/>
            </a:gs>
            <a:gs pos="12409">
              <a:srgbClr val="FFFF00"/>
            </a:gs>
            <a:gs pos="3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rgbClr val="DE5A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23A1D-49F1-41E9-975D-B72926785E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B09E0-4120-4E9C-9179-DD04632786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afisha.altune.ru/kremlevskii-zal-sentyabr.html" TargetMode="External"/><Relationship Id="rId13" Type="http://schemas.openxmlformats.org/officeDocument/2006/relationships/hyperlink" Target="http://ukrmap.su/ru-uh7/286.html" TargetMode="External"/><Relationship Id="rId18" Type="http://schemas.openxmlformats.org/officeDocument/2006/relationships/hyperlink" Target="http://www.novgorodobl.ru/about/novgorod_photo/sofiyskii_sobor/" TargetMode="External"/><Relationship Id="rId3" Type="http://schemas.openxmlformats.org/officeDocument/2006/relationships/hyperlink" Target="http://raznesi.info/blog/tagsearch/&#1089;&#1083;&#1072;&#1074;&#1103;&#1085;&#1077;" TargetMode="External"/><Relationship Id="rId7" Type="http://schemas.openxmlformats.org/officeDocument/2006/relationships/hyperlink" Target="http://fotki.yandex.ru/users/stepanov-el/view/383269/?page=2" TargetMode="External"/><Relationship Id="rId12" Type="http://schemas.openxmlformats.org/officeDocument/2006/relationships/hyperlink" Target="http://www.calend.ru/travel/5270/" TargetMode="External"/><Relationship Id="rId17" Type="http://schemas.openxmlformats.org/officeDocument/2006/relationships/hyperlink" Target="http://rugiland.narod2.ru/antropoestetika/novgorodskie_voini_vremen_kulikovskoi_bitvi/" TargetMode="External"/><Relationship Id="rId2" Type="http://schemas.openxmlformats.org/officeDocument/2006/relationships/hyperlink" Target="http://musicethno.wordpress.com/category/&#1072;&#1091;&#1076;&#1080;&#1086;&#1082;&#1085;&#1080;&#1075;&#1072;/" TargetMode="External"/><Relationship Id="rId16" Type="http://schemas.openxmlformats.org/officeDocument/2006/relationships/hyperlink" Target="http://dreamworlds.ru/kartinki/40538-professii-mira-fyentezi-kuznec.html" TargetMode="External"/><Relationship Id="rId20" Type="http://schemas.openxmlformats.org/officeDocument/2006/relationships/hyperlink" Target="http://gkaf.narod.ru/demidova/seminar/s03-add0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cient.rossistoria.ru/back10.php" TargetMode="External"/><Relationship Id="rId11" Type="http://schemas.openxmlformats.org/officeDocument/2006/relationships/hyperlink" Target="http://www.europetourism.su/zolotye-vorota-kieva/" TargetMode="External"/><Relationship Id="rId5" Type="http://schemas.openxmlformats.org/officeDocument/2006/relationships/hyperlink" Target="http://www.geo-practika.ru/?p=746" TargetMode="External"/><Relationship Id="rId15" Type="http://schemas.openxmlformats.org/officeDocument/2006/relationships/hyperlink" Target="http://babusia.gorod.tomsk.ru/" TargetMode="External"/><Relationship Id="rId10" Type="http://schemas.openxmlformats.org/officeDocument/2006/relationships/hyperlink" Target="http://nnm.ru/blogs/smprofi/7_chudes_ukrainy/page1/" TargetMode="External"/><Relationship Id="rId19" Type="http://schemas.openxmlformats.org/officeDocument/2006/relationships/hyperlink" Target="http://zashibis.mirtesen.ru/blog/43777876167/Gospodin-Velikiy-Novgorod:-ray-dlya-arheologov" TargetMode="External"/><Relationship Id="rId4" Type="http://schemas.openxmlformats.org/officeDocument/2006/relationships/hyperlink" Target="http://www.booksite.ru/enciklopedia/towns/4.htm" TargetMode="External"/><Relationship Id="rId9" Type="http://schemas.openxmlformats.org/officeDocument/2006/relationships/hyperlink" Target="http://kazan-sights.ru/history/790/" TargetMode="External"/><Relationship Id="rId14" Type="http://schemas.openxmlformats.org/officeDocument/2006/relationships/hyperlink" Target="http://konditer.blog.ru/82229811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Страна городов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х - 000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0F0F2"/>
              </a:clrFrom>
              <a:clrTo>
                <a:srgbClr val="F0F0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548680"/>
            <a:ext cx="4161089" cy="5544616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288032"/>
            <a:ext cx="4932040" cy="67413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Древний Киев в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X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веке занимал небольшое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про-странство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Весь город был окружён крепкими 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бревен-чатыми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стенами. Попасть в город можно было 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толь-ко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через Софийские 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воро-та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 В городе были 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построе-ны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церкви, каменные дворцы.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XI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веке площадь города увеличилась в несколько раз.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В центре города был воздвигнут Софийский собор. Войти в город теперь можно было через Золотые ворота и Львовские ворота.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620688"/>
            <a:ext cx="4104000" cy="34200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293096"/>
            <a:ext cx="9144000" cy="2376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CC"/>
                </a:solidFill>
                <a:latin typeface="Comic Sans MS" pitchFamily="66" charset="0"/>
              </a:rPr>
              <a:t>Летописцы называли Киев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времён Ярослава Мудрого </a:t>
            </a:r>
            <a:r>
              <a:rPr lang="ru-RU" u="sng" dirty="0" smtClean="0">
                <a:solidFill>
                  <a:srgbClr val="0000CC"/>
                </a:solidFill>
                <a:latin typeface="Comic Sans MS" pitchFamily="66" charset="0"/>
              </a:rPr>
              <a:t>«украшением Востока».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Ведь именно в это время на месте последней битвы с печенегами был построен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Софийский собор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,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каменные стены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вокруг Киева и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Золотые ворота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7984" y="620688"/>
            <a:ext cx="4463294" cy="342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260648"/>
            <a:ext cx="7128792" cy="482018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085184"/>
            <a:ext cx="8568952" cy="14687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Север нашей страны – удивительный край рек и озёр. Здесь, на берегах реки Волхов у 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Ильмень-озера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, стоит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Великий Новгород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.1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645024"/>
            <a:ext cx="8700468" cy="30070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 Работа по учебнику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95536" y="620688"/>
            <a:ext cx="1420805" cy="1872208"/>
          </a:xfrm>
          <a:prstGeom prst="rect">
            <a:avLst/>
          </a:prstGeom>
          <a:ln w="28575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11760" y="1340768"/>
            <a:ext cx="4464496" cy="2952328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Рассмотрите схему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Древнего Новгорода       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 на  с. 49 учебника.</a:t>
            </a:r>
          </a:p>
          <a:p>
            <a:pPr marL="514350" indent="-514350" algn="ctr">
              <a:buFont typeface="+mj-lt"/>
              <a:buAutoNum type="arabicPeriod" startAt="2"/>
            </a:pPr>
            <a:r>
              <a:rPr lang="ru-RU" dirty="0" smtClean="0">
                <a:solidFill>
                  <a:srgbClr val="0000CC"/>
                </a:solidFill>
                <a:latin typeface="Comic Sans MS" pitchFamily="66" charset="0"/>
              </a:rPr>
              <a:t>Что вы можете рассказать об этом городе?</a:t>
            </a:r>
          </a:p>
          <a:p>
            <a:pPr marL="514350" indent="-514350" algn="ctr">
              <a:buNone/>
            </a:pPr>
            <a:endParaRPr lang="ru-RU" dirty="0" smtClean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8550950" cy="4104456"/>
          </a:xfrm>
          <a:effectLst>
            <a:softEdge rad="317500"/>
          </a:effectLst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07504" y="4509120"/>
            <a:ext cx="8748464" cy="208823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Древний Новгород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располагался на </a:t>
            </a:r>
          </a:p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оживлённом торговом пути. </a:t>
            </a:r>
          </a:p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	Добраться в город можно было </a:t>
            </a:r>
          </a:p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только водным путём.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х - 000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2F2F4"/>
              </a:clrFrom>
              <a:clrTo>
                <a:srgbClr val="F2F2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60648"/>
            <a:ext cx="5057878" cy="6243319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340768"/>
            <a:ext cx="4032448" cy="5040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 всех сторон город был окружён земляным валом и реками. </a:t>
            </a: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Река Волхов делила весь город на две стороны: </a:t>
            </a:r>
          </a:p>
          <a:p>
            <a:pPr algn="ctr">
              <a:buNone/>
            </a:pPr>
            <a:r>
              <a:rPr lang="ru-RU" i="1" u="sng" dirty="0" smtClean="0">
                <a:solidFill>
                  <a:srgbClr val="0000CC"/>
                </a:solidFill>
                <a:latin typeface="Comic Sans MS" pitchFamily="66" charset="0"/>
              </a:rPr>
              <a:t>софийская сторона </a:t>
            </a:r>
          </a:p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и </a:t>
            </a:r>
          </a:p>
          <a:p>
            <a:pPr algn="ctr">
              <a:buNone/>
            </a:pPr>
            <a:r>
              <a:rPr lang="ru-RU" i="1" u="sng" dirty="0" smtClean="0">
                <a:solidFill>
                  <a:srgbClr val="DE5A00"/>
                </a:solidFill>
                <a:latin typeface="Comic Sans MS" pitchFamily="66" charset="0"/>
              </a:rPr>
              <a:t>торговая сторона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5445224"/>
            <a:ext cx="8435280" cy="118072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Жили в Новгороде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бояре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,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купцы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и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ремесленники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(оружейники, ювелиры, камнерезы, кожевники).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  <p:pic>
        <p:nvPicPr>
          <p:cNvPr id="12" name="Рисунок 11" descr="2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513172" y="188640"/>
            <a:ext cx="2630828" cy="324036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Содержимое 4" descr="2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16632"/>
            <a:ext cx="2448272" cy="3040911"/>
          </a:xfrm>
        </p:spPr>
      </p:pic>
      <p:pic>
        <p:nvPicPr>
          <p:cNvPr id="11" name="Рисунок 10" descr="26.jpe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4683" y="116632"/>
            <a:ext cx="2206825" cy="3096344"/>
          </a:xfrm>
          <a:prstGeom prst="rect">
            <a:avLst/>
          </a:prstGeom>
        </p:spPr>
      </p:pic>
      <p:pic>
        <p:nvPicPr>
          <p:cNvPr id="13" name="Рисунок 12" descr="28.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2060848"/>
            <a:ext cx="2160240" cy="3348372"/>
          </a:xfrm>
          <a:prstGeom prst="rect">
            <a:avLst/>
          </a:prstGeom>
        </p:spPr>
      </p:pic>
      <p:pic>
        <p:nvPicPr>
          <p:cNvPr id="14" name="Рисунок 13" descr="Рисунок1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860032" y="2708920"/>
            <a:ext cx="1894862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35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259632" y="801208"/>
            <a:ext cx="6338027" cy="4500000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688" y="-27384"/>
            <a:ext cx="86868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Городом управляли посадники.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4016" y="5229200"/>
            <a:ext cx="8964488" cy="14401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Посадник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- глава города, «посаженый» (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назна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-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ченный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). Посадников выбирали из знатных бояр </a:t>
            </a:r>
          </a:p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на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</a:rPr>
              <a:t>вече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– собрании всех горожан.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2.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588224" y="332656"/>
            <a:ext cx="2121600" cy="4320000"/>
          </a:xfrm>
          <a:effectLst>
            <a:softEdge rad="127000"/>
          </a:effectLst>
        </p:spPr>
      </p:pic>
      <p:pic>
        <p:nvPicPr>
          <p:cNvPr id="9" name="Содержимое 8" descr="3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90361" y="332656"/>
            <a:ext cx="6153847" cy="4320000"/>
          </a:xfrm>
          <a:effectLst>
            <a:softEdge rad="127000"/>
          </a:effectLst>
        </p:spPr>
      </p:pic>
      <p:sp>
        <p:nvSpPr>
          <p:cNvPr id="10" name="Содержимое 3"/>
          <p:cNvSpPr txBox="1">
            <a:spLocks/>
          </p:cNvSpPr>
          <p:nvPr/>
        </p:nvSpPr>
        <p:spPr>
          <a:xfrm>
            <a:off x="-216024" y="4725144"/>
            <a:ext cx="9252520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Издалека видны купола </a:t>
            </a: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Софийского собора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 Новгородские </a:t>
            </a:r>
            <a:r>
              <a:rPr kumimoji="0" lang="ru-RU" sz="2800" b="1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ратники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перед боем клялись постоять за святую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Софию. Эти слова означали постоять за свой город, за Новгородскую землю.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.1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645024"/>
            <a:ext cx="8700468" cy="30070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 Работа по учебнику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95536" y="620688"/>
            <a:ext cx="1420805" cy="1872208"/>
          </a:xfrm>
          <a:prstGeom prst="rect">
            <a:avLst/>
          </a:prstGeom>
          <a:ln w="28575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11760" y="1340768"/>
            <a:ext cx="6192688" cy="2952328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Прочитайте текст на с.51-52 учебника      (с 3-го абзаца)</a:t>
            </a:r>
          </a:p>
          <a:p>
            <a:pPr marL="514350" indent="-514350" algn="ctr">
              <a:buFont typeface="+mj-lt"/>
              <a:buAutoNum type="arabicPeriod" startAt="2"/>
            </a:pPr>
            <a:r>
              <a:rPr lang="ru-RU" dirty="0" smtClean="0">
                <a:solidFill>
                  <a:srgbClr val="0000CC"/>
                </a:solidFill>
                <a:latin typeface="Comic Sans MS" pitchFamily="66" charset="0"/>
              </a:rPr>
              <a:t>Что обнаружили археологи во время раскопок?</a:t>
            </a:r>
          </a:p>
          <a:p>
            <a:pPr marL="514350" indent="-514350" algn="ctr">
              <a:buFont typeface="+mj-lt"/>
              <a:buAutoNum type="arabicPeriod" startAt="2"/>
            </a:pPr>
            <a:r>
              <a:rPr lang="ru-RU" dirty="0" smtClean="0">
                <a:solidFill>
                  <a:srgbClr val="DE5A00"/>
                </a:solidFill>
                <a:latin typeface="Comic Sans MS" pitchFamily="66" charset="0"/>
              </a:rPr>
              <a:t>Какое значение имеют эти открытия?</a:t>
            </a:r>
          </a:p>
          <a:p>
            <a:pPr marL="514350" indent="-514350" algn="ctr">
              <a:buFont typeface="+mj-lt"/>
              <a:buAutoNum type="arabicPeriod" startAt="2"/>
            </a:pPr>
            <a:endParaRPr lang="ru-RU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marL="514350" indent="-514350" algn="ctr">
              <a:buNone/>
            </a:pPr>
            <a:endParaRPr lang="ru-RU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marL="514350" indent="-514350" algn="ctr">
              <a:buNone/>
            </a:pPr>
            <a:endParaRPr lang="ru-RU" dirty="0" smtClean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536" y="5517232"/>
            <a:ext cx="8219256" cy="1080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Западные соседи называли Русь </a:t>
            </a:r>
          </a:p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страной городов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47597" y="260648"/>
            <a:ext cx="7296811" cy="5472608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404664"/>
            <a:ext cx="5076056" cy="63367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Удивительная жизнь Древнего Новгорода открылась благодаря    находкам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археологов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  Стало известно, что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ходили новгородцы по аккуратным деревянным мостовым.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Со временем, когда старая мостовая проседала, на нее сверху клали новую. Таким образом за пять столетий из мостовых образовался целый «пирог» – аж 28 слоев! </a:t>
            </a:r>
            <a:endParaRPr lang="ru-RU" dirty="0">
              <a:solidFill>
                <a:srgbClr val="333300"/>
              </a:solidFill>
            </a:endParaRPr>
          </a:p>
        </p:txBody>
      </p:sp>
      <p:pic>
        <p:nvPicPr>
          <p:cNvPr id="14" name="Содержимое 13" descr="0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6345" y="189360"/>
            <a:ext cx="4099631" cy="6480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7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404664"/>
            <a:ext cx="3695700" cy="36957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4149080"/>
            <a:ext cx="9144000" cy="254888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Выдающимся открытием археологов стали     </a:t>
            </a:r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</a:rPr>
              <a:t>берестяные грамоты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 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Древние новгородцы писали  на бересте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– берёзовой коре.  Это были  денежные документы, деловые и личные письма, просьбы и приказания. 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Буквы выцарапывали специальными палочками – </a:t>
            </a:r>
            <a:r>
              <a:rPr lang="ru-RU" dirty="0" err="1" smtClean="0">
                <a:solidFill>
                  <a:srgbClr val="008000"/>
                </a:solidFill>
                <a:latin typeface="Comic Sans MS" pitchFamily="66" charset="0"/>
              </a:rPr>
              <a:t>писалами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37.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620688"/>
            <a:ext cx="3962400" cy="294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Подведём итоги: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419872" y="1412776"/>
            <a:ext cx="5400600" cy="2736304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Назовите города Древней Руси.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Назовите архитектурные сооружения этих городов.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51520" y="1556792"/>
            <a:ext cx="3024336" cy="2218754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  <p:pic>
        <p:nvPicPr>
          <p:cNvPr id="7" name="Рисунок 6" descr="4.1.gi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645024"/>
            <a:ext cx="8700468" cy="3007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824536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08720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u="sng" dirty="0" smtClean="0">
                <a:hlinkClick r:id="rId2"/>
              </a:rPr>
              <a:t>http://musicethno.wordpress.com/category/аудиокнига/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http://raznesi.info/blog/tagsearch/славяне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http://www.booksite.ru/enciklopedia/towns/4.htm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http://www.geo-practika.ru/?p=746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http://ancient.rossistoria.ru/back10.php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http://fotki.yandex.ru/users/stepanov-el/view/383269/?page=2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http://afisha.altune.ru/kremlevskii-zal-sentyabr.html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http://kazan-sights.ru/history/790/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http://nnm.ru/blogs/smprofi/7_chudes_ukrainy/page1/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http://www.europetourism.su/zolotye-vorota-kieva/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http://www.calend.ru/travel/5270/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http://ukrmap.su/ru-uh7/286.html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http://konditer.blog.ru/82229811.html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http://babusia.gorod.tomsk.ru/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http://dreamworlds.ru/kartinki/40538-professii-mira-fyentezi-kuznec.html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http://rugiland.narod2.ru/antropoestetika/novgorodskie_voini_vremen_kulikovskoi_bitvi/</a:t>
            </a:r>
            <a:endParaRPr lang="ru-RU" dirty="0" smtClean="0"/>
          </a:p>
          <a:p>
            <a:pPr lvl="0"/>
            <a:r>
              <a:rPr lang="ru-RU" u="sng" dirty="0" smtClean="0">
                <a:hlinkClick r:id="rId18"/>
              </a:rPr>
              <a:t>http://www.novgorodobl.ru/about/novgorod_photo/sofiyskii_sobor/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http://zashibis.mirtesen.ru/blog/43777876167/Gospodin-Velikiy-Novgorod:-ray-dlya-arheologov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http://gkaf.narod.ru/demidova/seminar/s03-add01.html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680" y="-27384"/>
            <a:ext cx="86868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Как появились на Руси города?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977680"/>
            <a:ext cx="9144000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Славяне жили в поселениях, окружённых 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креп-кими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бревенчатыми стенами и глубокими </a:t>
            </a:r>
            <a:r>
              <a:rPr lang="ru-RU" dirty="0" err="1" smtClean="0">
                <a:solidFill>
                  <a:srgbClr val="333300"/>
                </a:solidFill>
                <a:latin typeface="Comic Sans MS" pitchFamily="66" charset="0"/>
              </a:rPr>
              <a:t>широ-кими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 рвами. Такие огороженные посёлки были надёжными убежищами от нападений врагов и диких зверей.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Постепенно разрастаясь,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поселе-ния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становились городами.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6" name="Содержимое 15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4000" y="1052736"/>
            <a:ext cx="4248000" cy="2638792"/>
          </a:xfrm>
          <a:prstGeom prst="roundRect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18" name="Рисунок 17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052738"/>
            <a:ext cx="4068000" cy="2647519"/>
          </a:xfrm>
          <a:prstGeom prst="roundRect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19" name="Рисунок 18" descr="e26a4a26ffb3245efd507cf74911f8b1_0_500_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07904" y="1628800"/>
            <a:ext cx="1584176" cy="2140777"/>
          </a:xfrm>
          <a:prstGeom prst="rect">
            <a:avLst/>
          </a:prstGeom>
        </p:spPr>
      </p:pic>
      <p:pic>
        <p:nvPicPr>
          <p:cNvPr id="22" name="Рисунок 21" descr="2549559_009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68144" y="2708920"/>
            <a:ext cx="2913881" cy="4031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Древнерусский город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797152"/>
            <a:ext cx="9144000" cy="2232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Это прежде всего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укрепленное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, то есть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огороженное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от внезапных нападений поселение. В этом и заключалось его первоначальное отличие от сельской местности</a:t>
            </a:r>
            <a:r>
              <a:rPr lang="ru-RU" b="1" dirty="0" smtClean="0">
                <a:solidFill>
                  <a:srgbClr val="333300"/>
                </a:solidFill>
              </a:rPr>
              <a:t>. 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  <p:pic>
        <p:nvPicPr>
          <p:cNvPr id="16" name="Содержимое 15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39952" y="1167554"/>
            <a:ext cx="4281118" cy="3413166"/>
          </a:xfrm>
          <a:prstGeom prst="roundRect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</p:pic>
      <p:pic>
        <p:nvPicPr>
          <p:cNvPr id="20" name="Рисунок 19" descr="ыв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82402" y="1196752"/>
            <a:ext cx="2853494" cy="3384376"/>
          </a:xfrm>
          <a:prstGeom prst="roundRect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4797152"/>
            <a:ext cx="8820472" cy="18287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	Центр древнерусского города был обычно укреплён и назывался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«кремлём».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Внутри располагались </a:t>
            </a:r>
            <a:r>
              <a:rPr lang="ru-RU" i="1" dirty="0" smtClean="0">
                <a:solidFill>
                  <a:srgbClr val="0000CC"/>
                </a:solidFill>
                <a:latin typeface="Comic Sans MS" pitchFamily="66" charset="0"/>
              </a:rPr>
              <a:t>княжеский дворец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и </a:t>
            </a:r>
            <a:r>
              <a:rPr lang="ru-RU" i="1" dirty="0" smtClean="0">
                <a:solidFill>
                  <a:srgbClr val="0000CC"/>
                </a:solidFill>
                <a:latin typeface="Comic Sans MS" pitchFamily="66" charset="0"/>
              </a:rPr>
              <a:t>дома знати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, возвышалась </a:t>
            </a:r>
            <a:r>
              <a:rPr lang="ru-RU" i="1" dirty="0" smtClean="0">
                <a:solidFill>
                  <a:srgbClr val="0000CC"/>
                </a:solidFill>
                <a:latin typeface="Comic Sans MS" pitchFamily="66" charset="0"/>
              </a:rPr>
              <a:t>главная городская церковь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. 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  <p:pic>
        <p:nvPicPr>
          <p:cNvPr id="15" name="Содержимое 14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332656"/>
            <a:ext cx="8082277" cy="446449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8014180" cy="4824536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5085184"/>
            <a:ext cx="8711952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Вокруг кремля располагался </a:t>
            </a:r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</a:rPr>
              <a:t>«посад» </a:t>
            </a: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– так называли торгово-ремесленную часть русского города. </a:t>
            </a:r>
            <a:endParaRPr lang="ru-RU" dirty="0">
              <a:solidFill>
                <a:srgbClr val="33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157192"/>
            <a:ext cx="8363272" cy="13967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	Здесь жили ремесленники, торговцы и другой городской люд. Шумно и оживлённо было на главной  торговой площади. </a:t>
            </a:r>
            <a:endParaRPr lang="ru-RU" dirty="0"/>
          </a:p>
        </p:txBody>
      </p:sp>
      <p:pic>
        <p:nvPicPr>
          <p:cNvPr id="6" name="Рисунок 5" descr="8.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260648"/>
            <a:ext cx="7579147" cy="496855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23728" y="1484784"/>
            <a:ext cx="5400600" cy="2448272"/>
          </a:xfr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333300"/>
                </a:solidFill>
                <a:latin typeface="Comic Sans MS" pitchFamily="66" charset="0"/>
              </a:rPr>
              <a:t>Найдите на карте (с.41) города Киев и Новгород.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CC"/>
                </a:solidFill>
                <a:latin typeface="Comic Sans MS" pitchFamily="66" charset="0"/>
              </a:rPr>
              <a:t>Что вы можете о них рассказать?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6288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Работа в парах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10" name="Содержимое 9" descr="Interesno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8" y="0"/>
            <a:ext cx="1728192" cy="1573801"/>
          </a:xfrm>
        </p:spPr>
      </p:pic>
      <p:pic>
        <p:nvPicPr>
          <p:cNvPr id="12" name="Рисунок 11" descr="4.1.gi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645024"/>
            <a:ext cx="8700468" cy="3007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1844824"/>
            <a:ext cx="6637966" cy="2009061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333300"/>
                </a:solidFill>
                <a:latin typeface="Comic Sans MS" pitchFamily="66" charset="0"/>
              </a:rPr>
              <a:t>Эти города стоят на реках, которые </a:t>
            </a:r>
          </a:p>
          <a:p>
            <a:pPr algn="ctr"/>
            <a:r>
              <a:rPr lang="ru-RU" sz="2800" dirty="0" smtClean="0">
                <a:solidFill>
                  <a:srgbClr val="333300"/>
                </a:solidFill>
                <a:latin typeface="Comic Sans MS" pitchFamily="66" charset="0"/>
              </a:rPr>
              <a:t>связывали их с одной стороны </a:t>
            </a:r>
          </a:p>
          <a:p>
            <a:pPr algn="ctr"/>
            <a:r>
              <a:rPr lang="ru-RU" sz="2800" dirty="0" smtClean="0">
                <a:solidFill>
                  <a:srgbClr val="333300"/>
                </a:solidFill>
                <a:latin typeface="Comic Sans MS" pitchFamily="66" charset="0"/>
              </a:rPr>
              <a:t>с Балтийским морем,</a:t>
            </a:r>
          </a:p>
          <a:p>
            <a:pPr algn="ctr"/>
            <a:r>
              <a:rPr lang="ru-RU" sz="2800" dirty="0" smtClean="0">
                <a:solidFill>
                  <a:srgbClr val="333300"/>
                </a:solidFill>
                <a:latin typeface="Comic Sans MS" pitchFamily="66" charset="0"/>
              </a:rPr>
              <a:t>а с другой – с Чёрным.</a:t>
            </a:r>
            <a:endParaRPr lang="ru-RU" sz="2800" dirty="0">
              <a:solidFill>
                <a:srgbClr val="33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.1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645024"/>
            <a:ext cx="8700468" cy="30070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 Работа по учебнику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95536" y="620688"/>
            <a:ext cx="1420805" cy="1872208"/>
          </a:xfrm>
          <a:prstGeom prst="rect">
            <a:avLst/>
          </a:prstGeom>
          <a:ln w="28575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11760" y="1340768"/>
            <a:ext cx="4464496" cy="2952328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Рассмотрите схему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Древнего Киева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 на 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 с. 47 учебника.</a:t>
            </a:r>
          </a:p>
          <a:p>
            <a:pPr marL="514350" indent="-514350" algn="ctr">
              <a:buFont typeface="+mj-lt"/>
              <a:buAutoNum type="arabicPeriod" startAt="2"/>
            </a:pPr>
            <a:r>
              <a:rPr lang="ru-RU" dirty="0" smtClean="0">
                <a:solidFill>
                  <a:srgbClr val="0000CC"/>
                </a:solidFill>
                <a:latin typeface="Comic Sans MS" pitchFamily="66" charset="0"/>
              </a:rPr>
              <a:t>Что вы можете рассказать об этом городе?</a:t>
            </a:r>
          </a:p>
          <a:p>
            <a:pPr marL="514350" indent="-514350" algn="ctr">
              <a:buNone/>
            </a:pPr>
            <a:endParaRPr lang="ru-RU" dirty="0" smtClean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683</Words>
  <Application>Microsoft Office PowerPoint</Application>
  <PresentationFormat>Экран (4:3)</PresentationFormat>
  <Paragraphs>79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Comic Sans MS</vt:lpstr>
      <vt:lpstr>Segoe Print</vt:lpstr>
      <vt:lpstr>1_Тема Office</vt:lpstr>
      <vt:lpstr>Страна городов</vt:lpstr>
      <vt:lpstr>Презентация PowerPoint</vt:lpstr>
      <vt:lpstr>Как появились на Руси города?</vt:lpstr>
      <vt:lpstr>Древнерусский город</vt:lpstr>
      <vt:lpstr>Презентация PowerPoint</vt:lpstr>
      <vt:lpstr>Презентация PowerPoint</vt:lpstr>
      <vt:lpstr>Презентация PowerPoint</vt:lpstr>
      <vt:lpstr>Презентация PowerPoint</vt:lpstr>
      <vt:lpstr>  Работа по учебнику</vt:lpstr>
      <vt:lpstr>Презентация PowerPoint</vt:lpstr>
      <vt:lpstr>Презентация PowerPoint</vt:lpstr>
      <vt:lpstr>Презентация PowerPoint</vt:lpstr>
      <vt:lpstr>  Работа по учебнику</vt:lpstr>
      <vt:lpstr>Презентация PowerPoint</vt:lpstr>
      <vt:lpstr>Презентация PowerPoint</vt:lpstr>
      <vt:lpstr>Презентация PowerPoint</vt:lpstr>
      <vt:lpstr>Городом управляли посадники.</vt:lpstr>
      <vt:lpstr>Презентация PowerPoint</vt:lpstr>
      <vt:lpstr>  Работа по учебнику</vt:lpstr>
      <vt:lpstr>Презентация PowerPoint</vt:lpstr>
      <vt:lpstr>Презентация PowerPoint</vt:lpstr>
      <vt:lpstr>Подведём итоги:</vt:lpstr>
      <vt:lpstr>Источники: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82</cp:revision>
  <dcterms:created xsi:type="dcterms:W3CDTF">2012-11-24T17:17:08Z</dcterms:created>
  <dcterms:modified xsi:type="dcterms:W3CDTF">2022-02-15T05:44:11Z</dcterms:modified>
</cp:coreProperties>
</file>