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notesMasterIdLst>
    <p:notesMasterId r:id="rId16"/>
  </p:notesMasterIdLst>
  <p:sldIdLst>
    <p:sldId id="256" r:id="rId2"/>
    <p:sldId id="296" r:id="rId3"/>
    <p:sldId id="257" r:id="rId4"/>
    <p:sldId id="282" r:id="rId5"/>
    <p:sldId id="288" r:id="rId6"/>
    <p:sldId id="285" r:id="rId7"/>
    <p:sldId id="258" r:id="rId8"/>
    <p:sldId id="289" r:id="rId9"/>
    <p:sldId id="266" r:id="rId10"/>
    <p:sldId id="291" r:id="rId11"/>
    <p:sldId id="292" r:id="rId12"/>
    <p:sldId id="293" r:id="rId13"/>
    <p:sldId id="295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664" autoAdjust="0"/>
  </p:normalViewPr>
  <p:slideViewPr>
    <p:cSldViewPr>
      <p:cViewPr varScale="1">
        <p:scale>
          <a:sx n="105" d="100"/>
          <a:sy n="105" d="100"/>
        </p:scale>
        <p:origin x="-17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529E4-16EE-42BB-8BA8-F1783C894C7F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35D06-8C65-4CB7-8AE5-D8F96C240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748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35D06-8C65-4CB7-8AE5-D8F96C240EB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555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  <a:noFill/>
          <a:effectLst>
            <a:softEdge rad="31750"/>
          </a:effectLst>
        </p:spPr>
        <p:txBody>
          <a:bodyPr rtlCol="0" anchor="b">
            <a:noAutofit/>
          </a:bodyPr>
          <a:lstStyle>
            <a:lvl1pPr>
              <a:defRPr sz="405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1">
                <a:solidFill>
                  <a:schemeClr val="bg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25187" y="6356352"/>
            <a:ext cx="9144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87226" y="6356352"/>
            <a:ext cx="2981325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716188" y="6356352"/>
            <a:ext cx="457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7922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6339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6431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9109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rtlCol="0" anchor="b">
            <a:normAutofit/>
          </a:bodyPr>
          <a:lstStyle>
            <a:lvl1pPr algn="l">
              <a:defRPr sz="4051" b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1">
                <a:solidFill>
                  <a:schemeClr val="tx2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429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 rtlCol="0"/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 rtlCol="0"/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 baseline="0"/>
            </a:lvl6pPr>
            <a:lvl7pPr>
              <a:defRPr sz="1350" baseline="0"/>
            </a:lvl7pPr>
            <a:lvl8pPr>
              <a:defRPr sz="1350" baseline="0"/>
            </a:lvl8pPr>
            <a:lvl9pPr>
              <a:defRPr sz="135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501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1800" b="0" cap="all" baseline="0">
                <a:solidFill>
                  <a:schemeClr val="tx2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 baseline="0"/>
            </a:lvl8pPr>
            <a:lvl9pPr>
              <a:defRPr sz="12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58434" y="1499616"/>
            <a:ext cx="3615107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1800" b="0" cap="all" baseline="0">
                <a:solidFill>
                  <a:schemeClr val="tx2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58434" y="2514600"/>
            <a:ext cx="3615107" cy="3655568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59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1155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987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09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199271" y="381000"/>
            <a:ext cx="2470710" cy="1371600"/>
          </a:xfrm>
        </p:spPr>
        <p:txBody>
          <a:bodyPr rtlCol="0" anchor="b">
            <a:normAutofit/>
          </a:bodyPr>
          <a:lstStyle>
            <a:lvl1pPr algn="l">
              <a:defRPr sz="2101" b="0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199271" y="1828800"/>
            <a:ext cx="2470710" cy="4343400"/>
          </a:xfrm>
        </p:spPr>
        <p:txBody>
          <a:bodyPr rtlCol="0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5342" y="482600"/>
            <a:ext cx="4648200" cy="5689600"/>
          </a:xfrm>
        </p:spPr>
        <p:txBody>
          <a:bodyPr rtlCol="0">
            <a:normAutofit/>
          </a:bodyPr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 baseline="0"/>
            </a:lvl8pPr>
            <a:lvl9pPr>
              <a:defRPr sz="135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868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828857" y="0"/>
            <a:ext cx="4744686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lvl="0" algn="ctr" rtl="0"/>
            <a:endParaRPr lang="ru-RU" sz="135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854" y="381000"/>
            <a:ext cx="2470710" cy="1371600"/>
          </a:xfrm>
        </p:spPr>
        <p:txBody>
          <a:bodyPr rtlCol="0" anchor="b">
            <a:normAutofit/>
          </a:bodyPr>
          <a:lstStyle>
            <a:lvl1pPr algn="l">
              <a:defRPr sz="2101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 bwMode="auto">
          <a:xfrm>
            <a:off x="3925342" y="482600"/>
            <a:ext cx="4533870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1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2854" y="1828800"/>
            <a:ext cx="2470710" cy="4343400"/>
          </a:xfrm>
        </p:spPr>
        <p:txBody>
          <a:bodyPr rtlCol="0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963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86200" y="631609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 cap="all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48239" y="631609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1" y="631609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cap="all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3486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70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5215" indent="-185215" algn="l" defTabSz="685983" rtl="0" eaLnBrk="1" latinLnBrk="0" hangingPunct="1">
        <a:lnSpc>
          <a:spcPct val="90000"/>
        </a:lnSpc>
        <a:spcBef>
          <a:spcPts val="1050"/>
        </a:spcBef>
        <a:buFont typeface="Euphemia" pitchFamily="34" charset="0"/>
        <a:buChar char="›"/>
        <a:defRPr sz="2101" kern="1200">
          <a:solidFill>
            <a:schemeClr val="tx2"/>
          </a:solidFill>
          <a:latin typeface="+mn-lt"/>
          <a:ea typeface="+mn-ea"/>
          <a:cs typeface="+mn-cs"/>
        </a:defRPr>
      </a:lvl1pPr>
      <a:lvl2pPr marL="459609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734002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008395" indent="-185215" algn="l" defTabSz="685983" rtl="0" eaLnBrk="1" latinLnBrk="0" hangingPunct="1">
        <a:lnSpc>
          <a:spcPct val="90000"/>
        </a:lnSpc>
        <a:spcBef>
          <a:spcPts val="450"/>
        </a:spcBef>
        <a:buFont typeface="Arial" pitchFamily="34" charset="0"/>
        <a:buChar char="–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282788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557181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831574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105967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380361" indent="-185215" algn="l" defTabSz="685983" rtl="0" eaLnBrk="1" latinLnBrk="0" hangingPunct="1">
        <a:lnSpc>
          <a:spcPct val="90000"/>
        </a:lnSpc>
        <a:spcBef>
          <a:spcPts val="450"/>
        </a:spcBef>
        <a:buFont typeface="Euphemia" pitchFamily="34" charset="0"/>
        <a:buChar char="›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pos="1007">
          <p15:clr>
            <a:srgbClr val="F26B43"/>
          </p15:clr>
        </p15:guide>
        <p15:guide id="4" pos="71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611344" cy="460851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МБДОУ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№ 5 «Рябинка»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общеразвивающего вида с приоритетным осуществлением деятельности по социально-личностному развитию детей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п.Вурнары ЧР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Уголки уединения</a:t>
            </a:r>
            <a:br>
              <a:rPr lang="ru-RU" sz="36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085184"/>
            <a:ext cx="8971384" cy="151216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воспитатель первой </a:t>
            </a:r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</a:t>
            </a:r>
          </a:p>
          <a:p>
            <a:pPr algn="r"/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Евграфова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Г.  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Вурнары 2019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7401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93610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Примерное оформление уголков уединения</a:t>
            </a: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раннем и младшем возрасте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4896544" cy="5472608"/>
          </a:xfrm>
        </p:spPr>
        <p:txBody>
          <a:bodyPr>
            <a:normAutofit lnSpcReduction="10000"/>
          </a:bodyPr>
          <a:lstStyle/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для уединения;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сухой бассейн; сухой душ;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подушки или мягкая мебель;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сонные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(часто применяются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адаптации);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фотоальбомы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семейными фотографиями;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«Позвони маме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ребёнок может «позвонить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маме» и поговорить с ней;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алейдоскоп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антистрессовые игрушки</a:t>
            </a:r>
          </a:p>
        </p:txBody>
      </p:sp>
      <p:pic>
        <p:nvPicPr>
          <p:cNvPr id="3076" name="Picture 4" descr="C:\Users\Евгений\Desktop\для психолога садика\фото\41a889c597f87e9841550ab1d85ebe20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15347" y="2943735"/>
            <a:ext cx="2257425" cy="169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1524" y="816381"/>
            <a:ext cx="2791507" cy="21252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6600" y="4628767"/>
            <a:ext cx="2617494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911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1251520"/>
            <a:ext cx="7772400" cy="244827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4392488" cy="4608512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мягкие модули;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фотоальбомы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групповыми и семейными фотографиями;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коврик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злости;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стульчик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доброты;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стул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размышлений;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груша для битья, поролоновые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мишени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мешочки с крупой для метания;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клубочки пряжи разного размера;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массажные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мячи - «ежики»;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пластилинчик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«Собери бусы» и др.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56646" y="1196752"/>
            <a:ext cx="3147814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2180" y="4678313"/>
            <a:ext cx="2499742" cy="21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3354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1251520"/>
            <a:ext cx="7772400" cy="295232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b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(старшие и подготовительные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Добавляются: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4464496" cy="4536504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бумаги для разрывания;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ведерки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страхов (дети рисуют свои страхи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избавляются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них, выбрасывая их в ведерко);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мешочки настроений (если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плохое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настроение, он может «положить» его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«грустный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мешочек, а из «веселого» мешочка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«взять» хорошее настроение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приемов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самомассажа — растирания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ладонью грудной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ребенок улучшает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 настроение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светильники-ночники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подушки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«плакушки», подушки- «думки»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7" y="3573016"/>
            <a:ext cx="2265434" cy="3168352"/>
          </a:xfrm>
          <a:prstGeom prst="rect">
            <a:avLst/>
          </a:prstGeom>
        </p:spPr>
      </p:pic>
      <p:pic>
        <p:nvPicPr>
          <p:cNvPr id="7" name="Picture 10" descr="C:\Users\Евгений\Desktop\2ee2a740ac49bf1c0c63287554d1aa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39952" y="5364328"/>
            <a:ext cx="2199062" cy="149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4941" y="59227"/>
            <a:ext cx="2623965" cy="336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7417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3568" y="-1035496"/>
            <a:ext cx="7772400" cy="674361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3384376" cy="4248472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подушка-мирилка (коробочка-мирилка);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настроения</a:t>
            </a:r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996952"/>
            <a:ext cx="2952328" cy="35239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" b="-613"/>
          <a:stretch/>
        </p:blipFill>
        <p:spPr>
          <a:xfrm>
            <a:off x="4283968" y="0"/>
            <a:ext cx="3705876" cy="43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9226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17890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Спасибо за внимание!</a:t>
            </a:r>
            <a:r>
              <a:rPr lang="ru-RU" sz="3600" b="1" i="1" dirty="0" smtClean="0">
                <a:solidFill>
                  <a:srgbClr val="FFFF00"/>
                </a:solidFill>
              </a:rPr>
              <a:t/>
            </a:r>
            <a:br>
              <a:rPr lang="ru-RU" sz="3600" b="1" i="1" dirty="0" smtClean="0">
                <a:solidFill>
                  <a:srgbClr val="FFFF00"/>
                </a:solidFill>
              </a:rPr>
            </a:br>
            <a:r>
              <a:rPr lang="ru-RU" sz="3600" b="1" i="1" dirty="0">
                <a:solidFill>
                  <a:srgbClr val="FFFF00"/>
                </a:solidFill>
              </a:rPr>
              <a:t/>
            </a:r>
            <a:br>
              <a:rPr lang="ru-RU" sz="3600" b="1" i="1" dirty="0">
                <a:solidFill>
                  <a:srgbClr val="FFFF00"/>
                </a:solidFill>
              </a:rPr>
            </a:br>
            <a:r>
              <a:rPr lang="ru-RU" sz="3600" b="1" i="1" dirty="0" smtClean="0">
                <a:solidFill>
                  <a:srgbClr val="FFFF00"/>
                </a:solidFill>
              </a:rPr>
              <a:t/>
            </a:r>
            <a:br>
              <a:rPr lang="ru-RU" sz="3600" b="1" i="1" dirty="0" smtClean="0">
                <a:solidFill>
                  <a:srgbClr val="FFFF00"/>
                </a:solidFill>
              </a:rPr>
            </a:br>
            <a:r>
              <a:rPr lang="ru-RU" sz="3600" b="1" i="1" dirty="0">
                <a:solidFill>
                  <a:srgbClr val="FFFF00"/>
                </a:solidFill>
              </a:rPr>
              <a:t/>
            </a:r>
            <a:br>
              <a:rPr lang="ru-RU" sz="3600" b="1" i="1" dirty="0">
                <a:solidFill>
                  <a:srgbClr val="FFFF00"/>
                </a:solidFill>
              </a:rPr>
            </a:b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8979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Согласно ФГОС сейчас в системе образования на первое место выдвигается индивидуальность ребенка. Именно поэтому важно иметь в группе место, в котором ребенок может на время оградиться от </a:t>
            </a:r>
            <a:r>
              <a:rPr lang="ru-RU" sz="2500" b="1" dirty="0">
                <a:solidFill>
                  <a:schemeClr val="tx1"/>
                </a:solidFill>
                <a:latin typeface="Times New Roman"/>
                <a:ea typeface="Times New Roman"/>
              </a:rPr>
              <a:t>большого числа сверстников,</a:t>
            </a:r>
            <a:r>
              <a:rPr 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уединиться и прислушаться к своим чувствам.</a:t>
            </a:r>
            <a:r>
              <a:rPr lang="ru-RU" sz="2500" b="1" dirty="0">
                <a:solidFill>
                  <a:schemeClr val="tx1"/>
                </a:solidFill>
                <a:latin typeface="Times New Roman"/>
                <a:ea typeface="Times New Roman"/>
              </a:rPr>
              <a:t> Это позволяет предупредить чрезмерное возбуждение ребенка, ведущее к утомлению его нервной системы. </a:t>
            </a:r>
            <a:endParaRPr lang="ru-RU" sz="2500" b="1" dirty="0">
              <a:solidFill>
                <a:schemeClr val="tx1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108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800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создания уголка уединения: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552728" cy="252028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эмоционально- комфортной обстановки в группе, сохранение и укрепление психического здоровья детей.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855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1403350" y="1268760"/>
            <a:ext cx="6400800" cy="5400600"/>
          </a:xfrm>
        </p:spPr>
        <p:txBody>
          <a:bodyPr>
            <a:normAutofit fontScale="90000" lnSpcReduction="10000"/>
          </a:bodyPr>
          <a:lstStyle/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эмоциональный микроклимат в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отношение ребенка к сверстникам и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взрослым;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систематическую работу по нормализации и развитию эмоциональной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 детей;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сплочению детского коллектива, формируя позитивные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дружеские отношения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комфортной организации режимных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моментов;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индивидуальный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подход, свободу выбора и волеизъявления, ориентируясь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зону ближайшего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каждого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1791910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21602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уединение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пространство, организованное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что находящийся в нем ребенок ощущает: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400800" cy="3312368"/>
          </a:xfrm>
        </p:spPr>
        <p:txBody>
          <a:bodyPr>
            <a:noAutofit/>
          </a:bodyPr>
          <a:lstStyle/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Покой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омфорт</a:t>
            </a:r>
          </a:p>
          <a:p>
            <a:pPr marL="457200" indent="-457200" algn="l"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51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46464"/>
            <a:ext cx="77724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</a:t>
            </a:r>
            <a:r>
              <a:rPr lang="ru-RU" sz="4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Уголки для уединения (шатер, палатка, ширма, домик</a:t>
            </a:r>
            <a:br>
              <a:rPr lang="ru-RU" sz="27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трансформер, зонтик и т. д</a:t>
            </a:r>
            <a:r>
              <a:rPr lang="ru-RU" sz="27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7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5392" y="1426584"/>
            <a:ext cx="6768752" cy="5184576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уединения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мобильным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чем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стационарным(передвижные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ширмы,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невесомые драпировки).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сами могли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обозначить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уголка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передвинув ширму или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задернув шторки.</a:t>
            </a: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самостоятельно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проявить желание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отправиться в уголок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уединения, а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пойти туда по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подсказке воспитателя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если педагог видит,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малыш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чувствует себя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дискомфортно, зажато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или, напротив, ведет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вызывающе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агрессивно.</a:t>
            </a:r>
            <a:endPara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7589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уголка уединения: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5760640" cy="4392488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Размер: должен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небольшого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размера, напоминать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домик, норку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шатёр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котором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сможет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переждать свой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стресс, неприятные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эмоции, расслабиться,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пойти навстречу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коллективу</a:t>
            </a:r>
          </a:p>
          <a:p>
            <a:pPr marL="342900" lvl="0" indent="-342900">
              <a:buClr>
                <a:srgbClr val="373545">
                  <a:lumMod val="75000"/>
                </a:srgbClr>
              </a:buClr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Цвет: это место должно привлекать ребёнка, цвета, используемые в уголке, должны быть спокойными, некричащими, пастельных оттенков</a:t>
            </a:r>
          </a:p>
          <a:p>
            <a:pPr marL="342900" indent="-342900" algn="l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уголки уединения в сади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1549" y="4581128"/>
            <a:ext cx="289560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76535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Рекомендованное оснащение уголка уединения: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5117816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родных;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игрушечный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телефон, по которому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понарошку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позвонить маме с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папой;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стену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повесить пейзажные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картины, обладающие терапевтическим эффектом;</a:t>
            </a: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подушки, на которые ребенок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сможет прилечь отдохнуть;</a:t>
            </a: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плеер с расслабляющей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музыкой (дуновение ветра,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 воды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пение птиц, звуки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дождя);</a:t>
            </a: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мягкие игрушки;</a:t>
            </a: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игры;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шнуровки; </a:t>
            </a:r>
          </a:p>
          <a:p>
            <a:pPr algn="l">
              <a:buClr>
                <a:schemeClr val="tx2">
                  <a:lumMod val="75000"/>
                </a:schemeClr>
              </a:buClr>
            </a:pP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подушки для уголка уединения в детском са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2022" y="5012679"/>
            <a:ext cx="1581944" cy="159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Картинки по запросу шнуровки  детском саду"/>
          <p:cNvSpPr>
            <a:spLocks noChangeAspect="1" noChangeArrowheads="1"/>
          </p:cNvSpPr>
          <p:nvPr/>
        </p:nvSpPr>
        <p:spPr bwMode="auto">
          <a:xfrm>
            <a:off x="155575" y="-144462"/>
            <a:ext cx="167953" cy="16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шнуровки  детском сад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ÐÐ°ÑÑÐ¸Ð½ÐºÐ¸ Ð¿Ð¾ Ð·Ð°Ð¿ÑÐ¾ÑÑ ÑÐ½ÑÑÐ¾Ð²ÐºÐ¸  Ð´ÐµÑÑÐºÐ¾Ð¼ ÑÐ°Ð´Ñ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4" y="5048645"/>
            <a:ext cx="2165809" cy="16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9410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1251520"/>
            <a:ext cx="7772400" cy="2304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помнить</a:t>
            </a: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856984" cy="540060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00000"/>
              </a:lnSpc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игрушки не должны храниться в уголке постоянно, вся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атрибутика периодически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меняется, обновляется и пополняется по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необходимости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lnSpc>
                <a:spcPct val="100000"/>
              </a:lnSpc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зависит от того насколько дети осведомлены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предназначении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уголка, его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оснащённости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умении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атрибутами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Поэтому детей знакомят с уголком сразу после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организации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предлагают осмотреться, опробовать игрушки. По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внесения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атрибута, детям демонстрируются различные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манипулирования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ним.</a:t>
            </a:r>
          </a:p>
          <a:p>
            <a:pPr marL="342900" indent="-342900" algn="l">
              <a:lnSpc>
                <a:spcPct val="100000"/>
              </a:lnSpc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педагогической деятельности должна лежать уверенность в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том, что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ребенок имеет право быть таким, какой он есть, и у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ребенка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потенциальных сил для того, чтобы развиваться 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счастливым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29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с оформлением из снежинок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3565634_TF03460579.potx" id="{40D3241A-2CC1-4B91-9455-399A32BBE08D}" vid="{AC3AC366-9FEE-4E7E-8EB1-89A878B9946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заголовка</Template>
  <TotalTime>1194</TotalTime>
  <Words>700</Words>
  <Application>Microsoft Office PowerPoint</Application>
  <PresentationFormat>Экран (4:3)</PresentationFormat>
  <Paragraphs>78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с оформлением из снежинок</vt:lpstr>
      <vt:lpstr>МБДОУ «Детский сад № 5 «Рябинка» общеразвивающего вида с приоритетным осуществлением деятельности по социально-личностному развитию детей» п.Вурнары ЧР          Уголки уединения   </vt:lpstr>
      <vt:lpstr>Актуальность</vt:lpstr>
      <vt:lpstr>Цель создания уголка уединения:</vt:lpstr>
      <vt:lpstr>Задачи:</vt:lpstr>
      <vt:lpstr>Уголок уединение – это пространство, организованное таким образом, что находящийся в нем ребенок ощущает:</vt:lpstr>
      <vt:lpstr> Расположение Уголки для уединения (шатер, палатка, ширма, домик трансформер, зонтик и т. д.)</vt:lpstr>
      <vt:lpstr>Особенности организации уголка уединения:</vt:lpstr>
      <vt:lpstr>Рекомендованное оснащение уголка уединения:</vt:lpstr>
      <vt:lpstr>Важно помнить!</vt:lpstr>
      <vt:lpstr>Примерное оформление уголков уединения в раннем и младшем возрасте</vt:lpstr>
      <vt:lpstr>Средний дошкольный возраст</vt:lpstr>
      <vt:lpstr>Старший дошкольный возраст (старшие и подготовительные группы)  Добавляются:</vt:lpstr>
      <vt:lpstr>Слайд 13</vt:lpstr>
      <vt:lpstr>Спасибо за внимание!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РОССИЙСКОЙ ФЕДЕРАЦИИ Федеральное государственное бюджетное образовательное учреждение высшего профессионального образования «Курганский государственный университет»  Этика поведения и общения учителя в процессе воспитательной работы, в отношениях с детьми</dc:title>
  <dc:creator>евгений</dc:creator>
  <cp:lastModifiedBy>DS</cp:lastModifiedBy>
  <cp:revision>143</cp:revision>
  <dcterms:created xsi:type="dcterms:W3CDTF">2015-01-18T15:34:48Z</dcterms:created>
  <dcterms:modified xsi:type="dcterms:W3CDTF">2019-02-26T06:59:09Z</dcterms:modified>
</cp:coreProperties>
</file>