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60" r:id="rId5"/>
    <p:sldId id="262" r:id="rId6"/>
    <p:sldId id="261" r:id="rId7"/>
    <p:sldId id="266" r:id="rId8"/>
    <p:sldId id="267" r:id="rId9"/>
    <p:sldId id="271" r:id="rId10"/>
    <p:sldId id="269" r:id="rId11"/>
    <p:sldId id="268" r:id="rId12"/>
    <p:sldId id="272" r:id="rId13"/>
    <p:sldId id="273" r:id="rId14"/>
    <p:sldId id="274" r:id="rId15"/>
    <p:sldId id="275" r:id="rId16"/>
    <p:sldId id="278" r:id="rId17"/>
    <p:sldId id="276" r:id="rId18"/>
    <p:sldId id="277" r:id="rId19"/>
    <p:sldId id="279" r:id="rId20"/>
    <p:sldId id="263" r:id="rId21"/>
    <p:sldId id="264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0093"/>
    <a:srgbClr val="006600"/>
    <a:srgbClr val="000066"/>
    <a:srgbClr val="FF0066"/>
    <a:srgbClr val="0000FF"/>
    <a:srgbClr val="660033"/>
    <a:srgbClr val="9900FF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08" y="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33AC2-FBFB-4357-942F-91E5E935D39E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C7383-627B-4DC1-9C4C-0B0096535A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33AC2-FBFB-4357-942F-91E5E935D39E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C7383-627B-4DC1-9C4C-0B0096535A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33AC2-FBFB-4357-942F-91E5E935D39E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C7383-627B-4DC1-9C4C-0B0096535A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33AC2-FBFB-4357-942F-91E5E935D39E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C7383-627B-4DC1-9C4C-0B0096535A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33AC2-FBFB-4357-942F-91E5E935D39E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C7383-627B-4DC1-9C4C-0B0096535A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33AC2-FBFB-4357-942F-91E5E935D39E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C7383-627B-4DC1-9C4C-0B0096535A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33AC2-FBFB-4357-942F-91E5E935D39E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C7383-627B-4DC1-9C4C-0B0096535A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33AC2-FBFB-4357-942F-91E5E935D39E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C7383-627B-4DC1-9C4C-0B0096535A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33AC2-FBFB-4357-942F-91E5E935D39E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C7383-627B-4DC1-9C4C-0B0096535A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33AC2-FBFB-4357-942F-91E5E935D39E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C7383-627B-4DC1-9C4C-0B0096535A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33AC2-FBFB-4357-942F-91E5E935D39E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C7383-627B-4DC1-9C4C-0B0096535A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A33AC2-FBFB-4357-942F-91E5E935D39E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0C7383-627B-4DC1-9C4C-0B0096535AE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ukrmap.su/ru-uh7/286.html" TargetMode="External"/><Relationship Id="rId13" Type="http://schemas.openxmlformats.org/officeDocument/2006/relationships/hyperlink" Target="http://900igr.net/kartinki/istorija/Obrazovanie-gosudarstva-Rus/012-Pokhody-Olega-na-Vizantiju.html" TargetMode="External"/><Relationship Id="rId18" Type="http://schemas.openxmlformats.org/officeDocument/2006/relationships/hyperlink" Target="http://www.&#1087;&#1086;&#1089;&#1083;&#1077;&#1076;&#1085;&#1080;&#1077;&#1085;&#1086;&#1074;&#1086;&#1089;&#1090;&#1080;&#1076;&#1085;&#1103;.&#1088;&#1092;/&#1083;&#1077;&#1085;&#1090;&#1072;/&#1082;&#1088;&#1077;&#1097;&#1077;&#1085;&#1080;&#1077;-&#1088;&#1091;&#1089;&#1080;/" TargetMode="External"/><Relationship Id="rId3" Type="http://schemas.openxmlformats.org/officeDocument/2006/relationships/hyperlink" Target="http://art19.info/all/picture/prizvanie-varyagov.html" TargetMode="External"/><Relationship Id="rId7" Type="http://schemas.openxmlformats.org/officeDocument/2006/relationships/hyperlink" Target="http://e-korsak.livejournal.com/149874.html" TargetMode="External"/><Relationship Id="rId12" Type="http://schemas.openxmlformats.org/officeDocument/2006/relationships/hyperlink" Target="http://www.rusizn.ru/rur02_004.html" TargetMode="External"/><Relationship Id="rId17" Type="http://schemas.openxmlformats.org/officeDocument/2006/relationships/hyperlink" Target="http://charity.lfond.spb.ru/rus/" TargetMode="External"/><Relationship Id="rId2" Type="http://schemas.openxmlformats.org/officeDocument/2006/relationships/hyperlink" Target="https://www.free-lance.ru/users/NIKLEN/viewproj.php?prjid=642956" TargetMode="External"/><Relationship Id="rId16" Type="http://schemas.openxmlformats.org/officeDocument/2006/relationships/hyperlink" Target="http://fotki.yandex.ru/users/hds-shah/view/182379/?page=7" TargetMode="External"/><Relationship Id="rId20" Type="http://schemas.openxmlformats.org/officeDocument/2006/relationships/hyperlink" Target="http://www.diary.ru/~Daumantas/p164958506.htm?oa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sich.moy.su/publ/18-1-0-49" TargetMode="External"/><Relationship Id="rId11" Type="http://schemas.openxmlformats.org/officeDocument/2006/relationships/hyperlink" Target="http://krutifourth.ru/3303" TargetMode="External"/><Relationship Id="rId5" Type="http://schemas.openxmlformats.org/officeDocument/2006/relationships/hyperlink" Target="http://aowar.forum2x2.ru/t3-topic" TargetMode="External"/><Relationship Id="rId15" Type="http://schemas.openxmlformats.org/officeDocument/2006/relationships/hyperlink" Target="https://www.free-lance.ru/users/NIKLEN/viewproj.php?prjid=643225" TargetMode="External"/><Relationship Id="rId10" Type="http://schemas.openxmlformats.org/officeDocument/2006/relationships/hyperlink" Target="http://tulaev.ru/?186" TargetMode="External"/><Relationship Id="rId19" Type="http://schemas.openxmlformats.org/officeDocument/2006/relationships/hyperlink" Target="http://clubs.ya.ru/4611686018427412742/replies.xml?item_no=512" TargetMode="External"/><Relationship Id="rId4" Type="http://schemas.openxmlformats.org/officeDocument/2006/relationships/hyperlink" Target="http://ru.wikipedia.org/wiki/&#1042;&#1077;&#1095;&#1077;" TargetMode="External"/><Relationship Id="rId9" Type="http://schemas.openxmlformats.org/officeDocument/2006/relationships/hyperlink" Target="http://www.ros-istor.ru/node/389" TargetMode="External"/><Relationship Id="rId14" Type="http://schemas.openxmlformats.org/officeDocument/2006/relationships/hyperlink" Target="http://hiztory.ru/rus/knyaz-vladimir.html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9800" b="1" dirty="0" smtClean="0"/>
              <a:t>Во времена Древней Руси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4 класс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-36512" y="4509120"/>
            <a:ext cx="9001000" cy="2232248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8600" dirty="0" smtClean="0">
                <a:solidFill>
                  <a:srgbClr val="000066"/>
                </a:solidFill>
              </a:rPr>
              <a:t>Тогда Олег, согласно легенде, поставил свои ладьи на колёса и, дождавшись попутного ветра, двинулся под парусами к стенам города. Под прикрытием судов </a:t>
            </a:r>
            <a:r>
              <a:rPr lang="ru-RU" sz="8600" dirty="0" err="1" smtClean="0">
                <a:solidFill>
                  <a:srgbClr val="000066"/>
                </a:solidFill>
              </a:rPr>
              <a:t>рус-ские</a:t>
            </a:r>
            <a:r>
              <a:rPr lang="ru-RU" sz="8600" dirty="0" smtClean="0">
                <a:solidFill>
                  <a:srgbClr val="000066"/>
                </a:solidFill>
              </a:rPr>
              <a:t> воины смогли беспрепятственно подойти к </a:t>
            </a:r>
            <a:r>
              <a:rPr lang="ru-RU" sz="8600" dirty="0" err="1" smtClean="0">
                <a:solidFill>
                  <a:srgbClr val="000066"/>
                </a:solidFill>
              </a:rPr>
              <a:t>горо-ду</a:t>
            </a:r>
            <a:r>
              <a:rPr lang="ru-RU" sz="8600" dirty="0" smtClean="0">
                <a:solidFill>
                  <a:srgbClr val="000066"/>
                </a:solidFill>
              </a:rPr>
              <a:t>. А для устрашения греков русы во время своей атаки выпустили в небо большое число воздушных змеев. </a:t>
            </a:r>
            <a:endParaRPr lang="ru-RU" sz="8600" dirty="0">
              <a:solidFill>
                <a:srgbClr val="000066"/>
              </a:solidFill>
            </a:endParaRPr>
          </a:p>
        </p:txBody>
      </p:sp>
      <p:pic>
        <p:nvPicPr>
          <p:cNvPr id="12" name="Содержимое 11" descr="19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683568" y="188640"/>
            <a:ext cx="7416824" cy="4359226"/>
          </a:xfr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07504" y="4869160"/>
            <a:ext cx="8928992" cy="165618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000066"/>
                </a:solidFill>
              </a:rPr>
              <a:t>Устрашённые невиданным зрелищем, византийцы тотчас запросили мира.  </a:t>
            </a:r>
            <a:r>
              <a:rPr lang="ru-RU" dirty="0" smtClean="0">
                <a:solidFill>
                  <a:srgbClr val="C00000"/>
                </a:solidFill>
              </a:rPr>
              <a:t>По обычаю князь Олег прибил свой щит к воротам Царьграда.</a:t>
            </a:r>
            <a:r>
              <a:rPr lang="ru-RU" dirty="0" smtClean="0">
                <a:solidFill>
                  <a:srgbClr val="000066"/>
                </a:solidFill>
              </a:rPr>
              <a:t> Между Русью и Византией был заключён мирный договор.</a:t>
            </a:r>
            <a:endParaRPr lang="ru-RU" dirty="0">
              <a:solidFill>
                <a:srgbClr val="000066"/>
              </a:solidFill>
            </a:endParaRPr>
          </a:p>
        </p:txBody>
      </p:sp>
      <p:pic>
        <p:nvPicPr>
          <p:cNvPr id="7" name="Содержимое 6" descr="18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1259632" y="260648"/>
            <a:ext cx="6546181" cy="4752528"/>
          </a:xfr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22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1533" y="1484784"/>
            <a:ext cx="3264363" cy="489654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Segoe Print" pitchFamily="2" charset="0"/>
              </a:rPr>
              <a:t>Князь Владимир </a:t>
            </a:r>
            <a:r>
              <a:rPr lang="ru-RU" b="1" dirty="0" err="1" smtClean="0">
                <a:solidFill>
                  <a:srgbClr val="C00000"/>
                </a:solidFill>
                <a:latin typeface="Segoe Print" pitchFamily="2" charset="0"/>
              </a:rPr>
              <a:t>Святославич</a:t>
            </a:r>
            <a:endParaRPr lang="ru-RU" b="1" dirty="0">
              <a:solidFill>
                <a:srgbClr val="C00000"/>
              </a:solidFill>
              <a:latin typeface="Segoe Print" pitchFamily="2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91880" y="864096"/>
            <a:ext cx="5508104" cy="6093296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b="1" dirty="0" smtClean="0">
                <a:solidFill>
                  <a:srgbClr val="D60093"/>
                </a:solidFill>
              </a:rPr>
              <a:t>Одним из первых русских князей был князь Владимир </a:t>
            </a:r>
            <a:r>
              <a:rPr lang="ru-RU" b="1" dirty="0" err="1" smtClean="0">
                <a:solidFill>
                  <a:srgbClr val="D60093"/>
                </a:solidFill>
              </a:rPr>
              <a:t>Святославич</a:t>
            </a:r>
            <a:r>
              <a:rPr lang="ru-RU" b="1" dirty="0" smtClean="0">
                <a:solidFill>
                  <a:srgbClr val="D60093"/>
                </a:solidFill>
              </a:rPr>
              <a:t>.     </a:t>
            </a:r>
          </a:p>
          <a:p>
            <a:pPr>
              <a:buNone/>
            </a:pPr>
            <a:r>
              <a:rPr lang="ru-RU" dirty="0" smtClean="0">
                <a:solidFill>
                  <a:srgbClr val="000066"/>
                </a:solidFill>
              </a:rPr>
              <a:t>	У русского народа в обычае было давать своим правителям прозвища. Владимира прозвали </a:t>
            </a:r>
            <a:r>
              <a:rPr lang="ru-RU" b="1" i="1" dirty="0" smtClean="0">
                <a:solidFill>
                  <a:srgbClr val="C00000"/>
                </a:solidFill>
              </a:rPr>
              <a:t>Красным Солнышком</a:t>
            </a:r>
            <a:r>
              <a:rPr lang="ru-RU" dirty="0" smtClean="0">
                <a:solidFill>
                  <a:srgbClr val="000066"/>
                </a:solidFill>
              </a:rPr>
              <a:t>.</a:t>
            </a:r>
          </a:p>
          <a:p>
            <a:pPr>
              <a:buNone/>
            </a:pPr>
            <a:r>
              <a:rPr lang="ru-RU" dirty="0" smtClean="0">
                <a:solidFill>
                  <a:srgbClr val="000066"/>
                </a:solidFill>
              </a:rPr>
              <a:t>	</a:t>
            </a:r>
            <a:r>
              <a:rPr lang="ru-RU" dirty="0" smtClean="0">
                <a:solidFill>
                  <a:srgbClr val="006600"/>
                </a:solidFill>
              </a:rPr>
              <a:t>Был Владимир умелым воином и мудрым правителем. </a:t>
            </a:r>
            <a:r>
              <a:rPr lang="ru-RU" dirty="0" err="1" smtClean="0">
                <a:solidFill>
                  <a:srgbClr val="006600"/>
                </a:solidFill>
              </a:rPr>
              <a:t>Превра-тил</a:t>
            </a:r>
            <a:r>
              <a:rPr lang="ru-RU" dirty="0" smtClean="0">
                <a:solidFill>
                  <a:srgbClr val="006600"/>
                </a:solidFill>
              </a:rPr>
              <a:t> он Русь в огромную </a:t>
            </a:r>
            <a:r>
              <a:rPr lang="ru-RU" dirty="0" err="1" smtClean="0">
                <a:solidFill>
                  <a:srgbClr val="006600"/>
                </a:solidFill>
              </a:rPr>
              <a:t>держа-ву</a:t>
            </a:r>
            <a:r>
              <a:rPr lang="ru-RU" dirty="0" smtClean="0">
                <a:solidFill>
                  <a:srgbClr val="006600"/>
                </a:solidFill>
              </a:rPr>
              <a:t>, о которой с уважением говорили в Европе.</a:t>
            </a:r>
            <a:r>
              <a:rPr lang="ru-RU" dirty="0" smtClean="0">
                <a:solidFill>
                  <a:srgbClr val="000066"/>
                </a:solidFill>
              </a:rPr>
              <a:t> Трудно было такой державой управлять, а ещё труднее защищать её.</a:t>
            </a:r>
            <a:endParaRPr lang="ru-RU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Рисунок 23" descr="f_47bde62366a1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979712" y="1383172"/>
            <a:ext cx="5040560" cy="3702012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25" name="Рисунок 24" descr="2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99854" y="188640"/>
            <a:ext cx="4460178" cy="2520000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0" y="4869160"/>
            <a:ext cx="9144000" cy="1800200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000066"/>
                </a:solidFill>
              </a:rPr>
              <a:t>Самой опасной была южная граница: </a:t>
            </a:r>
            <a:r>
              <a:rPr lang="ru-RU" dirty="0" smtClean="0">
                <a:solidFill>
                  <a:srgbClr val="C00000"/>
                </a:solidFill>
              </a:rPr>
              <a:t>с юга Руси</a:t>
            </a:r>
            <a:r>
              <a:rPr lang="ru-RU" dirty="0" smtClean="0">
                <a:solidFill>
                  <a:srgbClr val="000066"/>
                </a:solidFill>
              </a:rPr>
              <a:t> </a:t>
            </a:r>
            <a:r>
              <a:rPr lang="ru-RU" dirty="0" smtClean="0">
                <a:solidFill>
                  <a:srgbClr val="C00000"/>
                </a:solidFill>
              </a:rPr>
              <a:t>грозили воинственные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u="sng" dirty="0" smtClean="0">
                <a:solidFill>
                  <a:srgbClr val="C00000"/>
                </a:solidFill>
              </a:rPr>
              <a:t>печенеги</a:t>
            </a:r>
            <a:r>
              <a:rPr lang="ru-RU" dirty="0" smtClean="0">
                <a:solidFill>
                  <a:srgbClr val="000066"/>
                </a:solidFill>
              </a:rPr>
              <a:t>. Князь Владимир приказал построить на южной границе крепости, а от крепостей до самого Киева – сигнальные башни с кострами.</a:t>
            </a:r>
            <a:endParaRPr lang="ru-RU" dirty="0">
              <a:solidFill>
                <a:srgbClr val="000066"/>
              </a:solidFill>
            </a:endParaRPr>
          </a:p>
        </p:txBody>
      </p:sp>
      <p:pic>
        <p:nvPicPr>
          <p:cNvPr id="23" name="Содержимое 22" descr="f_47a05aef73f00.jpg"/>
          <p:cNvPicPr>
            <a:picLocks noGrp="1" noChangeAspect="1"/>
          </p:cNvPicPr>
          <p:nvPr>
            <p:ph sz="half" idx="1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4716014" y="188640"/>
            <a:ext cx="4006461" cy="2520000"/>
          </a:xfr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26.gif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971600" y="188640"/>
            <a:ext cx="6984776" cy="4491211"/>
          </a:xfrm>
          <a:effectLst>
            <a:softEdge rad="1270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-180528" y="4597152"/>
            <a:ext cx="9144000" cy="226084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000066"/>
                </a:solidFill>
              </a:rPr>
              <a:t>О времени княжения Владимира сложено много интересных былин. Именно в его дружине были знаменитые  </a:t>
            </a:r>
            <a:r>
              <a:rPr lang="ru-RU" b="1" u="sng" dirty="0" smtClean="0">
                <a:solidFill>
                  <a:srgbClr val="C00000"/>
                </a:solidFill>
              </a:rPr>
              <a:t>русские богатыри </a:t>
            </a:r>
            <a:r>
              <a:rPr lang="ru-RU" dirty="0" smtClean="0">
                <a:solidFill>
                  <a:srgbClr val="000066"/>
                </a:solidFill>
              </a:rPr>
              <a:t>Илья Муромец и Никита Кожемяка, Добрыня Никитич и Алёша Попович.</a:t>
            </a:r>
            <a:endParaRPr lang="ru-RU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392488" y="332656"/>
            <a:ext cx="4788024" cy="640871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b="1" dirty="0" smtClean="0">
                <a:solidFill>
                  <a:srgbClr val="C00000"/>
                </a:solidFill>
              </a:rPr>
              <a:t>В 988 году </a:t>
            </a:r>
            <a:r>
              <a:rPr lang="ru-RU" dirty="0" smtClean="0">
                <a:solidFill>
                  <a:srgbClr val="000066"/>
                </a:solidFill>
              </a:rPr>
              <a:t>– более тысячи лет назад – князь </a:t>
            </a:r>
            <a:r>
              <a:rPr lang="ru-RU" dirty="0" err="1" smtClean="0">
                <a:solidFill>
                  <a:srgbClr val="000066"/>
                </a:solidFill>
              </a:rPr>
              <a:t>Влади-мир</a:t>
            </a:r>
            <a:r>
              <a:rPr lang="ru-RU" dirty="0" smtClean="0">
                <a:solidFill>
                  <a:srgbClr val="000066"/>
                </a:solidFill>
              </a:rPr>
              <a:t> Красное Солнышко </a:t>
            </a:r>
            <a:r>
              <a:rPr lang="ru-RU" dirty="0" smtClean="0">
                <a:solidFill>
                  <a:srgbClr val="C00000"/>
                </a:solidFill>
              </a:rPr>
              <a:t>ввёл на Руси новую </a:t>
            </a:r>
            <a:r>
              <a:rPr lang="ru-RU" dirty="0" err="1" smtClean="0">
                <a:solidFill>
                  <a:srgbClr val="C00000"/>
                </a:solidFill>
              </a:rPr>
              <a:t>рели-гию</a:t>
            </a:r>
            <a:r>
              <a:rPr lang="ru-RU" dirty="0" smtClean="0">
                <a:solidFill>
                  <a:srgbClr val="C00000"/>
                </a:solidFill>
              </a:rPr>
              <a:t> – </a:t>
            </a:r>
            <a:r>
              <a:rPr lang="ru-RU" b="1" u="sng" dirty="0" smtClean="0">
                <a:solidFill>
                  <a:srgbClr val="C00000"/>
                </a:solidFill>
              </a:rPr>
              <a:t>христианство</a:t>
            </a:r>
            <a:r>
              <a:rPr lang="ru-RU" dirty="0" smtClean="0">
                <a:solidFill>
                  <a:srgbClr val="000066"/>
                </a:solidFill>
              </a:rPr>
              <a:t>. В те времена христианская религия – вера в Иисуса Христа – была </a:t>
            </a:r>
            <a:r>
              <a:rPr lang="ru-RU" dirty="0" err="1" smtClean="0">
                <a:solidFill>
                  <a:srgbClr val="000066"/>
                </a:solidFill>
              </a:rPr>
              <a:t>распростра-нена</a:t>
            </a:r>
            <a:r>
              <a:rPr lang="ru-RU" dirty="0" smtClean="0">
                <a:solidFill>
                  <a:srgbClr val="000066"/>
                </a:solidFill>
              </a:rPr>
              <a:t> в большинстве стран Европы. Князь Владимир решил, что если Русь тоже станет христианской, ей будет гораздо удобнее договариваться с </a:t>
            </a:r>
            <a:r>
              <a:rPr lang="ru-RU" dirty="0" err="1" smtClean="0">
                <a:solidFill>
                  <a:srgbClr val="000066"/>
                </a:solidFill>
              </a:rPr>
              <a:t>сосед-ними</a:t>
            </a:r>
            <a:r>
              <a:rPr lang="ru-RU" dirty="0" smtClean="0">
                <a:solidFill>
                  <a:srgbClr val="000066"/>
                </a:solidFill>
              </a:rPr>
              <a:t> странами.</a:t>
            </a:r>
            <a:endParaRPr lang="ru-RU" dirty="0">
              <a:solidFill>
                <a:srgbClr val="000066"/>
              </a:solidFill>
            </a:endParaRPr>
          </a:p>
        </p:txBody>
      </p:sp>
      <p:pic>
        <p:nvPicPr>
          <p:cNvPr id="7" name="Содержимое 6" descr="28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251520" y="764704"/>
            <a:ext cx="4414913" cy="5184576"/>
          </a:xfr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34.jpe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395536" y="260648"/>
            <a:ext cx="3875470" cy="5184576"/>
          </a:xfrm>
          <a:effectLst>
            <a:softEdge rad="1270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23528" y="5445224"/>
            <a:ext cx="8435280" cy="1180728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000066"/>
                </a:solidFill>
              </a:rPr>
              <a:t>Первыми приняли </a:t>
            </a:r>
            <a:r>
              <a:rPr lang="ru-RU" b="1" u="sng" dirty="0" smtClean="0">
                <a:solidFill>
                  <a:srgbClr val="C00000"/>
                </a:solidFill>
              </a:rPr>
              <a:t>Крещение</a:t>
            </a:r>
            <a:r>
              <a:rPr lang="ru-RU" dirty="0" smtClean="0">
                <a:solidFill>
                  <a:srgbClr val="000066"/>
                </a:solidFill>
              </a:rPr>
              <a:t> </a:t>
            </a:r>
          </a:p>
          <a:p>
            <a:pPr algn="ctr">
              <a:buNone/>
            </a:pPr>
            <a:r>
              <a:rPr lang="ru-RU" dirty="0" smtClean="0">
                <a:solidFill>
                  <a:srgbClr val="000066"/>
                </a:solidFill>
              </a:rPr>
              <a:t>сам князь Владимир и его дружина.</a:t>
            </a:r>
            <a:endParaRPr lang="ru-RU" dirty="0">
              <a:solidFill>
                <a:srgbClr val="000066"/>
              </a:solidFill>
            </a:endParaRPr>
          </a:p>
        </p:txBody>
      </p:sp>
      <p:pic>
        <p:nvPicPr>
          <p:cNvPr id="6" name="Рисунок 5" descr="34.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499992" y="260648"/>
            <a:ext cx="4187077" cy="5184000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-180528" y="4509120"/>
            <a:ext cx="9144000" cy="223224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000066"/>
                </a:solidFill>
              </a:rPr>
              <a:t>Затем князь заставил креститься киевлян. Княжеские слуги объехали весь город и оповестили, когда и куда надо приходить. «Если не придёт кто завтра на реку – будь то богатый или нищий – да будет мне враг!» - объявил князь.</a:t>
            </a:r>
            <a:endParaRPr lang="ru-RU" dirty="0">
              <a:solidFill>
                <a:srgbClr val="000066"/>
              </a:solidFill>
            </a:endParaRPr>
          </a:p>
        </p:txBody>
      </p:sp>
      <p:pic>
        <p:nvPicPr>
          <p:cNvPr id="10" name="Содержимое 9" descr="33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1043608" y="260648"/>
            <a:ext cx="6774854" cy="4392488"/>
          </a:xfr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5496" y="4525144"/>
            <a:ext cx="9036496" cy="233285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000066"/>
                </a:solidFill>
              </a:rPr>
              <a:t>В назначенный день люди собрались на берегу Днепра, вошли в воду, и священники начали читать молитву. Князь Владимир с высокой горки наблюдал за </a:t>
            </a:r>
            <a:r>
              <a:rPr lang="ru-RU" dirty="0" err="1" smtClean="0">
                <a:solidFill>
                  <a:srgbClr val="000066"/>
                </a:solidFill>
              </a:rPr>
              <a:t>креще-нием</a:t>
            </a:r>
            <a:r>
              <a:rPr lang="ru-RU" dirty="0" smtClean="0">
                <a:solidFill>
                  <a:srgbClr val="000066"/>
                </a:solidFill>
              </a:rPr>
              <a:t>. Тех, кто не хотел расставаться с прежними богами, по приказу князя загоняли в Днепр силой.</a:t>
            </a:r>
            <a:endParaRPr lang="ru-RU" dirty="0">
              <a:solidFill>
                <a:srgbClr val="000066"/>
              </a:solidFill>
            </a:endParaRPr>
          </a:p>
        </p:txBody>
      </p:sp>
      <p:pic>
        <p:nvPicPr>
          <p:cNvPr id="7" name="Содержимое 6" descr="32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251520" y="260648"/>
            <a:ext cx="8640960" cy="4320480"/>
          </a:xfr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Рисунок1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83968" y="188640"/>
            <a:ext cx="4684904" cy="648072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0" y="188640"/>
            <a:ext cx="4860032" cy="648072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000066"/>
                </a:solidFill>
              </a:rPr>
              <a:t>Вслед за Киевом Владимир Красное Солнышко ввёл </a:t>
            </a:r>
            <a:r>
              <a:rPr lang="ru-RU" dirty="0" err="1" smtClean="0">
                <a:solidFill>
                  <a:srgbClr val="000066"/>
                </a:solidFill>
              </a:rPr>
              <a:t>хрис-тианство</a:t>
            </a:r>
            <a:r>
              <a:rPr lang="ru-RU" dirty="0" smtClean="0">
                <a:solidFill>
                  <a:srgbClr val="000066"/>
                </a:solidFill>
              </a:rPr>
              <a:t> и в других русских городах. С христианством на Руси </a:t>
            </a:r>
            <a:r>
              <a:rPr lang="ru-RU" dirty="0" smtClean="0">
                <a:solidFill>
                  <a:srgbClr val="C00000"/>
                </a:solidFill>
              </a:rPr>
              <a:t>стали распространяться грамотность, просвещение</a:t>
            </a:r>
            <a:r>
              <a:rPr lang="ru-RU" dirty="0" smtClean="0">
                <a:solidFill>
                  <a:srgbClr val="000066"/>
                </a:solidFill>
              </a:rPr>
              <a:t>. </a:t>
            </a:r>
            <a:r>
              <a:rPr lang="ru-RU" dirty="0" smtClean="0">
                <a:solidFill>
                  <a:srgbClr val="006600"/>
                </a:solidFill>
              </a:rPr>
              <a:t>Начали развиваться искусства и ремёсла</a:t>
            </a:r>
            <a:r>
              <a:rPr lang="ru-RU" dirty="0" smtClean="0">
                <a:solidFill>
                  <a:srgbClr val="000066"/>
                </a:solidFill>
              </a:rPr>
              <a:t>, например </a:t>
            </a:r>
            <a:r>
              <a:rPr lang="ru-RU" dirty="0" err="1" smtClean="0">
                <a:solidFill>
                  <a:srgbClr val="000066"/>
                </a:solidFill>
              </a:rPr>
              <a:t>строи-тельное</a:t>
            </a:r>
            <a:r>
              <a:rPr lang="ru-RU" dirty="0" smtClean="0">
                <a:solidFill>
                  <a:srgbClr val="000066"/>
                </a:solidFill>
              </a:rPr>
              <a:t>. По всей Руси </a:t>
            </a:r>
            <a:r>
              <a:rPr lang="ru-RU" dirty="0" err="1" smtClean="0">
                <a:solidFill>
                  <a:srgbClr val="D60093"/>
                </a:solidFill>
              </a:rPr>
              <a:t>соору-жали</a:t>
            </a:r>
            <a:r>
              <a:rPr lang="ru-RU" dirty="0" smtClean="0">
                <a:solidFill>
                  <a:srgbClr val="D60093"/>
                </a:solidFill>
              </a:rPr>
              <a:t> прекрасные церкви и соборы</a:t>
            </a:r>
            <a:r>
              <a:rPr lang="ru-RU" dirty="0" smtClean="0">
                <a:solidFill>
                  <a:srgbClr val="000066"/>
                </a:solidFill>
              </a:rPr>
              <a:t>. Новая вера учила думать не только о своём благе, но и о благе ближнего, помогала избавиться от злых помыслов, сплачивала и объединяла людей.</a:t>
            </a:r>
            <a:endParaRPr lang="ru-RU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8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1403648" y="692696"/>
            <a:ext cx="6009513" cy="3960000"/>
          </a:xfrm>
          <a:effectLst>
            <a:softEdge rad="127000"/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Segoe Print" pitchFamily="2" charset="0"/>
              </a:rPr>
              <a:t>Правление у славян</a:t>
            </a:r>
            <a:endParaRPr lang="ru-RU" b="1" dirty="0">
              <a:solidFill>
                <a:srgbClr val="C00000"/>
              </a:solidFill>
              <a:latin typeface="Segoe Print" pitchFamily="2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0" y="4509120"/>
            <a:ext cx="9144000" cy="226084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000066"/>
                </a:solidFill>
              </a:rPr>
              <a:t>Правления у славян не было такого, как теперь у нас. В каждом роду всеми делами заправлял </a:t>
            </a:r>
            <a:r>
              <a:rPr lang="ru-RU" b="1" i="1" dirty="0" smtClean="0">
                <a:solidFill>
                  <a:srgbClr val="C00000"/>
                </a:solidFill>
              </a:rPr>
              <a:t>старший</a:t>
            </a:r>
            <a:r>
              <a:rPr lang="ru-RU" dirty="0" smtClean="0">
                <a:solidFill>
                  <a:srgbClr val="000099"/>
                </a:solidFill>
              </a:rPr>
              <a:t>. </a:t>
            </a:r>
            <a:r>
              <a:rPr lang="ru-RU" dirty="0" smtClean="0">
                <a:solidFill>
                  <a:srgbClr val="000066"/>
                </a:solidFill>
              </a:rPr>
              <a:t>Для важных дел старейшины сходились на </a:t>
            </a:r>
            <a:r>
              <a:rPr lang="ru-RU" b="1" i="1" u="sng" dirty="0" smtClean="0">
                <a:solidFill>
                  <a:srgbClr val="C00000"/>
                </a:solidFill>
              </a:rPr>
              <a:t>вече</a:t>
            </a:r>
            <a:r>
              <a:rPr lang="ru-RU" dirty="0" smtClean="0">
                <a:solidFill>
                  <a:srgbClr val="000066"/>
                </a:solidFill>
              </a:rPr>
              <a:t> (мирские сходки) и решали дела сообща. Потом делами племён стали управлять</a:t>
            </a:r>
            <a:r>
              <a:rPr lang="ru-RU" dirty="0" smtClean="0">
                <a:solidFill>
                  <a:srgbClr val="000099"/>
                </a:solidFill>
              </a:rPr>
              <a:t> </a:t>
            </a:r>
            <a:r>
              <a:rPr lang="ru-RU" b="1" i="1" dirty="0" smtClean="0">
                <a:solidFill>
                  <a:srgbClr val="C00000"/>
                </a:solidFill>
              </a:rPr>
              <a:t>князья</a:t>
            </a:r>
            <a:r>
              <a:rPr lang="ru-RU" dirty="0" smtClean="0">
                <a:solidFill>
                  <a:srgbClr val="000066"/>
                </a:solidFill>
              </a:rPr>
              <a:t>.</a:t>
            </a:r>
            <a:endParaRPr lang="ru-RU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ПОДВЕДЁМ ИТОГИ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3419872" y="1340768"/>
            <a:ext cx="5472608" cy="4392488"/>
          </a:xfrm>
          <a:prstGeom prst="roundRect">
            <a:avLst/>
          </a:prstGeom>
          <a:ln w="38100"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609600" indent="-609600">
              <a:spcBef>
                <a:spcPct val="20000"/>
              </a:spcBef>
              <a:buFont typeface="+mj-lt"/>
              <a:buAutoNum type="arabicPeriod"/>
            </a:pPr>
            <a:r>
              <a:rPr lang="ru-RU" sz="2800" dirty="0" smtClean="0">
                <a:solidFill>
                  <a:srgbClr val="000099"/>
                </a:solidFill>
                <a:latin typeface="Comic Sans MS" pitchFamily="66" charset="0"/>
              </a:rPr>
              <a:t>Назовите столицу Древней Руси.</a:t>
            </a:r>
          </a:p>
          <a:p>
            <a:pPr marL="609600" indent="-609600">
              <a:spcBef>
                <a:spcPct val="20000"/>
              </a:spcBef>
              <a:buFont typeface="+mj-lt"/>
              <a:buAutoNum type="arabicPeriod"/>
            </a:pPr>
            <a:r>
              <a:rPr lang="ru-RU" sz="2800" dirty="0" smtClean="0">
                <a:solidFill>
                  <a:srgbClr val="006600"/>
                </a:solidFill>
                <a:latin typeface="Comic Sans MS" pitchFamily="66" charset="0"/>
              </a:rPr>
              <a:t>Как было организовано управление Древней Руси?</a:t>
            </a:r>
          </a:p>
          <a:p>
            <a:pPr marL="609600" indent="-609600">
              <a:spcBef>
                <a:spcPct val="20000"/>
              </a:spcBef>
              <a:buFont typeface="+mj-lt"/>
              <a:buAutoNum type="arabicPeriod"/>
            </a:pPr>
            <a:r>
              <a:rPr lang="ru-RU" sz="2800" dirty="0" smtClean="0">
                <a:solidFill>
                  <a:srgbClr val="C00000"/>
                </a:solidFill>
                <a:latin typeface="Comic Sans MS" pitchFamily="66" charset="0"/>
              </a:rPr>
              <a:t>В каком году произошло Крещение Руси?</a:t>
            </a:r>
          </a:p>
          <a:p>
            <a:pPr marL="609600" indent="-609600">
              <a:spcBef>
                <a:spcPct val="20000"/>
              </a:spcBef>
            </a:pPr>
            <a:endParaRPr lang="ru-RU" sz="2800" dirty="0" smtClean="0">
              <a:solidFill>
                <a:srgbClr val="CC00CC"/>
              </a:solidFill>
            </a:endParaRPr>
          </a:p>
          <a:p>
            <a:pPr marL="609600" indent="-609600">
              <a:spcBef>
                <a:spcPct val="20000"/>
              </a:spcBef>
            </a:pPr>
            <a:endParaRPr lang="ru-RU" sz="2800" dirty="0" smtClean="0">
              <a:solidFill>
                <a:srgbClr val="0000CC"/>
              </a:solidFill>
            </a:endParaRPr>
          </a:p>
          <a:p>
            <a:pPr marL="609600" indent="-609600">
              <a:spcBef>
                <a:spcPct val="20000"/>
              </a:spcBef>
              <a:buFontTx/>
              <a:buAutoNum type="arabicPeriod" startAt="3"/>
            </a:pPr>
            <a:endParaRPr lang="ru-RU" sz="2800" dirty="0">
              <a:solidFill>
                <a:srgbClr val="0000CC"/>
              </a:solidFill>
            </a:endParaRPr>
          </a:p>
          <a:p>
            <a:pPr marL="609600" indent="-609600">
              <a:spcBef>
                <a:spcPct val="20000"/>
              </a:spcBef>
            </a:pPr>
            <a:endParaRPr lang="ru-RU" sz="2800" dirty="0">
              <a:solidFill>
                <a:srgbClr val="A50021"/>
              </a:solidFill>
            </a:endParaRPr>
          </a:p>
          <a:p>
            <a:pPr marL="609600" indent="-609600">
              <a:spcBef>
                <a:spcPct val="20000"/>
              </a:spcBef>
            </a:pPr>
            <a:endParaRPr lang="ru-RU" sz="2800" dirty="0">
              <a:solidFill>
                <a:srgbClr val="FF0066"/>
              </a:solidFill>
            </a:endParaRPr>
          </a:p>
          <a:p>
            <a:pPr marL="609600" indent="-609600">
              <a:spcBef>
                <a:spcPct val="20000"/>
              </a:spcBef>
            </a:pPr>
            <a:endParaRPr lang="ru-RU" sz="2800" dirty="0">
              <a:solidFill>
                <a:srgbClr val="FF0066"/>
              </a:solidFill>
            </a:endParaRPr>
          </a:p>
        </p:txBody>
      </p:sp>
      <p:grpSp>
        <p:nvGrpSpPr>
          <p:cNvPr id="2" name="Группа 11"/>
          <p:cNvGrpSpPr/>
          <p:nvPr/>
        </p:nvGrpSpPr>
        <p:grpSpPr>
          <a:xfrm>
            <a:off x="323528" y="2276872"/>
            <a:ext cx="3024336" cy="2218754"/>
            <a:chOff x="251520" y="1988840"/>
            <a:chExt cx="3387549" cy="2506786"/>
          </a:xfrm>
        </p:grpSpPr>
        <p:pic>
          <p:nvPicPr>
            <p:cNvPr id="10" name="Рисунок 9" descr="0_80302_a3fba2ca_XL.png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251520" y="1988840"/>
              <a:ext cx="3387549" cy="2506786"/>
            </a:xfrm>
            <a:prstGeom prst="rect">
              <a:avLst/>
            </a:prstGeom>
          </p:spPr>
        </p:pic>
        <p:pic>
          <p:nvPicPr>
            <p:cNvPr id="11" name="Рисунок 10" descr="окр.png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1403720" y="3359848"/>
              <a:ext cx="648000" cy="861240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2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99392"/>
            <a:ext cx="8229600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ИСТОЧНИКИ: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836712"/>
            <a:ext cx="8229600" cy="5760640"/>
          </a:xfrm>
        </p:spPr>
        <p:txBody>
          <a:bodyPr>
            <a:normAutofit fontScale="55000" lnSpcReduction="20000"/>
          </a:bodyPr>
          <a:lstStyle/>
          <a:p>
            <a:pPr lvl="0"/>
            <a:endParaRPr lang="ru-RU" dirty="0" smtClean="0"/>
          </a:p>
          <a:p>
            <a:pPr lvl="0"/>
            <a:r>
              <a:rPr lang="ru-RU" u="sng" dirty="0" smtClean="0">
                <a:hlinkClick r:id="rId2"/>
              </a:rPr>
              <a:t>https://www.free-lance.ru/users/NIKLEN/viewproj.php?prjid=642956</a:t>
            </a:r>
            <a:endParaRPr lang="ru-RU" dirty="0" smtClean="0"/>
          </a:p>
          <a:p>
            <a:pPr lvl="0"/>
            <a:r>
              <a:rPr lang="ru-RU" u="sng" dirty="0" smtClean="0">
                <a:hlinkClick r:id="rId3"/>
              </a:rPr>
              <a:t>http://art19.info/all/picture/prizvanie-varyagov.html</a:t>
            </a:r>
            <a:endParaRPr lang="ru-RU" dirty="0" smtClean="0"/>
          </a:p>
          <a:p>
            <a:pPr lvl="0"/>
            <a:r>
              <a:rPr lang="ru-RU" u="sng" dirty="0" smtClean="0">
                <a:hlinkClick r:id="rId4"/>
              </a:rPr>
              <a:t>http://ru.wikipedia.org/wiki/Вече</a:t>
            </a:r>
            <a:endParaRPr lang="ru-RU" dirty="0" smtClean="0"/>
          </a:p>
          <a:p>
            <a:pPr lvl="0"/>
            <a:r>
              <a:rPr lang="ru-RU" u="sng" dirty="0" smtClean="0">
                <a:hlinkClick r:id="rId5"/>
              </a:rPr>
              <a:t>http://aowar.forum2x2.ru/t3-topic</a:t>
            </a:r>
            <a:endParaRPr lang="ru-RU" dirty="0" smtClean="0"/>
          </a:p>
          <a:p>
            <a:pPr lvl="0"/>
            <a:r>
              <a:rPr lang="ru-RU" u="sng" dirty="0" smtClean="0">
                <a:hlinkClick r:id="rId6"/>
              </a:rPr>
              <a:t>http://rusich.moy.su/publ/18-1-0-49</a:t>
            </a:r>
            <a:endParaRPr lang="ru-RU" dirty="0" smtClean="0"/>
          </a:p>
          <a:p>
            <a:pPr lvl="0"/>
            <a:r>
              <a:rPr lang="ru-RU" u="sng" dirty="0" smtClean="0">
                <a:hlinkClick r:id="rId7"/>
              </a:rPr>
              <a:t>http://e-korsak.livejournal.com/149874.html</a:t>
            </a:r>
            <a:endParaRPr lang="ru-RU" dirty="0" smtClean="0"/>
          </a:p>
          <a:p>
            <a:pPr lvl="0"/>
            <a:r>
              <a:rPr lang="ru-RU" u="sng" dirty="0" smtClean="0">
                <a:hlinkClick r:id="rId8"/>
              </a:rPr>
              <a:t>http://ukrmap.su/ru-uh7/286.html</a:t>
            </a:r>
            <a:endParaRPr lang="ru-RU" dirty="0" smtClean="0"/>
          </a:p>
          <a:p>
            <a:pPr lvl="0"/>
            <a:r>
              <a:rPr lang="ru-RU" u="sng" dirty="0" smtClean="0">
                <a:hlinkClick r:id="rId9"/>
              </a:rPr>
              <a:t>http://www.ros-istor.ru/node/389</a:t>
            </a:r>
            <a:endParaRPr lang="ru-RU" dirty="0" smtClean="0"/>
          </a:p>
          <a:p>
            <a:pPr lvl="0"/>
            <a:r>
              <a:rPr lang="ru-RU" u="sng" dirty="0" smtClean="0">
                <a:hlinkClick r:id="rId10"/>
              </a:rPr>
              <a:t>http://tulaev.ru/?186</a:t>
            </a:r>
            <a:endParaRPr lang="ru-RU" dirty="0" smtClean="0"/>
          </a:p>
          <a:p>
            <a:pPr lvl="0"/>
            <a:r>
              <a:rPr lang="ru-RU" u="sng" dirty="0" smtClean="0">
                <a:hlinkClick r:id="rId11"/>
              </a:rPr>
              <a:t>http://krutifourth.ru/3303</a:t>
            </a:r>
            <a:endParaRPr lang="ru-RU" dirty="0" smtClean="0"/>
          </a:p>
          <a:p>
            <a:pPr lvl="0"/>
            <a:r>
              <a:rPr lang="ru-RU" u="sng" dirty="0" smtClean="0">
                <a:hlinkClick r:id="rId12"/>
              </a:rPr>
              <a:t>http://www.rusizn.ru/rur02_004.html</a:t>
            </a:r>
            <a:endParaRPr lang="ru-RU" dirty="0" smtClean="0"/>
          </a:p>
          <a:p>
            <a:pPr lvl="0"/>
            <a:r>
              <a:rPr lang="ru-RU" u="sng" dirty="0" smtClean="0">
                <a:hlinkClick r:id="rId13"/>
              </a:rPr>
              <a:t>http://900igr.net/kartinki/istorija/Obrazovanie-gosudarstva-Rus/012-Pokhody-Olega-na-Vizantiju.html</a:t>
            </a:r>
            <a:endParaRPr lang="ru-RU" dirty="0" smtClean="0"/>
          </a:p>
          <a:p>
            <a:pPr lvl="0"/>
            <a:r>
              <a:rPr lang="ru-RU" u="sng" dirty="0" smtClean="0">
                <a:hlinkClick r:id="rId14"/>
              </a:rPr>
              <a:t>http://hiztory.ru/rus/knyaz-vladimir.html</a:t>
            </a:r>
            <a:endParaRPr lang="ru-RU" dirty="0" smtClean="0"/>
          </a:p>
          <a:p>
            <a:pPr lvl="0"/>
            <a:r>
              <a:rPr lang="ru-RU" u="sng" dirty="0" smtClean="0">
                <a:hlinkClick r:id="rId15"/>
              </a:rPr>
              <a:t>https://www.free-lance.ru/users/NIKLEN/viewproj.php?prjid=643225</a:t>
            </a:r>
            <a:endParaRPr lang="ru-RU" dirty="0" smtClean="0"/>
          </a:p>
          <a:p>
            <a:pPr lvl="0"/>
            <a:r>
              <a:rPr lang="ru-RU" u="sng" dirty="0" smtClean="0">
                <a:hlinkClick r:id="rId16"/>
              </a:rPr>
              <a:t>http://fotki.yandex.ru/users/hds-shah/view/182379/?page=7</a:t>
            </a:r>
            <a:r>
              <a:rPr lang="ru-RU" dirty="0" smtClean="0"/>
              <a:t> </a:t>
            </a:r>
          </a:p>
          <a:p>
            <a:pPr lvl="0"/>
            <a:r>
              <a:rPr lang="ru-RU" u="sng" dirty="0" smtClean="0">
                <a:hlinkClick r:id="rId17"/>
              </a:rPr>
              <a:t>http://charity.lfond.spb.ru/rus/</a:t>
            </a:r>
            <a:endParaRPr lang="ru-RU" dirty="0" smtClean="0"/>
          </a:p>
          <a:p>
            <a:pPr lvl="0"/>
            <a:r>
              <a:rPr lang="ru-RU" u="sng" dirty="0" smtClean="0">
                <a:hlinkClick r:id="rId18"/>
              </a:rPr>
              <a:t>http://www.последниеновостидня.рф/лента/крещение-руси/</a:t>
            </a:r>
            <a:endParaRPr lang="ru-RU" dirty="0" smtClean="0"/>
          </a:p>
          <a:p>
            <a:pPr lvl="0"/>
            <a:r>
              <a:rPr lang="ru-RU" u="sng" dirty="0" smtClean="0">
                <a:hlinkClick r:id="rId19"/>
              </a:rPr>
              <a:t>http://clubs.ya.ru/4611686018427412742/replies.xml?item_no=512</a:t>
            </a:r>
            <a:endParaRPr lang="ru-RU" dirty="0" smtClean="0"/>
          </a:p>
          <a:p>
            <a:pPr lvl="0"/>
            <a:r>
              <a:rPr lang="ru-RU" u="sng" dirty="0" smtClean="0">
                <a:hlinkClick r:id="rId20"/>
              </a:rPr>
              <a:t>http://www.diary.ru/~Daumantas/p164958506.htm?oam</a:t>
            </a:r>
            <a:r>
              <a:rPr lang="ru-RU" dirty="0" smtClean="0"/>
              <a:t>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7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143992" y="3527409"/>
            <a:ext cx="4320000" cy="3044572"/>
          </a:xfrm>
          <a:effectLst>
            <a:softEdge rad="63500"/>
          </a:effectLst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067944" y="260648"/>
            <a:ext cx="5148064" cy="65253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/>
              <a:t>	</a:t>
            </a:r>
            <a:r>
              <a:rPr lang="ru-RU" dirty="0" smtClean="0">
                <a:solidFill>
                  <a:srgbClr val="000066"/>
                </a:solidFill>
              </a:rPr>
              <a:t>Между славянскими </a:t>
            </a:r>
            <a:r>
              <a:rPr lang="ru-RU" dirty="0" err="1" smtClean="0">
                <a:solidFill>
                  <a:srgbClr val="000066"/>
                </a:solidFill>
              </a:rPr>
              <a:t>племе-нами</a:t>
            </a:r>
            <a:r>
              <a:rPr lang="ru-RU" dirty="0" smtClean="0">
                <a:solidFill>
                  <a:srgbClr val="000066"/>
                </a:solidFill>
              </a:rPr>
              <a:t> </a:t>
            </a:r>
            <a:r>
              <a:rPr lang="ru-RU" b="1" i="1" dirty="0" smtClean="0">
                <a:solidFill>
                  <a:srgbClr val="C00000"/>
                </a:solidFill>
              </a:rPr>
              <a:t>не было согласия</a:t>
            </a:r>
            <a:r>
              <a:rPr lang="ru-RU" dirty="0" smtClean="0">
                <a:solidFill>
                  <a:srgbClr val="000066"/>
                </a:solidFill>
              </a:rPr>
              <a:t>, а были у них всё ссоры да </a:t>
            </a:r>
            <a:r>
              <a:rPr lang="ru-RU" dirty="0" err="1" smtClean="0">
                <a:solidFill>
                  <a:srgbClr val="000066"/>
                </a:solidFill>
              </a:rPr>
              <a:t>дра-ки</a:t>
            </a:r>
            <a:r>
              <a:rPr lang="ru-RU" dirty="0" smtClean="0">
                <a:solidFill>
                  <a:srgbClr val="000066"/>
                </a:solidFill>
              </a:rPr>
              <a:t>. Некоторые племена, </a:t>
            </a:r>
            <a:r>
              <a:rPr lang="ru-RU" dirty="0" err="1" smtClean="0">
                <a:solidFill>
                  <a:srgbClr val="000066"/>
                </a:solidFill>
              </a:rPr>
              <a:t>рас-судив</a:t>
            </a:r>
            <a:r>
              <a:rPr lang="ru-RU" dirty="0" smtClean="0">
                <a:solidFill>
                  <a:srgbClr val="000066"/>
                </a:solidFill>
              </a:rPr>
              <a:t>, что добру не бывать, </a:t>
            </a:r>
            <a:r>
              <a:rPr lang="ru-RU" b="1" i="1" dirty="0" smtClean="0">
                <a:solidFill>
                  <a:srgbClr val="C00000"/>
                </a:solidFill>
              </a:rPr>
              <a:t>решили на вече себе князя выбрать, но не из своих, а  из чужих</a:t>
            </a:r>
            <a:r>
              <a:rPr lang="ru-RU" dirty="0" smtClean="0">
                <a:solidFill>
                  <a:srgbClr val="000066"/>
                </a:solidFill>
              </a:rPr>
              <a:t>, чтобы своим </a:t>
            </a:r>
            <a:r>
              <a:rPr lang="ru-RU" dirty="0" err="1" smtClean="0">
                <a:solidFill>
                  <a:srgbClr val="000066"/>
                </a:solidFill>
              </a:rPr>
              <a:t>род-ным</a:t>
            </a:r>
            <a:r>
              <a:rPr lang="ru-RU" dirty="0" smtClean="0">
                <a:solidFill>
                  <a:srgbClr val="000066"/>
                </a:solidFill>
              </a:rPr>
              <a:t> не потакал. </a:t>
            </a:r>
            <a:r>
              <a:rPr lang="ru-RU" dirty="0">
                <a:solidFill>
                  <a:srgbClr val="000066"/>
                </a:solidFill>
              </a:rPr>
              <a:t>Послы </a:t>
            </a:r>
            <a:r>
              <a:rPr lang="ru-RU" dirty="0" smtClean="0">
                <a:solidFill>
                  <a:srgbClr val="000066"/>
                </a:solidFill>
              </a:rPr>
              <a:t>пришли за моря к </a:t>
            </a:r>
            <a:r>
              <a:rPr lang="ru-RU" dirty="0" err="1" smtClean="0">
                <a:solidFill>
                  <a:srgbClr val="000066"/>
                </a:solidFill>
              </a:rPr>
              <a:t>варяжско</a:t>
            </a:r>
            <a:r>
              <a:rPr lang="ru-RU" dirty="0" smtClean="0">
                <a:solidFill>
                  <a:srgbClr val="000066"/>
                </a:solidFill>
              </a:rPr>
              <a:t>- </a:t>
            </a:r>
            <a:r>
              <a:rPr lang="ru-RU" dirty="0" err="1" smtClean="0">
                <a:solidFill>
                  <a:srgbClr val="000066"/>
                </a:solidFill>
              </a:rPr>
              <a:t>му</a:t>
            </a:r>
            <a:r>
              <a:rPr lang="ru-RU" dirty="0" smtClean="0">
                <a:solidFill>
                  <a:srgbClr val="000066"/>
                </a:solidFill>
              </a:rPr>
              <a:t> народу и сказали такие слова: </a:t>
            </a:r>
            <a:r>
              <a:rPr lang="ru-RU" i="1" dirty="0" smtClean="0">
                <a:solidFill>
                  <a:srgbClr val="006600"/>
                </a:solidFill>
              </a:rPr>
              <a:t>«Земля наша велика и обильна, но порядка в ней нет, приходите княжить и владеть нами»</a:t>
            </a:r>
            <a:r>
              <a:rPr lang="ru-RU" dirty="0" smtClean="0">
                <a:solidFill>
                  <a:srgbClr val="000066"/>
                </a:solidFill>
              </a:rPr>
              <a:t>.</a:t>
            </a:r>
            <a:endParaRPr lang="ru-RU" dirty="0">
              <a:solidFill>
                <a:srgbClr val="000066"/>
              </a:solidFill>
            </a:endParaRPr>
          </a:p>
        </p:txBody>
      </p:sp>
      <p:pic>
        <p:nvPicPr>
          <p:cNvPr id="12" name="Рисунок 11" descr="rurik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79512" y="404664"/>
            <a:ext cx="4320000" cy="2908800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-108520" y="4408512"/>
            <a:ext cx="9144000" cy="262088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C00000"/>
                </a:solidFill>
              </a:rPr>
              <a:t>Три </a:t>
            </a:r>
            <a:r>
              <a:rPr lang="ru-RU" dirty="0" err="1" smtClean="0">
                <a:solidFill>
                  <a:srgbClr val="C00000"/>
                </a:solidFill>
              </a:rPr>
              <a:t>варяго-русских</a:t>
            </a:r>
            <a:r>
              <a:rPr lang="ru-RU" dirty="0" smtClean="0">
                <a:solidFill>
                  <a:srgbClr val="C00000"/>
                </a:solidFill>
              </a:rPr>
              <a:t> князя, </a:t>
            </a:r>
            <a:r>
              <a:rPr lang="ru-RU" b="1" u="sng" dirty="0" err="1" smtClean="0">
                <a:solidFill>
                  <a:srgbClr val="C00000"/>
                </a:solidFill>
              </a:rPr>
              <a:t>Рюрик</a:t>
            </a:r>
            <a:r>
              <a:rPr lang="ru-RU" dirty="0" smtClean="0">
                <a:solidFill>
                  <a:srgbClr val="C00000"/>
                </a:solidFill>
              </a:rPr>
              <a:t> и его два брата, </a:t>
            </a:r>
            <a:r>
              <a:rPr lang="ru-RU" dirty="0" err="1" smtClean="0">
                <a:solidFill>
                  <a:srgbClr val="C00000"/>
                </a:solidFill>
              </a:rPr>
              <a:t>приш-ли</a:t>
            </a:r>
            <a:r>
              <a:rPr lang="ru-RU" dirty="0" smtClean="0">
                <a:solidFill>
                  <a:srgbClr val="C00000"/>
                </a:solidFill>
              </a:rPr>
              <a:t> к нам и начали княжить. </a:t>
            </a:r>
            <a:r>
              <a:rPr lang="ru-RU" dirty="0" smtClean="0">
                <a:solidFill>
                  <a:srgbClr val="000066"/>
                </a:solidFill>
              </a:rPr>
              <a:t>Сам </a:t>
            </a:r>
            <a:r>
              <a:rPr lang="ru-RU" dirty="0" err="1" smtClean="0">
                <a:solidFill>
                  <a:srgbClr val="000066"/>
                </a:solidFill>
              </a:rPr>
              <a:t>Рюрик</a:t>
            </a:r>
            <a:r>
              <a:rPr lang="ru-RU" dirty="0" smtClean="0">
                <a:solidFill>
                  <a:srgbClr val="000066"/>
                </a:solidFill>
              </a:rPr>
              <a:t> сел в Новгороде, а братьев он послал в другие города. Так </a:t>
            </a:r>
            <a:r>
              <a:rPr lang="ru-RU" b="1" dirty="0" smtClean="0">
                <a:solidFill>
                  <a:srgbClr val="C00000"/>
                </a:solidFill>
              </a:rPr>
              <a:t>началось</a:t>
            </a:r>
            <a:r>
              <a:rPr lang="ru-RU" dirty="0" smtClean="0">
                <a:solidFill>
                  <a:srgbClr val="000066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в 862 </a:t>
            </a:r>
            <a:r>
              <a:rPr lang="ru-RU" dirty="0" smtClean="0">
                <a:solidFill>
                  <a:srgbClr val="000066"/>
                </a:solidFill>
              </a:rPr>
              <a:t>году по Рождестве Христовом </a:t>
            </a:r>
            <a:r>
              <a:rPr lang="ru-RU" b="1" dirty="0" smtClean="0">
                <a:solidFill>
                  <a:srgbClr val="C00000"/>
                </a:solidFill>
              </a:rPr>
              <a:t>Русское государство</a:t>
            </a:r>
            <a:r>
              <a:rPr lang="ru-RU" dirty="0" smtClean="0">
                <a:solidFill>
                  <a:srgbClr val="000066"/>
                </a:solidFill>
              </a:rPr>
              <a:t>. От имени рода первых князей оно и назвалось Русью.</a:t>
            </a:r>
            <a:endParaRPr lang="ru-RU" dirty="0">
              <a:solidFill>
                <a:srgbClr val="000066"/>
              </a:solidFill>
            </a:endParaRPr>
          </a:p>
        </p:txBody>
      </p:sp>
      <p:pic>
        <p:nvPicPr>
          <p:cNvPr id="6" name="Рисунок 5" descr="1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059832" y="257336"/>
            <a:ext cx="5904656" cy="4026975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8" name="Содержимое 7" descr="12.jpg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0" y="332656"/>
            <a:ext cx="3431201" cy="424847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8229600" cy="1143000"/>
          </a:xfrm>
        </p:spPr>
        <p:txBody>
          <a:bodyPr/>
          <a:lstStyle/>
          <a:p>
            <a:r>
              <a:rPr lang="ru-RU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Работа парах</a:t>
            </a:r>
            <a:endParaRPr lang="ru-RU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979712" y="1844824"/>
            <a:ext cx="5472608" cy="4320480"/>
          </a:xfrm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514350" indent="-514350" algn="ctr">
              <a:buNone/>
            </a:pPr>
            <a:r>
              <a:rPr lang="ru-RU" b="1" dirty="0" smtClean="0">
                <a:solidFill>
                  <a:srgbClr val="000099"/>
                </a:solidFill>
                <a:latin typeface="Comic Sans MS" pitchFamily="66" charset="0"/>
              </a:rPr>
              <a:t>Рассмотрите карту                 </a:t>
            </a:r>
          </a:p>
          <a:p>
            <a:pPr marL="514350" indent="-514350" algn="ctr">
              <a:buNone/>
            </a:pPr>
            <a:r>
              <a:rPr lang="ru-RU" b="1" dirty="0" smtClean="0">
                <a:solidFill>
                  <a:srgbClr val="000099"/>
                </a:solidFill>
                <a:latin typeface="Comic Sans MS" pitchFamily="66" charset="0"/>
              </a:rPr>
              <a:t>на с. 41 учебника.</a:t>
            </a:r>
          </a:p>
          <a:p>
            <a:pPr marL="514350" indent="-514350">
              <a:buNone/>
            </a:pPr>
            <a:r>
              <a:rPr lang="ru-RU" dirty="0" smtClean="0">
                <a:solidFill>
                  <a:srgbClr val="006600"/>
                </a:solidFill>
                <a:latin typeface="Comic Sans MS" pitchFamily="66" charset="0"/>
              </a:rPr>
              <a:t>Найдите территорию Древней Руси в конце </a:t>
            </a:r>
            <a:r>
              <a:rPr lang="en-US" dirty="0" smtClean="0">
                <a:solidFill>
                  <a:srgbClr val="006600"/>
                </a:solidFill>
                <a:latin typeface="Comic Sans MS" pitchFamily="66" charset="0"/>
              </a:rPr>
              <a:t>IX </a:t>
            </a:r>
            <a:r>
              <a:rPr lang="ru-RU" dirty="0" smtClean="0">
                <a:solidFill>
                  <a:srgbClr val="006600"/>
                </a:solidFill>
                <a:latin typeface="Comic Sans MS" pitchFamily="66" charset="0"/>
              </a:rPr>
              <a:t>века</a:t>
            </a:r>
            <a:r>
              <a:rPr lang="en-US" dirty="0" smtClean="0">
                <a:solidFill>
                  <a:srgbClr val="006600"/>
                </a:solidFill>
                <a:latin typeface="Comic Sans MS" pitchFamily="66" charset="0"/>
              </a:rPr>
              <a:t> </a:t>
            </a:r>
            <a:r>
              <a:rPr lang="ru-RU" dirty="0" smtClean="0">
                <a:solidFill>
                  <a:srgbClr val="006600"/>
                </a:solidFill>
                <a:latin typeface="Comic Sans MS" pitchFamily="66" charset="0"/>
              </a:rPr>
              <a:t>и в середине </a:t>
            </a:r>
            <a:r>
              <a:rPr lang="en-US" dirty="0" smtClean="0">
                <a:solidFill>
                  <a:srgbClr val="006600"/>
                </a:solidFill>
                <a:latin typeface="Comic Sans MS" pitchFamily="66" charset="0"/>
              </a:rPr>
              <a:t>XI</a:t>
            </a:r>
            <a:r>
              <a:rPr lang="ru-RU" dirty="0" smtClean="0">
                <a:solidFill>
                  <a:srgbClr val="006600"/>
                </a:solidFill>
                <a:latin typeface="Comic Sans MS" pitchFamily="66" charset="0"/>
              </a:rPr>
              <a:t> века. </a:t>
            </a:r>
          </a:p>
          <a:p>
            <a:pPr marL="514350" indent="-514350">
              <a:buFontTx/>
              <a:buChar char="-"/>
            </a:pPr>
            <a:r>
              <a:rPr lang="ru-RU" dirty="0" smtClean="0">
                <a:solidFill>
                  <a:srgbClr val="660033"/>
                </a:solidFill>
                <a:latin typeface="Comic Sans MS" pitchFamily="66" charset="0"/>
              </a:rPr>
              <a:t>Сравните эти территории. </a:t>
            </a:r>
            <a:endParaRPr lang="en-US" dirty="0" smtClean="0">
              <a:solidFill>
                <a:srgbClr val="660033"/>
              </a:solidFill>
              <a:latin typeface="Comic Sans MS" pitchFamily="66" charset="0"/>
            </a:endParaRPr>
          </a:p>
          <a:p>
            <a:pPr marL="514350" indent="-514350">
              <a:buFontTx/>
              <a:buChar char="-"/>
            </a:pPr>
            <a:r>
              <a:rPr lang="ru-RU" dirty="0" smtClean="0">
                <a:solidFill>
                  <a:srgbClr val="9900FF"/>
                </a:solidFill>
                <a:latin typeface="Comic Sans MS" pitchFamily="66" charset="0"/>
              </a:rPr>
              <a:t>Что с территорией Древней Руси произошло? </a:t>
            </a:r>
          </a:p>
          <a:p>
            <a:pPr marL="514350" indent="-514350">
              <a:buNone/>
            </a:pPr>
            <a:r>
              <a:rPr lang="ru-RU" dirty="0" smtClean="0">
                <a:solidFill>
                  <a:srgbClr val="FF0066"/>
                </a:solidFill>
                <a:latin typeface="Comic Sans MS" pitchFamily="66" charset="0"/>
              </a:rPr>
              <a:t>- Как вы думаете, почему? </a:t>
            </a:r>
          </a:p>
        </p:txBody>
      </p:sp>
      <p:pic>
        <p:nvPicPr>
          <p:cNvPr id="6" name="Рисунок 5" descr="Interesno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23528" y="260648"/>
            <a:ext cx="1800200" cy="1800200"/>
          </a:xfrm>
          <a:prstGeom prst="ellipse">
            <a:avLst/>
          </a:prstGeom>
          <a:ln w="28575">
            <a:solidFill>
              <a:srgbClr val="C00000"/>
            </a:solidFill>
          </a:ln>
        </p:spPr>
      </p:pic>
      <p:pic>
        <p:nvPicPr>
          <p:cNvPr id="9" name="Содержимое 8" descr="Рисунок1.jpg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90199" y="0"/>
            <a:ext cx="1613552" cy="2132856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ккк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179512" y="188640"/>
            <a:ext cx="4699780" cy="648000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0" y="404664"/>
            <a:ext cx="4495800" cy="64087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000066"/>
                </a:solidFill>
              </a:rPr>
              <a:t>Территория Древней Руси к середине </a:t>
            </a:r>
            <a:r>
              <a:rPr lang="en-US" dirty="0" smtClean="0">
                <a:solidFill>
                  <a:srgbClr val="000066"/>
                </a:solidFill>
              </a:rPr>
              <a:t>XI </a:t>
            </a:r>
            <a:r>
              <a:rPr lang="ru-RU" dirty="0" smtClean="0">
                <a:solidFill>
                  <a:srgbClr val="000066"/>
                </a:solidFill>
              </a:rPr>
              <a:t>века </a:t>
            </a:r>
            <a:r>
              <a:rPr lang="ru-RU" dirty="0" err="1" smtClean="0">
                <a:solidFill>
                  <a:srgbClr val="000066"/>
                </a:solidFill>
              </a:rPr>
              <a:t>увели-чилась</a:t>
            </a:r>
            <a:r>
              <a:rPr lang="ru-RU" dirty="0" smtClean="0">
                <a:solidFill>
                  <a:srgbClr val="000066"/>
                </a:solidFill>
              </a:rPr>
              <a:t>. Князья </a:t>
            </a:r>
            <a:r>
              <a:rPr lang="ru-RU" dirty="0" err="1" smtClean="0">
                <a:solidFill>
                  <a:srgbClr val="000066"/>
                </a:solidFill>
              </a:rPr>
              <a:t>завоёвы-вали</a:t>
            </a:r>
            <a:r>
              <a:rPr lang="ru-RU" dirty="0" smtClean="0">
                <a:solidFill>
                  <a:srgbClr val="000066"/>
                </a:solidFill>
              </a:rPr>
              <a:t> новые земли. </a:t>
            </a:r>
          </a:p>
          <a:p>
            <a:pPr>
              <a:buNone/>
            </a:pPr>
            <a:r>
              <a:rPr lang="ru-RU" dirty="0" smtClean="0">
                <a:solidFill>
                  <a:srgbClr val="000066"/>
                </a:solidFill>
              </a:rPr>
              <a:t>	</a:t>
            </a:r>
            <a:r>
              <a:rPr lang="ru-RU" dirty="0" smtClean="0">
                <a:solidFill>
                  <a:srgbClr val="006600"/>
                </a:solidFill>
              </a:rPr>
              <a:t>Главными дорогами были реки и моря. По ним </a:t>
            </a:r>
            <a:r>
              <a:rPr lang="ru-RU" dirty="0" err="1" smtClean="0">
                <a:solidFill>
                  <a:srgbClr val="006600"/>
                </a:solidFill>
              </a:rPr>
              <a:t>плы-ли</a:t>
            </a:r>
            <a:r>
              <a:rPr lang="ru-RU" dirty="0" smtClean="0">
                <a:solidFill>
                  <a:srgbClr val="006600"/>
                </a:solidFill>
              </a:rPr>
              <a:t> купеческие караваны, ладьи и плоты </a:t>
            </a:r>
            <a:r>
              <a:rPr lang="ru-RU" dirty="0" err="1" smtClean="0">
                <a:solidFill>
                  <a:srgbClr val="006600"/>
                </a:solidFill>
              </a:rPr>
              <a:t>пересе-ленцев</a:t>
            </a:r>
            <a:r>
              <a:rPr lang="ru-RU" dirty="0" smtClean="0">
                <a:solidFill>
                  <a:srgbClr val="006600"/>
                </a:solidFill>
              </a:rPr>
              <a:t> на новые земли.</a:t>
            </a:r>
          </a:p>
          <a:p>
            <a:pPr>
              <a:buNone/>
            </a:pPr>
            <a:r>
              <a:rPr lang="ru-RU" dirty="0" smtClean="0">
                <a:solidFill>
                  <a:srgbClr val="000066"/>
                </a:solidFill>
              </a:rPr>
              <a:t>	</a:t>
            </a:r>
            <a:r>
              <a:rPr lang="ru-RU" dirty="0" smtClean="0">
                <a:solidFill>
                  <a:srgbClr val="C00000"/>
                </a:solidFill>
              </a:rPr>
              <a:t>На берегу реки Днепр возник город Киев. Он стал столицей Древней Руси.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143000"/>
          </a:xfrm>
        </p:spPr>
        <p:txBody>
          <a:bodyPr/>
          <a:lstStyle/>
          <a:p>
            <a:r>
              <a:rPr lang="ru-RU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Работа по учебнику</a:t>
            </a:r>
            <a:endParaRPr lang="ru-RU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pic>
        <p:nvPicPr>
          <p:cNvPr id="5" name="Содержимое 4" descr="Рисунок1.pn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323528" y="332656"/>
            <a:ext cx="1512168" cy="1992598"/>
          </a:xfrm>
          <a:prstGeom prst="rect">
            <a:avLst/>
          </a:prstGeom>
          <a:ln w="38100" cap="sq" cmpd="thickThin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979712" y="1556792"/>
            <a:ext cx="5256584" cy="4680520"/>
          </a:xfrm>
          <a:solidFill>
            <a:schemeClr val="bg1"/>
          </a:solidFill>
          <a:ln w="3810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Прочитайте текст    на с. 42 учебника.</a:t>
            </a:r>
          </a:p>
          <a:p>
            <a:pPr marL="514350" indent="-514350">
              <a:buNone/>
            </a:pPr>
            <a:endParaRPr lang="ru-RU" dirty="0" smtClean="0">
              <a:solidFill>
                <a:srgbClr val="006600"/>
              </a:solidFill>
              <a:latin typeface="Comic Sans MS" pitchFamily="66" charset="0"/>
            </a:endParaRPr>
          </a:p>
          <a:p>
            <a:pPr marL="514350" indent="-514350"/>
            <a:r>
              <a:rPr lang="ru-RU" dirty="0" smtClean="0">
                <a:solidFill>
                  <a:srgbClr val="006600"/>
                </a:solidFill>
                <a:latin typeface="Comic Sans MS" pitchFamily="66" charset="0"/>
              </a:rPr>
              <a:t>Кто был главой Руси?</a:t>
            </a:r>
          </a:p>
          <a:p>
            <a:pPr marL="514350" indent="-514350"/>
            <a:r>
              <a:rPr lang="ru-RU" dirty="0" smtClean="0">
                <a:solidFill>
                  <a:srgbClr val="7030A0"/>
                </a:solidFill>
                <a:latin typeface="Comic Sans MS" pitchFamily="66" charset="0"/>
              </a:rPr>
              <a:t>Кто помогал ему?</a:t>
            </a:r>
          </a:p>
          <a:p>
            <a:pPr marL="514350" indent="-514350"/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Чем занимались князья?</a:t>
            </a:r>
          </a:p>
          <a:p>
            <a:pPr marL="514350" indent="-514350"/>
            <a:r>
              <a:rPr lang="ru-RU" dirty="0" smtClean="0">
                <a:solidFill>
                  <a:srgbClr val="660033"/>
                </a:solidFill>
                <a:latin typeface="Comic Sans MS" pitchFamily="66" charset="0"/>
              </a:rPr>
              <a:t>Какой русский князь знаменит своими походами?</a:t>
            </a:r>
          </a:p>
          <a:p>
            <a:pPr marL="514350" indent="-514350">
              <a:buNone/>
            </a:pPr>
            <a:endParaRPr lang="ru-RU" dirty="0" smtClean="0">
              <a:solidFill>
                <a:srgbClr val="006600"/>
              </a:solidFill>
              <a:latin typeface="Comic Sans MS" pitchFamily="66" charset="0"/>
            </a:endParaRPr>
          </a:p>
        </p:txBody>
      </p:sp>
      <p:pic>
        <p:nvPicPr>
          <p:cNvPr id="6" name="Рисунок 5" descr="Рисунок1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08304" y="165465"/>
            <a:ext cx="1656184" cy="21892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16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43608" y="260648"/>
            <a:ext cx="2580932" cy="3600400"/>
          </a:xfrm>
        </p:spPr>
      </p:pic>
      <p:pic>
        <p:nvPicPr>
          <p:cNvPr id="8" name="Рисунок 7" descr="17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B"/>
              </a:clrFrom>
              <a:clrTo>
                <a:srgbClr val="FFFFFB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5147748" y="-171400"/>
            <a:ext cx="2908651" cy="4032448"/>
          </a:xfrm>
          <a:prstGeom prst="rect">
            <a:avLst/>
          </a:prstGeo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-72008" y="4005064"/>
            <a:ext cx="9216008" cy="316835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C00000"/>
                </a:solidFill>
              </a:rPr>
              <a:t>Главой Руси был </a:t>
            </a:r>
            <a:r>
              <a:rPr lang="ru-RU" b="1" u="sng" dirty="0" smtClean="0">
                <a:solidFill>
                  <a:srgbClr val="C00000"/>
                </a:solidFill>
              </a:rPr>
              <a:t>великий князь киевский</a:t>
            </a:r>
            <a:r>
              <a:rPr lang="ru-RU" dirty="0" smtClean="0">
                <a:solidFill>
                  <a:srgbClr val="C00000"/>
                </a:solidFill>
              </a:rPr>
              <a:t>.                           </a:t>
            </a:r>
            <a:r>
              <a:rPr lang="ru-RU" dirty="0" smtClean="0">
                <a:solidFill>
                  <a:srgbClr val="000066"/>
                </a:solidFill>
              </a:rPr>
              <a:t>В мирное время князья управляли жизнью славянских племён, а когда приходили враги – становились военачальниками. </a:t>
            </a:r>
            <a:r>
              <a:rPr lang="ru-RU" dirty="0" smtClean="0">
                <a:solidFill>
                  <a:srgbClr val="006600"/>
                </a:solidFill>
              </a:rPr>
              <a:t>Советниками и помощниками князя были </a:t>
            </a:r>
            <a:r>
              <a:rPr lang="ru-RU" b="1" u="sng" dirty="0" smtClean="0">
                <a:solidFill>
                  <a:srgbClr val="006600"/>
                </a:solidFill>
              </a:rPr>
              <a:t>бояре</a:t>
            </a:r>
            <a:r>
              <a:rPr lang="ru-RU" dirty="0" smtClean="0">
                <a:solidFill>
                  <a:srgbClr val="006600"/>
                </a:solidFill>
              </a:rPr>
              <a:t>.  </a:t>
            </a:r>
            <a:r>
              <a:rPr lang="ru-RU" dirty="0" smtClean="0">
                <a:solidFill>
                  <a:srgbClr val="D60093"/>
                </a:solidFill>
              </a:rPr>
              <a:t>Верная и преданная </a:t>
            </a:r>
            <a:r>
              <a:rPr lang="ru-RU" b="1" u="sng" dirty="0" smtClean="0">
                <a:solidFill>
                  <a:srgbClr val="D60093"/>
                </a:solidFill>
              </a:rPr>
              <a:t>княжеская дружина</a:t>
            </a:r>
            <a:r>
              <a:rPr lang="ru-RU" dirty="0" smtClean="0">
                <a:solidFill>
                  <a:srgbClr val="D60093"/>
                </a:solidFill>
              </a:rPr>
              <a:t> была опорой и поддержкой главы Руси.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0" y="4365104"/>
            <a:ext cx="9036496" cy="2448272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000066"/>
                </a:solidFill>
              </a:rPr>
              <a:t>Могущественной соседкой Руси была Византия. С ней то воевали, то мирились.</a:t>
            </a:r>
            <a:r>
              <a:rPr lang="ru-RU" dirty="0" smtClean="0"/>
              <a:t> </a:t>
            </a:r>
            <a:r>
              <a:rPr lang="ru-RU" b="1" u="sng" dirty="0" smtClean="0">
                <a:solidFill>
                  <a:srgbClr val="C00000"/>
                </a:solidFill>
              </a:rPr>
              <a:t>Русский князь Олег </a:t>
            </a:r>
            <a:r>
              <a:rPr lang="ru-RU" dirty="0" smtClean="0">
                <a:solidFill>
                  <a:srgbClr val="000066"/>
                </a:solidFill>
              </a:rPr>
              <a:t>двинул на Византию огромный флот из 2000 кораблей. Чтобы преградить путь  флоту, византийцы загородили вход в гавань огромной цепью. </a:t>
            </a:r>
            <a:endParaRPr lang="ru-RU" dirty="0">
              <a:solidFill>
                <a:srgbClr val="000066"/>
              </a:solidFill>
            </a:endParaRPr>
          </a:p>
        </p:txBody>
      </p:sp>
      <p:pic>
        <p:nvPicPr>
          <p:cNvPr id="9" name="Содержимое 8" descr="20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3563888" y="620688"/>
            <a:ext cx="5307849" cy="3456000"/>
          </a:xfrm>
          <a:effectLst>
            <a:softEdge rad="127000"/>
          </a:effectLst>
        </p:spPr>
      </p:pic>
      <p:pic>
        <p:nvPicPr>
          <p:cNvPr id="11" name="Рисунок 10" descr="21.pn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323528" y="188640"/>
            <a:ext cx="3295181" cy="4212000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556</TotalTime>
  <Words>932</Words>
  <Application>Microsoft Office PowerPoint</Application>
  <PresentationFormat>Экран (4:3)</PresentationFormat>
  <Paragraphs>68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6" baseType="lpstr">
      <vt:lpstr>Arial</vt:lpstr>
      <vt:lpstr>Calibri</vt:lpstr>
      <vt:lpstr>Comic Sans MS</vt:lpstr>
      <vt:lpstr>Segoe Print</vt:lpstr>
      <vt:lpstr>Тема Office</vt:lpstr>
      <vt:lpstr>Во времена Древней Руси  </vt:lpstr>
      <vt:lpstr>Правление у славян</vt:lpstr>
      <vt:lpstr>Презентация PowerPoint</vt:lpstr>
      <vt:lpstr>Презентация PowerPoint</vt:lpstr>
      <vt:lpstr>Работа парах</vt:lpstr>
      <vt:lpstr>Презентация PowerPoint</vt:lpstr>
      <vt:lpstr>Работа по учебнику</vt:lpstr>
      <vt:lpstr>Презентация PowerPoint</vt:lpstr>
      <vt:lpstr>Презентация PowerPoint</vt:lpstr>
      <vt:lpstr>Презентация PowerPoint</vt:lpstr>
      <vt:lpstr>Презентация PowerPoint</vt:lpstr>
      <vt:lpstr>Князь Владимир Святославич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ПОДВЕДЁМ ИТОГИ</vt:lpstr>
      <vt:lpstr>ИСТОЧНИКИ:</vt:lpstr>
    </vt:vector>
  </TitlesOfParts>
  <Company>Krokoz™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Oksana</dc:creator>
  <cp:lastModifiedBy>user</cp:lastModifiedBy>
  <cp:revision>61</cp:revision>
  <dcterms:created xsi:type="dcterms:W3CDTF">2012-11-24T04:24:57Z</dcterms:created>
  <dcterms:modified xsi:type="dcterms:W3CDTF">2022-02-15T05:39:26Z</dcterms:modified>
</cp:coreProperties>
</file>