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88" r:id="rId2"/>
    <p:sldId id="286" r:id="rId3"/>
    <p:sldId id="256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9" r:id="rId13"/>
    <p:sldId id="267" r:id="rId14"/>
    <p:sldId id="268" r:id="rId15"/>
    <p:sldId id="271" r:id="rId16"/>
    <p:sldId id="273" r:id="rId17"/>
    <p:sldId id="274" r:id="rId18"/>
    <p:sldId id="275" r:id="rId19"/>
    <p:sldId id="287" r:id="rId20"/>
    <p:sldId id="276" r:id="rId21"/>
    <p:sldId id="277" r:id="rId22"/>
    <p:sldId id="284" r:id="rId23"/>
    <p:sldId id="285" r:id="rId24"/>
    <p:sldId id="278" r:id="rId25"/>
    <p:sldId id="279" r:id="rId26"/>
    <p:sldId id="289" r:id="rId27"/>
    <p:sldId id="280" r:id="rId28"/>
    <p:sldId id="281" r:id="rId29"/>
    <p:sldId id="282" r:id="rId30"/>
    <p:sldId id="283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A55BD-F9B3-482A-A228-51ED462C4478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EE444-5FB4-4656-8D2C-50B8FF4FB1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8931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47;&#1054;&#1046;\&#1054;&#1058;&#1050;&#1056;&#1067;&#1058;&#1054;&#1045;%20&#1056;&#1072;&#1081;&#1086;&#1085;\ZARYAD~1.MP3" TargetMode="Externa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47;&#1054;&#1046;\&#1054;&#1058;&#1050;&#1056;&#1067;&#1058;&#1054;&#1045;%20&#1056;&#1072;&#1081;&#1086;&#1085;\&#1042;&#1072;&#1077;&#1085;&#1075;&#1072;%20&#1045;&#1083;&#1077;&#1085;&#1072;%20-%20%20&#1046;&#1077;&#1083;&#1072;&#1102;,%20&#1095;&#1090;&#1086;&#1073;&#1099;%20&#1074;&#1089;&#1077;%20&#1073;&#1099;&#1083;&#1080;%20&#1079;&#1076;&#1086;&#1088;&#1086;&#1074;&#1099;%20(mp3ostrov.com).mp3" TargetMode="External"/><Relationship Id="rId4" Type="http://schemas.openxmlformats.org/officeDocument/2006/relationships/image" Target="../media/image3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pedsovet.su/_ld/137/075487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191333" cy="5981482"/>
          </a:xfrm>
          <a:prstGeom prst="ellipse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155632" cy="12954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sz="4800" dirty="0">
                <a:solidFill>
                  <a:schemeClr val="accent1">
                    <a:lumMod val="75000"/>
                  </a:schemeClr>
                </a:solidFill>
              </a:rPr>
              <a:t>Движение – это жизнь»</a:t>
            </a:r>
            <a:br>
              <a:rPr lang="ru-RU" sz="4800" dirty="0">
                <a:solidFill>
                  <a:schemeClr val="accent1">
                    <a:lumMod val="75000"/>
                  </a:schemeClr>
                </a:solidFill>
              </a:rPr>
            </a:br>
            <a:endParaRPr lang="ru-RU" sz="4800" dirty="0"/>
          </a:p>
        </p:txBody>
      </p:sp>
      <p:pic>
        <p:nvPicPr>
          <p:cNvPr id="4" name="Содержимое 3" descr="687946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0687" y="1874044"/>
            <a:ext cx="5915025" cy="388620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  <p:extLst>
      <p:ext uri="{BB962C8B-B14F-4D97-AF65-F5344CB8AC3E}">
        <p14:creationId xmlns="" xmlns:p14="http://schemas.microsoft.com/office/powerpoint/2010/main" val="1804222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980728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>
                <a:solidFill>
                  <a:srgbClr val="C00000"/>
                </a:solidFill>
                <a:effectLst/>
              </a:rPr>
              <a:t>Выбрать слова для характеристики здорового человека.</a:t>
            </a:r>
            <a:r>
              <a:rPr lang="ru-RU" sz="3200" dirty="0">
                <a:solidFill>
                  <a:srgbClr val="C00000"/>
                </a:solidFill>
                <a:effectLst/>
              </a:rPr>
              <a:t>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836712"/>
            <a:ext cx="7291536" cy="5832648"/>
          </a:xfrm>
        </p:spPr>
        <p:txBody>
          <a:bodyPr>
            <a:noAutofit/>
          </a:bodyPr>
          <a:lstStyle/>
          <a:p>
            <a:pPr lvl="0"/>
            <a:r>
              <a:rPr lang="ru-RU" b="1" dirty="0"/>
              <a:t>стройный</a:t>
            </a:r>
          </a:p>
          <a:p>
            <a:pPr lvl="0"/>
            <a:r>
              <a:rPr lang="ru-RU" b="1" dirty="0"/>
              <a:t>толстый</a:t>
            </a:r>
          </a:p>
          <a:p>
            <a:pPr lvl="0"/>
            <a:r>
              <a:rPr lang="ru-RU" b="1" dirty="0"/>
              <a:t>сутулый</a:t>
            </a:r>
          </a:p>
          <a:p>
            <a:pPr lvl="0"/>
            <a:r>
              <a:rPr lang="ru-RU" b="1" dirty="0"/>
              <a:t>бледный</a:t>
            </a:r>
          </a:p>
          <a:p>
            <a:pPr lvl="0"/>
            <a:r>
              <a:rPr lang="ru-RU" b="1" dirty="0"/>
              <a:t>румяный</a:t>
            </a:r>
          </a:p>
          <a:p>
            <a:pPr lvl="0"/>
            <a:r>
              <a:rPr lang="ru-RU" b="1" dirty="0"/>
              <a:t>неуклюжий</a:t>
            </a:r>
          </a:p>
          <a:p>
            <a:pPr lvl="0"/>
            <a:r>
              <a:rPr lang="ru-RU" b="1" dirty="0"/>
              <a:t>подтянутый</a:t>
            </a:r>
          </a:p>
          <a:p>
            <a:pPr lvl="0"/>
            <a:r>
              <a:rPr lang="ru-RU" b="1" dirty="0"/>
              <a:t>статный</a:t>
            </a:r>
          </a:p>
          <a:p>
            <a:pPr lvl="0"/>
            <a:r>
              <a:rPr lang="ru-RU" b="1" dirty="0"/>
              <a:t>крепкий</a:t>
            </a:r>
          </a:p>
          <a:p>
            <a:pPr lvl="0"/>
            <a:r>
              <a:rPr lang="ru-RU" b="1" dirty="0"/>
              <a:t>сильный</a:t>
            </a:r>
            <a:endParaRPr lang="ru-RU" sz="2400" b="1" dirty="0"/>
          </a:p>
          <a:p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2381278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5851376" cy="2395736"/>
          </a:xfrm>
        </p:spPr>
        <p:txBody>
          <a:bodyPr>
            <a:noAutofit/>
          </a:bodyPr>
          <a:lstStyle/>
          <a:p>
            <a:r>
              <a:rPr lang="ru-RU" sz="6600" b="1" dirty="0">
                <a:solidFill>
                  <a:srgbClr val="C00000"/>
                </a:solidFill>
              </a:rPr>
              <a:t>Минутка </a:t>
            </a:r>
            <a:r>
              <a:rPr lang="ru-RU" sz="6600" b="1" dirty="0" smtClean="0">
                <a:solidFill>
                  <a:srgbClr val="C00000"/>
                </a:solidFill>
              </a:rPr>
              <a:t/>
            </a:r>
            <a:br>
              <a:rPr lang="ru-RU" sz="6600" b="1" dirty="0" smtClean="0">
                <a:solidFill>
                  <a:srgbClr val="C00000"/>
                </a:solidFill>
              </a:rPr>
            </a:br>
            <a:r>
              <a:rPr lang="ru-RU" sz="6600" b="1" dirty="0" smtClean="0">
                <a:solidFill>
                  <a:srgbClr val="C00000"/>
                </a:solidFill>
              </a:rPr>
              <a:t>здоровья</a:t>
            </a:r>
            <a:r>
              <a:rPr lang="ru-RU" sz="6600" b="1" dirty="0">
                <a:solidFill>
                  <a:srgbClr val="C00000"/>
                </a:solidFill>
              </a:rPr>
              <a:t>!!!</a:t>
            </a:r>
          </a:p>
        </p:txBody>
      </p:sp>
      <p:pic>
        <p:nvPicPr>
          <p:cNvPr id="4" name="Picture 5" descr="detia-67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536825"/>
            <a:ext cx="4321175" cy="4321175"/>
          </a:xfrm>
          <a:prstGeom prst="rect">
            <a:avLst/>
          </a:prstGeom>
          <a:noFill/>
        </p:spPr>
      </p:pic>
      <p:pic>
        <p:nvPicPr>
          <p:cNvPr id="6" name="ZARYAD~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00392" y="5949280"/>
            <a:ext cx="592832" cy="5928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37271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9868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3115072" cy="838200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rgbClr val="C00000"/>
                </a:solidFill>
              </a:rPr>
              <a:t>Вывод: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</a:rPr>
              <a:t>Чтобы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</a:rPr>
              <a:t>быть здоровым нужно больше двигаться. </a:t>
            </a:r>
          </a:p>
        </p:txBody>
      </p:sp>
      <p:pic>
        <p:nvPicPr>
          <p:cNvPr id="4" name="Picture 5" descr="ludia-189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143235"/>
            <a:ext cx="2952328" cy="36501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23927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908720"/>
            <a:ext cx="8686800" cy="517140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5400" b="1" i="1" dirty="0">
                <a:solidFill>
                  <a:srgbClr val="C00000"/>
                </a:solidFill>
                <a:cs typeface="Aharoni" panose="02010803020104030203" pitchFamily="2" charset="-79"/>
              </a:rPr>
              <a:t>Если будешь, ты стремится</a:t>
            </a:r>
            <a:endParaRPr lang="ru-RU" sz="5400" b="1" dirty="0">
              <a:solidFill>
                <a:srgbClr val="C00000"/>
              </a:solidFill>
              <a:cs typeface="Aharoni" panose="02010803020104030203" pitchFamily="2" charset="-79"/>
            </a:endParaRPr>
          </a:p>
          <a:p>
            <a:pPr marL="0" indent="0">
              <a:buNone/>
            </a:pPr>
            <a:r>
              <a:rPr lang="ru-RU" sz="5400" b="1" i="1" dirty="0">
                <a:solidFill>
                  <a:srgbClr val="C00000"/>
                </a:solidFill>
                <a:cs typeface="Aharoni" panose="02010803020104030203" pitchFamily="2" charset="-79"/>
              </a:rPr>
              <a:t>Распорядок выполнять.</a:t>
            </a:r>
            <a:endParaRPr lang="ru-RU" sz="5400" b="1" dirty="0">
              <a:solidFill>
                <a:srgbClr val="C00000"/>
              </a:solidFill>
              <a:cs typeface="Aharoni" panose="02010803020104030203" pitchFamily="2" charset="-79"/>
            </a:endParaRPr>
          </a:p>
          <a:p>
            <a:pPr marL="0" indent="0">
              <a:buNone/>
            </a:pPr>
            <a:r>
              <a:rPr lang="ru-RU" sz="5400" b="1" i="1" dirty="0">
                <a:solidFill>
                  <a:srgbClr val="C00000"/>
                </a:solidFill>
                <a:cs typeface="Aharoni" panose="02010803020104030203" pitchFamily="2" charset="-79"/>
              </a:rPr>
              <a:t>Будешь, лучше ты учится,</a:t>
            </a:r>
            <a:endParaRPr lang="ru-RU" sz="5400" b="1" dirty="0">
              <a:solidFill>
                <a:srgbClr val="C00000"/>
              </a:solidFill>
              <a:cs typeface="Aharoni" panose="02010803020104030203" pitchFamily="2" charset="-79"/>
            </a:endParaRPr>
          </a:p>
          <a:p>
            <a:pPr marL="0" indent="0">
              <a:buNone/>
            </a:pPr>
            <a:r>
              <a:rPr lang="ru-RU" sz="5400" b="1" i="1" dirty="0">
                <a:solidFill>
                  <a:srgbClr val="C00000"/>
                </a:solidFill>
                <a:cs typeface="Aharoni" panose="02010803020104030203" pitchFamily="2" charset="-79"/>
              </a:rPr>
              <a:t> Лучше будешь отдыхать.</a:t>
            </a:r>
            <a:endParaRPr lang="ru-RU" sz="5400" b="1" dirty="0">
              <a:solidFill>
                <a:srgbClr val="C00000"/>
              </a:solidFill>
              <a:cs typeface="Aharoni" panose="02010803020104030203" pitchFamily="2" charset="-79"/>
            </a:endParaRPr>
          </a:p>
          <a:p>
            <a:endParaRPr lang="ru-RU" sz="5400" b="1" dirty="0">
              <a:solidFill>
                <a:srgbClr val="C00000"/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71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04664"/>
            <a:ext cx="8686800" cy="1140395"/>
          </a:xfrm>
        </p:spPr>
        <p:txBody>
          <a:bodyPr>
            <a:noAutofit/>
          </a:bodyPr>
          <a:lstStyle/>
          <a:p>
            <a:pPr algn="ctr"/>
            <a:r>
              <a:rPr lang="ru-RU" sz="4400" u="sng" dirty="0" smtClean="0">
                <a:solidFill>
                  <a:srgbClr val="C00000"/>
                </a:solidFill>
                <a:effectLst/>
              </a:rPr>
              <a:t>«</a:t>
            </a:r>
            <a:r>
              <a:rPr lang="ru-RU" sz="4400" u="sng" dirty="0">
                <a:solidFill>
                  <a:srgbClr val="C00000"/>
                </a:solidFill>
                <a:effectLst/>
              </a:rPr>
              <a:t>Выбери правильный ответ»</a:t>
            </a:r>
            <a:r>
              <a:rPr lang="ru-RU" sz="4400" dirty="0">
                <a:solidFill>
                  <a:srgbClr val="C00000"/>
                </a:solidFill>
                <a:effectLst/>
              </a:rPr>
              <a:t/>
            </a:r>
            <a:br>
              <a:rPr lang="ru-RU" sz="4400" dirty="0">
                <a:solidFill>
                  <a:srgbClr val="C00000"/>
                </a:solidFill>
                <a:effectLst/>
              </a:rPr>
            </a:b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266692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400" b="1" dirty="0">
                <a:solidFill>
                  <a:schemeClr val="accent6">
                    <a:lumMod val="50000"/>
                  </a:schemeClr>
                </a:solidFill>
              </a:rPr>
              <a:t>Режим дня – вставать, идти в школу, в столовую, гулять, ложится спать, когда захочешь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4800" y="4217062"/>
            <a:ext cx="8083624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chemeClr val="accent6">
                    <a:lumMod val="50000"/>
                  </a:schemeClr>
                </a:solidFill>
              </a:rPr>
              <a:t>Режим дня 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– распорядок</a:t>
            </a:r>
          </a:p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4400" b="1" dirty="0">
                <a:solidFill>
                  <a:schemeClr val="accent6">
                    <a:lumMod val="50000"/>
                  </a:schemeClr>
                </a:solidFill>
              </a:rPr>
              <a:t>дел, действий.</a:t>
            </a:r>
          </a:p>
          <a:p>
            <a:endParaRPr lang="ru-RU" dirty="0"/>
          </a:p>
        </p:txBody>
      </p:sp>
      <p:pic>
        <p:nvPicPr>
          <p:cNvPr id="7" name="Picture 15" descr="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722" y="4581128"/>
            <a:ext cx="2519277" cy="2276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46639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42852"/>
            <a:ext cx="7498080" cy="1143000"/>
          </a:xfrm>
        </p:spPr>
        <p:txBody>
          <a:bodyPr/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«Мой режим дня»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124744"/>
            <a:ext cx="7498080" cy="535785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 smtClean="0"/>
              <a:t>Я встаю в … .</a:t>
            </a:r>
          </a:p>
          <a:p>
            <a:r>
              <a:rPr lang="ru-RU" dirty="0" smtClean="0"/>
              <a:t>Делаю зарядку, … , … .</a:t>
            </a:r>
          </a:p>
          <a:p>
            <a:r>
              <a:rPr lang="ru-RU" dirty="0" smtClean="0"/>
              <a:t>Одеваюсь и в … иду в столовую … .</a:t>
            </a:r>
          </a:p>
          <a:p>
            <a:r>
              <a:rPr lang="ru-RU" dirty="0" smtClean="0"/>
              <a:t>В 8:30 начинаются … .</a:t>
            </a:r>
          </a:p>
          <a:p>
            <a:r>
              <a:rPr lang="ru-RU" dirty="0" smtClean="0"/>
              <a:t>После уроков я … и иду в столовую … .</a:t>
            </a:r>
          </a:p>
          <a:p>
            <a:r>
              <a:rPr lang="ru-RU" dirty="0" smtClean="0"/>
              <a:t>После обеда … и в 16:00 иду … .</a:t>
            </a:r>
          </a:p>
          <a:p>
            <a:r>
              <a:rPr lang="ru-RU" dirty="0" smtClean="0"/>
              <a:t>В 19:30 иду … .</a:t>
            </a:r>
          </a:p>
          <a:p>
            <a:r>
              <a:rPr lang="ru-RU" dirty="0" smtClean="0"/>
              <a:t>После ужина … , … , потом иду … .</a:t>
            </a:r>
          </a:p>
          <a:p>
            <a:r>
              <a:rPr lang="ru-RU" dirty="0" smtClean="0"/>
              <a:t>В 22:00 я … 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94149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7083 -0.01064 L -3.33333E-6 -8.60315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0" y="5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3259088" cy="838200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C00000"/>
                </a:solidFill>
              </a:rPr>
              <a:t>Вывод: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28829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</a:rPr>
              <a:t>Чтобы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</a:rPr>
              <a:t>быть здоровым нужно соблюдать режим дня.</a:t>
            </a:r>
          </a:p>
        </p:txBody>
      </p:sp>
      <p:pic>
        <p:nvPicPr>
          <p:cNvPr id="4" name="Picture 6" descr="detia-50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186113"/>
            <a:ext cx="3671887" cy="36718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53764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19256" cy="36724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</a:rPr>
              <a:t>Чтобы ни один микроб</a:t>
            </a:r>
            <a:br>
              <a:rPr lang="ru-RU" sz="48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</a:rPr>
              <a:t>Не попал случайно в рот,</a:t>
            </a:r>
            <a:br>
              <a:rPr lang="ru-RU" sz="48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</a:rPr>
              <a:t>Руки мыть перед едой</a:t>
            </a:r>
            <a:br>
              <a:rPr lang="ru-RU" sz="48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</a:rPr>
              <a:t>Нужно мылом и водой.</a:t>
            </a:r>
          </a:p>
          <a:p>
            <a:endParaRPr lang="ru-RU" dirty="0"/>
          </a:p>
        </p:txBody>
      </p:sp>
      <p:pic>
        <p:nvPicPr>
          <p:cNvPr id="5" name="Picture 13" descr="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93096"/>
            <a:ext cx="2979440" cy="235243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http://omp.ucoz.com/_tbkp/09/763189372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3933056"/>
            <a:ext cx="1833278" cy="2757751"/>
          </a:xfrm>
          <a:prstGeom prst="rect">
            <a:avLst/>
          </a:prstGeom>
          <a:noFill/>
          <a:effectLst>
            <a:softEdge rad="317500"/>
          </a:effectLst>
        </p:spPr>
      </p:pic>
    </p:spTree>
    <p:extLst>
      <p:ext uri="{BB962C8B-B14F-4D97-AF65-F5344CB8AC3E}">
        <p14:creationId xmlns="" xmlns:p14="http://schemas.microsoft.com/office/powerpoint/2010/main" val="2511276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28"/>
            <a:ext cx="8686800" cy="642942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Мыть руки </a:t>
            </a:r>
            <a:r>
              <a:rPr lang="ru-RU" b="1" dirty="0" smtClean="0"/>
              <a:t>перед …;</a:t>
            </a:r>
            <a:endParaRPr lang="ru-RU" b="1" dirty="0" smtClean="0"/>
          </a:p>
          <a:p>
            <a:r>
              <a:rPr lang="ru-RU" b="1" dirty="0" smtClean="0"/>
              <a:t>- правильно ухаживать за….., чистить……, зубную щетку менять…….. ….. ….;</a:t>
            </a:r>
          </a:p>
          <a:p>
            <a:r>
              <a:rPr lang="ru-RU" b="1" dirty="0" smtClean="0"/>
              <a:t>- не реже одного раза в неделю…. ….. … ;</a:t>
            </a:r>
          </a:p>
          <a:p>
            <a:r>
              <a:rPr lang="ru-RU" b="1" dirty="0" smtClean="0"/>
              <a:t>- </a:t>
            </a:r>
            <a:r>
              <a:rPr lang="ru-RU" b="1" dirty="0" smtClean="0"/>
              <a:t>ухаживать</a:t>
            </a:r>
            <a:r>
              <a:rPr lang="ru-RU" b="1" dirty="0" smtClean="0"/>
              <a:t> </a:t>
            </a:r>
            <a:r>
              <a:rPr lang="ru-RU" b="1" dirty="0" smtClean="0"/>
              <a:t>..</a:t>
            </a:r>
            <a:r>
              <a:rPr lang="ru-RU" b="1" dirty="0" smtClean="0"/>
              <a:t> …… и ……;</a:t>
            </a:r>
          </a:p>
          <a:p>
            <a:r>
              <a:rPr lang="ru-RU" b="1" dirty="0" smtClean="0"/>
              <a:t>…… </a:t>
            </a:r>
            <a:r>
              <a:rPr lang="ru-RU" b="1" dirty="0" smtClean="0"/>
              <a:t>необходимо один раз в неделю подстригать </a:t>
            </a:r>
            <a:r>
              <a:rPr lang="ru-RU" b="1" dirty="0" smtClean="0"/>
              <a:t>ножницами;</a:t>
            </a:r>
          </a:p>
          <a:p>
            <a:r>
              <a:rPr lang="ru-RU" b="1" dirty="0" smtClean="0"/>
              <a:t>…… необходимо </a:t>
            </a:r>
            <a:r>
              <a:rPr lang="ru-RU" b="1" dirty="0" smtClean="0"/>
              <a:t>ежедневно расчесывать, не реже одного раза в неделю мыть волосы……;</a:t>
            </a:r>
          </a:p>
          <a:p>
            <a:r>
              <a:rPr lang="ru-RU" b="1" dirty="0" smtClean="0"/>
              <a:t>- содержать в чистоте</a:t>
            </a:r>
            <a:r>
              <a:rPr lang="ru-RU" b="1" dirty="0" smtClean="0"/>
              <a:t>….. </a:t>
            </a:r>
            <a:r>
              <a:rPr lang="ru-RU" b="1" dirty="0" smtClean="0"/>
              <a:t>и</a:t>
            </a:r>
            <a:r>
              <a:rPr lang="ru-RU" b="1" dirty="0" smtClean="0"/>
              <a:t> ……,</a:t>
            </a:r>
          </a:p>
          <a:p>
            <a:r>
              <a:rPr lang="ru-RU" b="1" dirty="0" smtClean="0"/>
              <a:t>-</a:t>
            </a:r>
            <a:r>
              <a:rPr lang="ru-RU" b="1" dirty="0" smtClean="0"/>
              <a:t> помещение, </a:t>
            </a:r>
            <a:r>
              <a:rPr lang="ru-RU" b="1" dirty="0" smtClean="0"/>
              <a:t>в котором живешь, ежедневно делать…. …..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(</a:t>
            </a:r>
            <a:r>
              <a:rPr lang="ru-RU" sz="2600" b="1" dirty="0" smtClean="0">
                <a:solidFill>
                  <a:srgbClr val="C00000"/>
                </a:solidFill>
              </a:rPr>
              <a:t>едой, зубами, зубы два раза в день, раз в 3 -4 месяца, мыться горячей водой, за ногтями и волосами, ногти, волосы, с шампунем, одежду и обувь, влажную уборку)</a:t>
            </a:r>
            <a:endParaRPr lang="ru-RU" sz="2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285860"/>
            <a:ext cx="6696092" cy="2286016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>Я желаю тебе….</a:t>
            </a:r>
            <a:br>
              <a:rPr lang="ru-RU" sz="6600" dirty="0" smtClean="0">
                <a:solidFill>
                  <a:srgbClr val="C00000"/>
                </a:solidFill>
              </a:rPr>
            </a:br>
            <a:endParaRPr lang="ru-RU" sz="6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240" y="-98048"/>
            <a:ext cx="8686800" cy="1106760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effectLst/>
              </a:rPr>
              <a:t>    Личные </a:t>
            </a:r>
            <a:r>
              <a:rPr lang="ru-RU" sz="4000" dirty="0" smtClean="0">
                <a:effectLst/>
              </a:rPr>
              <a:t>   </a:t>
            </a:r>
            <a:r>
              <a:rPr lang="ru-RU" sz="3200" dirty="0" smtClean="0">
                <a:effectLst/>
              </a:rPr>
              <a:t>                        </a:t>
            </a:r>
            <a:r>
              <a:rPr lang="ru-RU" sz="4000" b="1" i="1" dirty="0" smtClean="0">
                <a:effectLst/>
              </a:rPr>
              <a:t>Для </a:t>
            </a:r>
            <a:r>
              <a:rPr lang="ru-RU" sz="4000" b="1" i="1" dirty="0">
                <a:effectLst/>
              </a:rPr>
              <a:t>семьи</a:t>
            </a:r>
            <a:r>
              <a:rPr lang="ru-RU" sz="4000" dirty="0">
                <a:effectLst/>
              </a:rPr>
              <a:t> </a:t>
            </a:r>
            <a:endParaRPr lang="ru-RU" sz="4000" dirty="0"/>
          </a:p>
        </p:txBody>
      </p: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802010" y="836712"/>
            <a:ext cx="8262937" cy="4591050"/>
            <a:chOff x="295" y="346"/>
            <a:chExt cx="5205" cy="2892"/>
          </a:xfrm>
        </p:grpSpPr>
        <p:pic>
          <p:nvPicPr>
            <p:cNvPr id="5" name="Picture 10" descr="1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2" y="346"/>
              <a:ext cx="1319" cy="111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1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" y="391"/>
              <a:ext cx="1111" cy="7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 descr="1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6" y="391"/>
              <a:ext cx="1361" cy="638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 descr="1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4" y="391"/>
              <a:ext cx="698" cy="130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8" descr="1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" y="1525"/>
              <a:ext cx="557" cy="130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 descr="1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8" y="1525"/>
              <a:ext cx="821" cy="138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1" descr="18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6" y="1525"/>
              <a:ext cx="953" cy="147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2" descr="19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4" y="1616"/>
              <a:ext cx="1064" cy="106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3" descr="20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1" y="1979"/>
              <a:ext cx="1259" cy="125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" name="Прямоугольник 13"/>
          <p:cNvSpPr/>
          <p:nvPr/>
        </p:nvSpPr>
        <p:spPr>
          <a:xfrm>
            <a:off x="221580" y="5175178"/>
            <a:ext cx="85876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3200" b="1" dirty="0">
                <a:solidFill>
                  <a:srgbClr val="416400"/>
                </a:solidFill>
                <a:latin typeface="Comic Sans MS" panose="030F0702030302020204" pitchFamily="66" charset="0"/>
              </a:rPr>
              <a:t>Какие предметы у каждого человека должны быть личными, а какими могут пользоваться все члены семьи?</a:t>
            </a:r>
          </a:p>
        </p:txBody>
      </p:sp>
    </p:spTree>
    <p:extLst>
      <p:ext uri="{BB962C8B-B14F-4D97-AF65-F5344CB8AC3E}">
        <p14:creationId xmlns="" xmlns:p14="http://schemas.microsoft.com/office/powerpoint/2010/main" val="821866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2755032" cy="838200"/>
          </a:xfrm>
        </p:spPr>
        <p:txBody>
          <a:bodyPr>
            <a:normAutofit/>
          </a:bodyPr>
          <a:lstStyle/>
          <a:p>
            <a:r>
              <a:rPr lang="ru-RU" sz="4400" b="1" u="sng" dirty="0">
                <a:solidFill>
                  <a:srgbClr val="C00000"/>
                </a:solidFill>
              </a:rPr>
              <a:t>Вывод: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686800" cy="25922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</a:rPr>
              <a:t>Соблюдая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</a:rPr>
              <a:t>правила личной гигиены, мы сохраним здоровье на долгие годы</a:t>
            </a:r>
          </a:p>
        </p:txBody>
      </p:sp>
      <p:pic>
        <p:nvPicPr>
          <p:cNvPr id="4" name="Picture 5" descr="ludia-151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068960"/>
            <a:ext cx="2984500" cy="37890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63853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88141"/>
            <a:ext cx="4680520" cy="838200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</a:rPr>
              <a:t>«ПРИВЫЧКА»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56792"/>
            <a:ext cx="8686800" cy="1298774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27584" y="2356140"/>
            <a:ext cx="741682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 Black" pitchFamily="34" charset="0"/>
                <a:ea typeface="Times New Roman" pitchFamily="18" charset="0"/>
              </a:rPr>
              <a:t>Вредные и полезные привычки 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225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2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686800" cy="15841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30 минут работы на компьютере, перерыв не мене 30 минут.</a:t>
            </a:r>
          </a:p>
          <a:p>
            <a:pPr marL="0" indent="0">
              <a:buNone/>
            </a:pPr>
            <a:endParaRPr lang="ru-RU" sz="4000" dirty="0"/>
          </a:p>
        </p:txBody>
      </p:sp>
      <p:pic>
        <p:nvPicPr>
          <p:cNvPr id="41986" name="Picture 2" descr="http://ic.pics.livejournal.com/r_o_b_i_n_s/52676289/56121/56121_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990975"/>
            <a:ext cx="5143500" cy="2867025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329406" y="2492896"/>
            <a:ext cx="83470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Смотреть телевизор, не более 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2 часов.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428604"/>
            <a:ext cx="80010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Интернет-зависимость  (компьютерная зависимость)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1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5" grpId="0"/>
      <p:bldP spid="5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Результат какой вредной привычки мы видим на фотографии?</a:t>
            </a:r>
            <a:br>
              <a:rPr lang="ru-RU" b="1" dirty="0">
                <a:solidFill>
                  <a:srgbClr val="C00000"/>
                </a:solidFill>
              </a:rPr>
            </a:br>
            <a:endParaRPr lang="ru-RU" dirty="0"/>
          </a:p>
        </p:txBody>
      </p:sp>
      <p:pic>
        <p:nvPicPr>
          <p:cNvPr id="4" name="Picture 5" descr="ногти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286" y="1628800"/>
            <a:ext cx="7068268" cy="46085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86198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73976"/>
            <a:ext cx="3403104" cy="1390928"/>
          </a:xfrm>
        </p:spPr>
        <p:txBody>
          <a:bodyPr>
            <a:noAutofit/>
          </a:bodyPr>
          <a:lstStyle/>
          <a:p>
            <a:r>
              <a:rPr lang="ru-RU" sz="4400" dirty="0">
                <a:solidFill>
                  <a:srgbClr val="993300"/>
                </a:solidFill>
              </a:rPr>
              <a:t>Привычка </a:t>
            </a:r>
            <a:br>
              <a:rPr lang="ru-RU" sz="4400" dirty="0">
                <a:solidFill>
                  <a:srgbClr val="993300"/>
                </a:solidFill>
              </a:rPr>
            </a:br>
            <a:r>
              <a:rPr lang="ru-RU" sz="4400" dirty="0">
                <a:solidFill>
                  <a:srgbClr val="993300"/>
                </a:solidFill>
              </a:rPr>
              <a:t>грызть </a:t>
            </a:r>
            <a:r>
              <a:rPr lang="ru-RU" sz="4400" dirty="0" smtClean="0">
                <a:solidFill>
                  <a:srgbClr val="993300"/>
                </a:solidFill>
              </a:rPr>
              <a:t>ногти</a:t>
            </a:r>
            <a:endParaRPr lang="ru-RU" sz="4400" dirty="0"/>
          </a:p>
        </p:txBody>
      </p:sp>
      <p:pic>
        <p:nvPicPr>
          <p:cNvPr id="4" name="Picture 6" descr="ног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272788"/>
            <a:ext cx="3987840" cy="55852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20153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84784"/>
            <a:ext cx="8686800" cy="4595341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4000" dirty="0" smtClean="0">
                <a:latin typeface="Arial Black" pitchFamily="34" charset="0"/>
              </a:rPr>
              <a:t>Ученые подсчитали, что на немытых руках находится </a:t>
            </a: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3 000 000 </a:t>
            </a:r>
            <a:r>
              <a:rPr lang="ru-RU" sz="4000" dirty="0" smtClean="0">
                <a:latin typeface="Arial Black" pitchFamily="34" charset="0"/>
              </a:rPr>
              <a:t>микробов.</a:t>
            </a:r>
          </a:p>
          <a:p>
            <a:r>
              <a:rPr lang="ru-RU" sz="4000" dirty="0" smtClean="0">
                <a:latin typeface="Arial Black" pitchFamily="34" charset="0"/>
              </a:rPr>
              <a:t> В наш организм при этом попадает  </a:t>
            </a: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1/100</a:t>
            </a:r>
            <a:r>
              <a:rPr lang="ru-RU" sz="4000" dirty="0" smtClean="0">
                <a:latin typeface="Arial Black" pitchFamily="34" charset="0"/>
              </a:rPr>
              <a:t> этих микробов</a:t>
            </a:r>
            <a:r>
              <a:rPr lang="ru-RU" sz="4000" dirty="0" smtClean="0"/>
              <a:t>.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667" y="260648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rgbClr val="C00000"/>
                </a:solidFill>
                <a:effectLst/>
              </a:rPr>
              <a:t>«</a:t>
            </a:r>
            <a:r>
              <a:rPr lang="ru-RU" sz="5400" b="1" dirty="0" err="1">
                <a:solidFill>
                  <a:srgbClr val="C00000"/>
                </a:solidFill>
                <a:effectLst/>
              </a:rPr>
              <a:t>Ринотиллексомания</a:t>
            </a:r>
            <a:r>
              <a:rPr lang="ru-RU" sz="5400" b="1" dirty="0">
                <a:solidFill>
                  <a:srgbClr val="C00000"/>
                </a:solidFill>
                <a:effectLst/>
              </a:rPr>
              <a:t>»</a:t>
            </a:r>
            <a:r>
              <a:rPr lang="ru-RU" sz="5400" b="1" dirty="0">
                <a:effectLst/>
              </a:rPr>
              <a:t> </a:t>
            </a:r>
            <a:endParaRPr lang="ru-RU" sz="5400" dirty="0"/>
          </a:p>
        </p:txBody>
      </p:sp>
      <p:pic>
        <p:nvPicPr>
          <p:cNvPr id="4" name="Picture 6" descr="нос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666" y="1412776"/>
            <a:ext cx="4762500" cy="31527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нос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56992"/>
            <a:ext cx="4386064" cy="32895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 flipH="1">
            <a:off x="6804248" y="116632"/>
            <a:ext cx="144016" cy="28803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038372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285" y="188640"/>
            <a:ext cx="8686800" cy="838200"/>
          </a:xfrm>
        </p:spPr>
        <p:txBody>
          <a:bodyPr>
            <a:normAutofit/>
          </a:bodyPr>
          <a:lstStyle/>
          <a:p>
            <a:r>
              <a:rPr lang="ru-RU" sz="4800" u="sng" dirty="0">
                <a:solidFill>
                  <a:srgbClr val="C00000"/>
                </a:solidFill>
              </a:rPr>
              <a:t>Вывод: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</a:rPr>
              <a:t>Не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</a:rPr>
              <a:t>заводи вредных привычек! Веди здоровый образ жизни! Знай и соблюдай полезные привычки, они помогают нам укреплять здоровье. </a:t>
            </a:r>
          </a:p>
        </p:txBody>
      </p:sp>
    </p:spTree>
    <p:extLst>
      <p:ext uri="{BB962C8B-B14F-4D97-AF65-F5344CB8AC3E}">
        <p14:creationId xmlns="" xmlns:p14="http://schemas.microsoft.com/office/powerpoint/2010/main" val="4194176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838200"/>
          </a:xfrm>
        </p:spPr>
        <p:txBody>
          <a:bodyPr>
            <a:noAutofit/>
          </a:bodyPr>
          <a:lstStyle/>
          <a:p>
            <a:pPr algn="ctr"/>
            <a:r>
              <a:rPr lang="ru-RU" u="sng" dirty="0" smtClean="0">
                <a:solidFill>
                  <a:srgbClr val="C00000"/>
                </a:solidFill>
                <a:effectLst/>
              </a:rPr>
              <a:t> </a:t>
            </a:r>
            <a:br>
              <a:rPr lang="ru-RU" u="sng" dirty="0" smtClean="0">
                <a:solidFill>
                  <a:srgbClr val="C00000"/>
                </a:solidFill>
                <a:effectLst/>
              </a:rPr>
            </a:br>
            <a:r>
              <a:rPr lang="ru-RU" sz="4000" b="1" u="sng" dirty="0" smtClean="0">
                <a:solidFill>
                  <a:srgbClr val="C00000"/>
                </a:solidFill>
                <a:effectLst/>
              </a:rPr>
              <a:t>«</a:t>
            </a:r>
            <a:r>
              <a:rPr lang="ru-RU" sz="4000" b="1" u="sng" dirty="0">
                <a:solidFill>
                  <a:srgbClr val="C00000"/>
                </a:solidFill>
                <a:effectLst/>
              </a:rPr>
              <a:t>Это я, </a:t>
            </a:r>
            <a:r>
              <a:rPr lang="ru-RU" sz="4000" b="1" u="sng" dirty="0" smtClean="0">
                <a:solidFill>
                  <a:srgbClr val="C00000"/>
                </a:solidFill>
                <a:effectLst/>
              </a:rPr>
              <a:t>это </a:t>
            </a:r>
            <a:r>
              <a:rPr lang="ru-RU" sz="4000" b="1" u="sng" dirty="0">
                <a:solidFill>
                  <a:srgbClr val="C00000"/>
                </a:solidFill>
                <a:effectLst/>
              </a:rPr>
              <a:t>я, это все мои друзья!» </a:t>
            </a:r>
            <a:r>
              <a:rPr lang="ru-RU" sz="4000" b="1" dirty="0">
                <a:solidFill>
                  <a:srgbClr val="C00000"/>
                </a:solidFill>
                <a:effectLst/>
              </a:rPr>
              <a:t/>
            </a:r>
            <a:br>
              <a:rPr lang="ru-RU" sz="4000" b="1" dirty="0">
                <a:solidFill>
                  <a:srgbClr val="C00000"/>
                </a:solidFill>
                <a:effectLst/>
              </a:rPr>
            </a:b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86800" cy="86672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>Соблюдать режим дня</a:t>
            </a:r>
            <a:r>
              <a:rPr lang="ru-RU" sz="4000" b="1" dirty="0"/>
              <a:t>.</a:t>
            </a:r>
            <a:endParaRPr lang="ru-RU" sz="3600" b="1" dirty="0"/>
          </a:p>
          <a:p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844824"/>
            <a:ext cx="720911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Мало гулять на улице.</a:t>
            </a:r>
          </a:p>
          <a:p>
            <a:pPr lvl="0">
              <a:spcAft>
                <a:spcPts val="0"/>
              </a:spcAft>
            </a:pPr>
            <a:endParaRPr lang="ru-RU" sz="3200" dirty="0"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6643" y="5148301"/>
            <a:ext cx="485839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endParaRPr lang="ru-RU" sz="1600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Вовремя кушать.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780928"/>
            <a:ext cx="82457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Целый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день смотреть телевизор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3356992"/>
            <a:ext cx="4572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Aft>
                <a:spcPts val="0"/>
              </a:spcAft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Заниматься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спортом</a:t>
            </a:r>
            <a:endParaRPr lang="ru-RU" sz="3600" b="1" u="sng" dirty="0">
              <a:solidFill>
                <a:schemeClr val="accent6">
                  <a:lumMod val="50000"/>
                </a:schemeClr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4437112"/>
            <a:ext cx="42234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Курить и пить пиво.</a:t>
            </a:r>
          </a:p>
        </p:txBody>
      </p:sp>
    </p:spTree>
    <p:extLst>
      <p:ext uri="{BB962C8B-B14F-4D97-AF65-F5344CB8AC3E}">
        <p14:creationId xmlns="" xmlns:p14="http://schemas.microsoft.com/office/powerpoint/2010/main" val="4103589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-15949" y="404664"/>
            <a:ext cx="792088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«Деньги потерял - ничего не потерял,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время потерял - много потерял,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здоровье потерял - всё потерял!»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 Black" pitchFamily="34" charset="0"/>
            </a:endParaRPr>
          </a:p>
        </p:txBody>
      </p:sp>
      <p:pic>
        <p:nvPicPr>
          <p:cNvPr id="3" name="Рисунок 2" descr="dokter_trsp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74770" y="3429000"/>
            <a:ext cx="3220649" cy="32564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26694694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11560" y="476672"/>
            <a:ext cx="8136904" cy="6102678"/>
          </a:xfrm>
          <a:effectLst>
            <a:softEdge rad="317500"/>
          </a:effectLst>
        </p:spPr>
      </p:pic>
      <p:pic>
        <p:nvPicPr>
          <p:cNvPr id="6" name="Ваенга Елена -  Желаю, чтобы все были здоровы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028384" y="5733256"/>
            <a:ext cx="736848" cy="7368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01258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245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7258" y="188640"/>
            <a:ext cx="8686800" cy="2035696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«Я здоровье  сберегу, </a:t>
            </a:r>
            <a:br>
              <a:rPr lang="ru-RU" sz="4800" b="1" dirty="0" smtClean="0">
                <a:solidFill>
                  <a:srgbClr val="C00000"/>
                </a:solidFill>
              </a:rPr>
            </a:br>
            <a:r>
              <a:rPr lang="ru-RU" sz="4800" b="1" dirty="0" smtClean="0">
                <a:solidFill>
                  <a:srgbClr val="C00000"/>
                </a:solidFill>
              </a:rPr>
              <a:t>сам себе я помогу»</a:t>
            </a:r>
            <a:br>
              <a:rPr lang="ru-RU" sz="4800" b="1" dirty="0" smtClean="0">
                <a:solidFill>
                  <a:srgbClr val="C00000"/>
                </a:solidFill>
              </a:rPr>
            </a:b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4" name="Picture 5" descr="detia-5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329242"/>
            <a:ext cx="3245669" cy="38357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2981316" cy="1328726"/>
          </a:xfrm>
        </p:spPr>
        <p:txBody>
          <a:bodyPr>
            <a:noAutofit/>
          </a:bodyPr>
          <a:lstStyle/>
          <a:p>
            <a:r>
              <a:rPr lang="ru-RU" sz="4000" u="sng" dirty="0" smtClean="0">
                <a:solidFill>
                  <a:srgbClr val="C00000"/>
                </a:solidFill>
              </a:rPr>
              <a:t>Здоровье</a:t>
            </a:r>
            <a:endParaRPr lang="ru-RU" sz="4000" dirty="0"/>
          </a:p>
        </p:txBody>
      </p:sp>
      <p:pic>
        <p:nvPicPr>
          <p:cNvPr id="4" name="Содержимое 3" descr="0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2860472"/>
            <a:ext cx="5326994" cy="399524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000364" y="500042"/>
            <a:ext cx="61436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- это самое дорогое, самый драгоценный дар, который получил человек от природы. 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60648"/>
            <a:ext cx="7630616" cy="3151778"/>
          </a:xfrm>
        </p:spPr>
        <p:txBody>
          <a:bodyPr>
            <a:noAutofit/>
          </a:bodyPr>
          <a:lstStyle/>
          <a:p>
            <a:r>
              <a:rPr lang="ru-RU" sz="6000" i="1" dirty="0" smtClean="0"/>
              <a:t>Мы едим для того, чтобы жить, а не живем, чтобы есть.</a:t>
            </a:r>
            <a:endParaRPr lang="ru-RU" sz="6000" i="1" dirty="0"/>
          </a:p>
        </p:txBody>
      </p:sp>
      <p:pic>
        <p:nvPicPr>
          <p:cNvPr id="24578" name="Picture 2" descr="http://gifr.ru/data/gifs/6/8/b/68bdf11e9f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587003"/>
            <a:ext cx="4680520" cy="2925325"/>
          </a:xfrm>
          <a:prstGeom prst="rect">
            <a:avLst/>
          </a:prstGeom>
          <a:noFill/>
          <a:effectLst>
            <a:softEdge rad="317500"/>
          </a:effectLst>
        </p:spPr>
      </p:pic>
    </p:spTree>
    <p:extLst>
      <p:ext uri="{BB962C8B-B14F-4D97-AF65-F5344CB8AC3E}">
        <p14:creationId xmlns="" xmlns:p14="http://schemas.microsoft.com/office/powerpoint/2010/main" val="3316192183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6048672" cy="838200"/>
          </a:xfrm>
        </p:spPr>
        <p:txBody>
          <a:bodyPr>
            <a:noAutofit/>
          </a:bodyPr>
          <a:lstStyle/>
          <a:p>
            <a:pPr algn="ctr"/>
            <a:r>
              <a:rPr lang="ru-RU" sz="5400" b="1" u="sng" dirty="0" smtClean="0">
                <a:solidFill>
                  <a:srgbClr val="FF0000"/>
                </a:solidFill>
                <a:effectLst/>
              </a:rPr>
              <a:t>«меню»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Picture 4" descr="jcn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413" y="1988840"/>
            <a:ext cx="5758840" cy="352839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3920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806" y="692696"/>
            <a:ext cx="8686800" cy="861467"/>
          </a:xfrm>
        </p:spPr>
        <p:txBody>
          <a:bodyPr>
            <a:noAutofit/>
          </a:bodyPr>
          <a:lstStyle/>
          <a:p>
            <a:pPr algn="ctr"/>
            <a:r>
              <a:rPr lang="ru-RU" sz="4800" b="1" u="sng" dirty="0">
                <a:solidFill>
                  <a:srgbClr val="C00000"/>
                </a:solidFill>
              </a:rPr>
              <a:t>«Найди лишнее слово»</a:t>
            </a:r>
            <a:r>
              <a:rPr lang="ru-RU" sz="4800" b="1" dirty="0">
                <a:solidFill>
                  <a:srgbClr val="C00000"/>
                </a:solidFill>
              </a:rPr>
              <a:t/>
            </a:r>
            <a:br>
              <a:rPr lang="ru-RU" sz="4800" b="1" dirty="0">
                <a:solidFill>
                  <a:srgbClr val="C00000"/>
                </a:solidFill>
              </a:rPr>
            </a:b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7227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Творог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, каша,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               овощи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492896"/>
            <a:ext cx="77955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Растительное 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масло, рыба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,            фрукты,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4213612"/>
            <a:ext cx="8208912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                , орешки, творог, 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сыр.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1561574"/>
            <a:ext cx="20162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чипсы, 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3068960"/>
            <a:ext cx="20162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кетчуп 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4468351"/>
            <a:ext cx="21563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Лимонад</a:t>
            </a:r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3843378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33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5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8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/>
      <p:bldP spid="4" grpId="0"/>
      <p:bldP spid="4" grpId="1"/>
      <p:bldP spid="7" grpId="0"/>
      <p:bldP spid="7" grpId="1"/>
      <p:bldP spid="8" grpId="0"/>
      <p:bldP spid="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solidFill>
                  <a:srgbClr val="C00000"/>
                </a:solidFill>
              </a:rPr>
              <a:t>Вывод: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чтобы </a:t>
            </a:r>
            <a:r>
              <a:rPr lang="ru-RU" sz="6000" b="1" dirty="0"/>
              <a:t>быть здоровым нужно правильно питаться.</a:t>
            </a:r>
          </a:p>
          <a:p>
            <a:pPr algn="ctr"/>
            <a:endParaRPr lang="ru-RU" sz="6000" b="1" dirty="0"/>
          </a:p>
        </p:txBody>
      </p:sp>
    </p:spTree>
    <p:extLst>
      <p:ext uri="{BB962C8B-B14F-4D97-AF65-F5344CB8AC3E}">
        <p14:creationId xmlns="" xmlns:p14="http://schemas.microsoft.com/office/powerpoint/2010/main" val="2234612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592</TotalTime>
  <Words>521</Words>
  <Application>Microsoft Office PowerPoint</Application>
  <PresentationFormat>Экран (4:3)</PresentationFormat>
  <Paragraphs>90</Paragraphs>
  <Slides>30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Трек</vt:lpstr>
      <vt:lpstr>Слайд 1</vt:lpstr>
      <vt:lpstr>Я желаю тебе…. </vt:lpstr>
      <vt:lpstr>Слайд 3</vt:lpstr>
      <vt:lpstr>«Я здоровье  сберегу,  сам себе я помогу» </vt:lpstr>
      <vt:lpstr>Здоровье</vt:lpstr>
      <vt:lpstr>Слайд 6</vt:lpstr>
      <vt:lpstr>«меню»</vt:lpstr>
      <vt:lpstr>«Найди лишнее слово» </vt:lpstr>
      <vt:lpstr>Вывод:</vt:lpstr>
      <vt:lpstr> «Движение – это жизнь» </vt:lpstr>
      <vt:lpstr>Выбрать слова для характеристики здорового человека. </vt:lpstr>
      <vt:lpstr>Минутка  здоровья!!!</vt:lpstr>
      <vt:lpstr>Вывод:</vt:lpstr>
      <vt:lpstr>Слайд 14</vt:lpstr>
      <vt:lpstr>«Выбери правильный ответ» </vt:lpstr>
      <vt:lpstr>«Мой режим дня»</vt:lpstr>
      <vt:lpstr>Вывод:</vt:lpstr>
      <vt:lpstr>Слайд 18</vt:lpstr>
      <vt:lpstr>Слайд 19</vt:lpstr>
      <vt:lpstr>    Личные                            Для семьи </vt:lpstr>
      <vt:lpstr>Вывод:</vt:lpstr>
      <vt:lpstr>«ПРИВЫЧКА»</vt:lpstr>
      <vt:lpstr>Слайд 23</vt:lpstr>
      <vt:lpstr>Результат какой вредной привычки мы видим на фотографии? </vt:lpstr>
      <vt:lpstr>Привычка  грызть ногти</vt:lpstr>
      <vt:lpstr>Слайд 26</vt:lpstr>
      <vt:lpstr>«Ринотиллексомания» </vt:lpstr>
      <vt:lpstr>Вывод:</vt:lpstr>
      <vt:lpstr>  «Это я, это я, это все мои друзья!»  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55</cp:revision>
  <dcterms:modified xsi:type="dcterms:W3CDTF">2014-10-22T03:55:50Z</dcterms:modified>
</cp:coreProperties>
</file>