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3" r:id="rId5"/>
    <p:sldId id="264" r:id="rId6"/>
    <p:sldId id="265" r:id="rId7"/>
    <p:sldId id="266" r:id="rId8"/>
    <p:sldId id="268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60" r:id="rId17"/>
    <p:sldId id="26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008000"/>
    <a:srgbClr val="FF6699"/>
    <a:srgbClr val="FFCCFF"/>
    <a:srgbClr val="FF9900"/>
    <a:srgbClr val="FF00FF"/>
    <a:srgbClr val="006600"/>
    <a:srgbClr val="0000FF"/>
    <a:srgbClr val="9900CC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08" y="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D2F1E-5FDC-4B61-8121-1E429C610B6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28F2-3157-4228-9146-B1DB1D1F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D2F1E-5FDC-4B61-8121-1E429C610B6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28F2-3157-4228-9146-B1DB1D1F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D2F1E-5FDC-4B61-8121-1E429C610B6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28F2-3157-4228-9146-B1DB1D1F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D2F1E-5FDC-4B61-8121-1E429C610B6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28F2-3157-4228-9146-B1DB1D1F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D2F1E-5FDC-4B61-8121-1E429C610B6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28F2-3157-4228-9146-B1DB1D1F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D2F1E-5FDC-4B61-8121-1E429C610B6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28F2-3157-4228-9146-B1DB1D1F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D2F1E-5FDC-4B61-8121-1E429C610B6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28F2-3157-4228-9146-B1DB1D1F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D2F1E-5FDC-4B61-8121-1E429C610B6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28F2-3157-4228-9146-B1DB1D1F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D2F1E-5FDC-4B61-8121-1E429C610B6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28F2-3157-4228-9146-B1DB1D1F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D2F1E-5FDC-4B61-8121-1E429C610B6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28F2-3157-4228-9146-B1DB1D1F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D2F1E-5FDC-4B61-8121-1E429C610B6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28F2-3157-4228-9146-B1DB1D1F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D2F1E-5FDC-4B61-8121-1E429C610B6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528F2-3157-4228-9146-B1DB1D1FE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usskiymir.md/4klu4enik1.html" TargetMode="External"/><Relationship Id="rId13" Type="http://schemas.openxmlformats.org/officeDocument/2006/relationships/hyperlink" Target="http://dreamworlds.ru/kartinki/9263-leshijj.-domovojj.-baba-jaga.-kikimora..html" TargetMode="External"/><Relationship Id="rId18" Type="http://schemas.openxmlformats.org/officeDocument/2006/relationships/hyperlink" Target="http://shkola.ostriv.in.ua/publication/code-2957c965e52d0/list-9f13397726" TargetMode="External"/><Relationship Id="rId3" Type="http://schemas.openxmlformats.org/officeDocument/2006/relationships/hyperlink" Target="http://www.2photo.ru/9101-khudozhnik_ivanov_vsevolod_borisovich/10-foto" TargetMode="External"/><Relationship Id="rId21" Type="http://schemas.openxmlformats.org/officeDocument/2006/relationships/hyperlink" Target="http://elegancenave.blogspot.ru/2012/11/blog-post_9627.html" TargetMode="External"/><Relationship Id="rId7" Type="http://schemas.openxmlformats.org/officeDocument/2006/relationships/hyperlink" Target="http://raznesi.info/blog/tagsearch/&#1089;&#1083;&#1072;&#1074;&#1103;&#1085;&#1077;" TargetMode="External"/><Relationship Id="rId12" Type="http://schemas.openxmlformats.org/officeDocument/2006/relationships/hyperlink" Target="http://alone-tarot.com/viewtopic.php?f=480&amp;t=7704" TargetMode="External"/><Relationship Id="rId17" Type="http://schemas.openxmlformats.org/officeDocument/2006/relationships/hyperlink" Target="http://www.liveinternet.ru/community/2332998/post124336842/" TargetMode="External"/><Relationship Id="rId2" Type="http://schemas.openxmlformats.org/officeDocument/2006/relationships/hyperlink" Target="http://www.kidsoft.ru/arch-2005/files/web_design/wd_24/bit.htm" TargetMode="External"/><Relationship Id="rId16" Type="http://schemas.openxmlformats.org/officeDocument/2006/relationships/hyperlink" Target="http://www.money-magic.ru/prazdniki-drevnich-slavyan.html" TargetMode="External"/><Relationship Id="rId20" Type="http://schemas.openxmlformats.org/officeDocument/2006/relationships/hyperlink" Target="http://helene.ucoz.ru/news/2009-08-1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arodna.pravda.com.ua/politics/4e5ffef726eb8/" TargetMode="External"/><Relationship Id="rId11" Type="http://schemas.openxmlformats.org/officeDocument/2006/relationships/hyperlink" Target="http://www.oneoflady.com/2012/03/blog-post_4217.html" TargetMode="External"/><Relationship Id="rId5" Type="http://schemas.openxmlformats.org/officeDocument/2006/relationships/hyperlink" Target="http://ithistory.ucoz.ru/load/trenirovochnye_testy_k_urokam_istorii/6_klass/13-1-0-246" TargetMode="External"/><Relationship Id="rId15" Type="http://schemas.openxmlformats.org/officeDocument/2006/relationships/hyperlink" Target="http://othereal.ru/rusalki-kto-oni/" TargetMode="External"/><Relationship Id="rId10" Type="http://schemas.openxmlformats.org/officeDocument/2006/relationships/hyperlink" Target="http://www.artlib.ru/index.php?id=11&amp;idp=45&amp;fp=2&amp;uid=15189&amp;iid=190877&amp;idg=0&amp;user_serie=0" TargetMode="External"/><Relationship Id="rId19" Type="http://schemas.openxmlformats.org/officeDocument/2006/relationships/hyperlink" Target="http://hranitel.com.ua/forum/viewtopic.php?p=5938&amp;sid=6d732cb5f2c55e8f24524775b6347867" TargetMode="External"/><Relationship Id="rId4" Type="http://schemas.openxmlformats.org/officeDocument/2006/relationships/hyperlink" Target="http://vk.com/wall-23308388_43408" TargetMode="External"/><Relationship Id="rId9" Type="http://schemas.openxmlformats.org/officeDocument/2006/relationships/hyperlink" Target="http://ruidea.org/dom-lisya-nora-rasshirennaya-statya.html" TargetMode="External"/><Relationship Id="rId14" Type="http://schemas.openxmlformats.org/officeDocument/2006/relationships/hyperlink" Target="http://www.danvich.com/vodyanoy.php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/>
              <a:t>Жизнь древних славян</a:t>
            </a:r>
            <a:endParaRPr lang="ru-RU" sz="8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4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1358973"/>
            <a:ext cx="4824536" cy="4806331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1196752"/>
            <a:ext cx="4320480" cy="55446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Славянам казалось, что лес и деревья, речки и ручейки, солнце и ветер – всё это живое,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одушев-лённое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.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Они считали, что всеми явлениями природы повелевают различные боги.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	Одним из главных богов был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Перун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– бог грома и молнии.</a:t>
            </a:r>
          </a:p>
          <a:p>
            <a:pPr>
              <a:buNone/>
            </a:pP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83568" y="1977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Print" pitchFamily="2" charset="0"/>
                <a:ea typeface="+mj-ea"/>
                <a:cs typeface="+mj-cs"/>
              </a:rPr>
              <a:t>Верования древних славян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5200600"/>
            <a:ext cx="9144000" cy="146876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Славяне верили, что дом охраняет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домовой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, в лесу водится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леший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, в реках и озёрах живёт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водяной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и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русалки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8" name="Рисунок 7" descr="22.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87824" y="260648"/>
            <a:ext cx="3195000" cy="2556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 descr="2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87824" y="2780928"/>
            <a:ext cx="3195000" cy="2556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Рисунок 9" descr="2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84168" y="692696"/>
            <a:ext cx="2871849" cy="3780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Содержимое 6" descr="21.jpg"/>
          <p:cNvPicPr>
            <a:picLocks noGrp="1" noChangeAspect="1"/>
          </p:cNvPicPr>
          <p:nvPr>
            <p:ph sz="half" idx="1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231520" y="692696"/>
            <a:ext cx="2828312" cy="3780000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4840560"/>
            <a:ext cx="8363272" cy="1828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 почитанием природы были связаны многие славянские праздники.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Основными праздниками у всех древних народов были: приход зимы, весны, лета и осени.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39552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Print" pitchFamily="2" charset="0"/>
                <a:ea typeface="+mj-ea"/>
                <a:cs typeface="+mj-cs"/>
              </a:rPr>
              <a:t>Праздники древних славян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pic>
        <p:nvPicPr>
          <p:cNvPr id="13" name="Содержимое 12" descr="b_H4tt7G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490432" y="980728"/>
            <a:ext cx="2970000" cy="3960000"/>
          </a:xfrm>
          <a:effectLst>
            <a:softEdge rad="127000"/>
          </a:effectLst>
        </p:spPr>
      </p:pic>
      <p:pic>
        <p:nvPicPr>
          <p:cNvPr id="14" name="Рисунок 13" descr="2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980728"/>
            <a:ext cx="4799996" cy="3960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</a:rPr>
              <a:t>Велик день (Красная горка)</a:t>
            </a:r>
            <a:endParaRPr lang="ru-RU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pic>
        <p:nvPicPr>
          <p:cNvPr id="5" name="Содержимое 4" descr="2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484784"/>
            <a:ext cx="4566592" cy="4752528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92488" y="1268760"/>
            <a:ext cx="4860032" cy="532859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Это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праздник встречи Весны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. Древние славяне праздновали приход весны на возвышенности, которую называли Красной горкой. Красная горка — значит красивая по местоположению и увеселительная по играм. Водили хороводы, славили богов, катили с горы в реку горящее колесо – символ Солнца</a:t>
            </a:r>
            <a:r>
              <a:rPr lang="ru-RU" dirty="0" smtClean="0">
                <a:latin typeface="Comic Sans MS" pitchFamily="66" charset="0"/>
              </a:rPr>
              <a:t>.</a:t>
            </a:r>
          </a:p>
          <a:p>
            <a:endParaRPr lang="ru-RU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</a:rPr>
              <a:t>Купало</a:t>
            </a:r>
            <a:endParaRPr lang="ru-RU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pic>
        <p:nvPicPr>
          <p:cNvPr id="5" name="Содержимое 4" descr="3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852639"/>
            <a:ext cx="4038600" cy="2360337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1124744"/>
            <a:ext cx="4860032" cy="573325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21 июня –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праздник Ивана Купалы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(день летнего солнцестояния). Самый длинный день и самая короткая ночь в году. Древние славяне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отмеча-ли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этот праздник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зажига-нием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купальских костров, хороводами, прыгали через костры, совершали ритуальные купания в реках, девушки сплетали венки и пускали их по воде. С этого дня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начина-ли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купаться в реках.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3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7584" y="3284984"/>
            <a:ext cx="3040757" cy="336692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2.jpe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512" y="1484784"/>
            <a:ext cx="4051018" cy="2376264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260648"/>
            <a:ext cx="500404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Segoe Print" pitchFamily="2" charset="0"/>
              </a:rPr>
              <a:t>Встреча осени. </a:t>
            </a:r>
            <a:br>
              <a:rPr lang="ru-RU" sz="3600" b="1" dirty="0" smtClean="0">
                <a:solidFill>
                  <a:srgbClr val="C00000"/>
                </a:solidFill>
                <a:latin typeface="Segoe Print" pitchFamily="2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Segoe Print" pitchFamily="2" charset="0"/>
              </a:rPr>
              <a:t>Праздник урожая</a:t>
            </a:r>
            <a:endParaRPr lang="ru-RU" sz="3600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4077072"/>
            <a:ext cx="9144000" cy="278092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Отмечали этот праздник зажиганием костров и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осен-ними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хороводами. Веселились, пекли большие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пи-роги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, чтобы на следующий год собрать хороший урожай. В этот день обновляли в избах огонь –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ста-рый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гасили, а новый зажигали. В доме ставили большие снопы. Желали друг другу, чтобы и следующий год был также плодороден.</a:t>
            </a:r>
          </a:p>
        </p:txBody>
      </p:sp>
      <p:pic>
        <p:nvPicPr>
          <p:cNvPr id="7" name="Рисунок 6" descr="33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47456" y="260648"/>
            <a:ext cx="4896544" cy="374441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</a:rPr>
              <a:t>Подведём итоги:</a:t>
            </a:r>
            <a:endParaRPr lang="ru-RU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2123728" y="1412776"/>
            <a:ext cx="4464496" cy="2448272"/>
          </a:xfrm>
          <a:prstGeom prst="roundRect">
            <a:avLst/>
          </a:prstGeom>
          <a:solidFill>
            <a:srgbClr val="FFFF99"/>
          </a:solidFill>
          <a:ln w="38100">
            <a:solidFill>
              <a:schemeClr val="accent6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spcBef>
                <a:spcPct val="20000"/>
              </a:spcBef>
            </a:pPr>
            <a:r>
              <a:rPr lang="ru-RU" sz="2800" dirty="0" smtClean="0">
                <a:solidFill>
                  <a:srgbClr val="006600"/>
                </a:solidFill>
                <a:latin typeface="Comic Sans MS" pitchFamily="66" charset="0"/>
              </a:rPr>
              <a:t>	Каким образом была связана с природой жизнь древних славян?</a:t>
            </a:r>
            <a:endParaRPr lang="ru-RU" sz="28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CC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  <a:buFontTx/>
              <a:buAutoNum type="arabicPeriod" startAt="3"/>
            </a:pPr>
            <a:endParaRPr lang="ru-RU" sz="2800" dirty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A50021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0" y="4437112"/>
            <a:ext cx="3312368" cy="2074738"/>
            <a:chOff x="251520" y="1988840"/>
            <a:chExt cx="3387549" cy="2506786"/>
          </a:xfrm>
        </p:grpSpPr>
        <p:pic>
          <p:nvPicPr>
            <p:cNvPr id="10" name="Рисунок 9" descr="0_80302_a3fba2ca_XL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51520" y="1988840"/>
              <a:ext cx="3387549" cy="2506786"/>
            </a:xfrm>
            <a:prstGeom prst="rect">
              <a:avLst/>
            </a:prstGeom>
          </p:spPr>
        </p:pic>
        <p:pic>
          <p:nvPicPr>
            <p:cNvPr id="11" name="Рисунок 10" descr="окр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403720" y="3359848"/>
              <a:ext cx="648000" cy="861240"/>
            </a:xfrm>
            <a:prstGeom prst="rect">
              <a:avLst/>
            </a:prstGeom>
          </p:spPr>
        </p:pic>
      </p:grpSp>
      <p:pic>
        <p:nvPicPr>
          <p:cNvPr id="7" name="Рисунок 6" descr="1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04248" y="2996952"/>
            <a:ext cx="2076703" cy="3672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</a:rPr>
              <a:t>Источники:</a:t>
            </a:r>
            <a:endParaRPr lang="ru-RU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576064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u="sng" dirty="0" smtClean="0">
                <a:hlinkClick r:id="rId2"/>
              </a:rPr>
              <a:t>http://www.kidsoft.ru/arch-2005/files/web_design/wd_24/bit.htm</a:t>
            </a:r>
            <a:endParaRPr lang="ru-RU" dirty="0" smtClean="0"/>
          </a:p>
          <a:p>
            <a:pPr lvl="0"/>
            <a:r>
              <a:rPr lang="ru-RU" u="sng" dirty="0" smtClean="0">
                <a:hlinkClick r:id="rId3"/>
              </a:rPr>
              <a:t>http://www.2photo.ru/9101-khudozhnik_ivanov_vsevolod_borisovich/10-foto</a:t>
            </a:r>
            <a:endParaRPr lang="ru-RU" dirty="0" smtClean="0"/>
          </a:p>
          <a:p>
            <a:pPr lvl="0"/>
            <a:r>
              <a:rPr lang="ru-RU" u="sng" dirty="0" smtClean="0">
                <a:hlinkClick r:id="rId4"/>
              </a:rPr>
              <a:t>http://vk.com/wall-23308388_43408</a:t>
            </a:r>
            <a:endParaRPr lang="ru-RU" dirty="0" smtClean="0"/>
          </a:p>
          <a:p>
            <a:pPr lvl="0"/>
            <a:r>
              <a:rPr lang="ru-RU" u="sng" dirty="0" smtClean="0">
                <a:hlinkClick r:id="rId5"/>
              </a:rPr>
              <a:t>http://ithistory.ucoz.ru/load/trenirovochnye_testy_k_urokam_istorii/6_klass/13-1-0-246</a:t>
            </a:r>
            <a:endParaRPr lang="ru-RU" dirty="0" smtClean="0"/>
          </a:p>
          <a:p>
            <a:pPr lvl="0"/>
            <a:r>
              <a:rPr lang="ru-RU" u="sng" dirty="0" smtClean="0">
                <a:hlinkClick r:id="rId6"/>
              </a:rPr>
              <a:t>http://narodna.pravda.com.ua/politics/4e5ffef726eb8/</a:t>
            </a:r>
            <a:endParaRPr lang="ru-RU" dirty="0" smtClean="0"/>
          </a:p>
          <a:p>
            <a:pPr lvl="0"/>
            <a:r>
              <a:rPr lang="ru-RU" u="sng" dirty="0" smtClean="0">
                <a:hlinkClick r:id="rId7"/>
              </a:rPr>
              <a:t>http://raznesi.info/blog/tagsearch/славяне</a:t>
            </a:r>
            <a:endParaRPr lang="ru-RU" dirty="0" smtClean="0"/>
          </a:p>
          <a:p>
            <a:pPr lvl="0"/>
            <a:r>
              <a:rPr lang="ru-RU" u="sng" dirty="0" smtClean="0">
                <a:hlinkClick r:id="rId8"/>
              </a:rPr>
              <a:t>http://www.russkiymir.md/4klu4enik1.html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9"/>
              </a:rPr>
              <a:t>http://ruidea.org/dom-lisya-nora-rasshirennaya-statya.html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0"/>
              </a:rPr>
              <a:t>http://www.artlib.ru/index.php?id=11&amp;idp=45&amp;fp=2&amp;uid=15189&amp;iid=190877&amp;idg=0&amp;user_serie=0</a:t>
            </a:r>
            <a:endParaRPr lang="ru-RU" dirty="0" smtClean="0"/>
          </a:p>
          <a:p>
            <a:pPr lvl="0"/>
            <a:r>
              <a:rPr lang="ru-RU" u="sng" dirty="0" smtClean="0">
                <a:hlinkClick r:id="rId11"/>
              </a:rPr>
              <a:t>http://www.oneoflady.com/2012/03/blog-post_4217.html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2"/>
              </a:rPr>
              <a:t>http://alone-tarot.com/viewtopic.php?f=480&amp;t=7704</a:t>
            </a:r>
            <a:endParaRPr lang="ru-RU" dirty="0" smtClean="0"/>
          </a:p>
          <a:p>
            <a:pPr lvl="0"/>
            <a:r>
              <a:rPr lang="ru-RU" u="sng" dirty="0" smtClean="0">
                <a:hlinkClick r:id="rId13"/>
              </a:rPr>
              <a:t>http://dreamworlds.ru/kartinki/9263-leshijj.-domovojj.-baba-jaga.-kikimora..html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4"/>
              </a:rPr>
              <a:t>http://www.danvich.com/vodyanoy.php</a:t>
            </a:r>
            <a:endParaRPr lang="ru-RU" dirty="0" smtClean="0"/>
          </a:p>
          <a:p>
            <a:pPr lvl="0"/>
            <a:r>
              <a:rPr lang="ru-RU" u="sng" dirty="0" smtClean="0">
                <a:hlinkClick r:id="rId15"/>
              </a:rPr>
              <a:t>http://othereal.ru/rusalki-kto-oni/</a:t>
            </a:r>
            <a:endParaRPr lang="ru-RU" dirty="0" smtClean="0"/>
          </a:p>
          <a:p>
            <a:pPr lvl="0"/>
            <a:r>
              <a:rPr lang="ru-RU" u="sng" dirty="0" smtClean="0">
                <a:hlinkClick r:id="rId16"/>
              </a:rPr>
              <a:t>http://www.money-magic.ru/prazdniki-drevnich-slavyan.html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7"/>
              </a:rPr>
              <a:t>http://www.liveinternet.ru/community/2332998/post124336842/</a:t>
            </a:r>
            <a:endParaRPr lang="ru-RU" dirty="0" smtClean="0"/>
          </a:p>
          <a:p>
            <a:pPr lvl="0"/>
            <a:r>
              <a:rPr lang="ru-RU" u="sng" dirty="0" smtClean="0">
                <a:hlinkClick r:id="rId18"/>
              </a:rPr>
              <a:t>http://shkola.ostriv.in.ua/publication/code-2957c965e52d0/list-9f13397726</a:t>
            </a:r>
            <a:endParaRPr lang="ru-RU" dirty="0" smtClean="0"/>
          </a:p>
          <a:p>
            <a:pPr lvl="0"/>
            <a:r>
              <a:rPr lang="ru-RU" u="sng" dirty="0" smtClean="0">
                <a:hlinkClick r:id="rId19"/>
              </a:rPr>
              <a:t>http://hranitel.com.ua/forum/viewtopic.php?p=5938&amp;sid=6d732cb5f2c55e8f24524775b6347867</a:t>
            </a:r>
            <a:endParaRPr lang="ru-RU" dirty="0" smtClean="0"/>
          </a:p>
          <a:p>
            <a:pPr lvl="0"/>
            <a:r>
              <a:rPr lang="ru-RU" u="sng" dirty="0" smtClean="0">
                <a:hlinkClick r:id="rId20"/>
              </a:rPr>
              <a:t>http://helene.ucoz.ru/news/2009-08-19</a:t>
            </a:r>
            <a:endParaRPr lang="ru-RU" dirty="0" smtClean="0"/>
          </a:p>
          <a:p>
            <a:pPr lvl="0"/>
            <a:r>
              <a:rPr lang="ru-RU" u="sng" dirty="0" smtClean="0">
                <a:hlinkClick r:id="rId21"/>
              </a:rPr>
              <a:t>http://elegancenave.blogspot.ru/2012/11/blog-post_9627.html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</a:rPr>
              <a:t>Расселение древних славян</a:t>
            </a:r>
            <a:endParaRPr lang="ru-RU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9512" y="4797152"/>
            <a:ext cx="8676456" cy="17281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Полторы тысячи лет назад на огромном пространстве Восточной Европы на большой лесной равнине поселились славяне.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9" name="Содержимое 8" descr="6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499992" y="1340768"/>
            <a:ext cx="4468569" cy="3060000"/>
          </a:xfrm>
          <a:effectLst>
            <a:softEdge rad="127000"/>
          </a:effectLst>
        </p:spPr>
      </p:pic>
      <p:pic>
        <p:nvPicPr>
          <p:cNvPr id="10" name="Рисунок 9" descr="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1340768"/>
            <a:ext cx="4285356" cy="3096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801254-closeup-of-birch-bark-background - копия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59832" y="1196752"/>
            <a:ext cx="5760640" cy="38164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</a:rPr>
              <a:t>Работа по учебнику</a:t>
            </a:r>
            <a:endParaRPr lang="ru-RU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pic>
        <p:nvPicPr>
          <p:cNvPr id="5" name="Содержимое 4" descr="Рисунок1.pn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539552" y="1556792"/>
            <a:ext cx="2349794" cy="3096344"/>
          </a:xfrm>
          <a:prstGeom prst="rect">
            <a:avLst/>
          </a:prstGeom>
          <a:ln w="76200" cap="sq" cmpd="thickThin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03848" y="1556792"/>
            <a:ext cx="5400600" cy="3240360"/>
          </a:xfrm>
          <a:noFill/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Рассмотрите карту на с. 35 учебника. 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Что можно узнать с её помощью о расселении славян?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Какие племенные объединения были у славян?</a:t>
            </a:r>
            <a:endParaRPr lang="ru-RU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slav_right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596336" y="4415030"/>
            <a:ext cx="1287586" cy="22775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0" y="620688"/>
            <a:ext cx="4258816" cy="56886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Древние славяне делились на восточных славян, западных и южных. От восточных славян позднее произошли русские, украинцы и белорусы. Селились славяне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по берегам рек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(Днепр, Волхов, Ока, Западная Двина) и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жили племенами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Содержимое 6" descr="к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23529" y="332655"/>
            <a:ext cx="4580550" cy="6264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5516" y="260648"/>
            <a:ext cx="4680000" cy="3120001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260648"/>
            <a:ext cx="4495800" cy="6597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Время было </a:t>
            </a:r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беспокой-ное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, жители соседних посёлков часто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воева-ли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между собой,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по-этому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селились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сла-вяне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обычно в местах, окружённых крутыми склонами, глубокими оврагами или водой. Они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возводили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вокруг своих поселений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земляные валы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ru-RU" dirty="0" err="1" smtClean="0">
                <a:solidFill>
                  <a:srgbClr val="006600"/>
                </a:solidFill>
                <a:latin typeface="Comic Sans MS" pitchFamily="66" charset="0"/>
              </a:rPr>
              <a:t>копа-ли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 рвы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ru-RU" dirty="0" smtClean="0">
                <a:solidFill>
                  <a:srgbClr val="9900CC"/>
                </a:solidFill>
                <a:latin typeface="Comic Sans MS" pitchFamily="66" charset="0"/>
              </a:rPr>
              <a:t>ставили частокол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из крепких брёвен.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 descr="1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2040" y="3717032"/>
            <a:ext cx="4680000" cy="2907145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43608" y="980728"/>
            <a:ext cx="6840760" cy="3909006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7504" y="5013176"/>
            <a:ext cx="8784976" cy="175679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 домах древних славян пол был на метр углублён в землю. Стены и крыша сложены из деревьев-жердей, очищенных от веток и коры. На крыше – толстый слой соломы.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83568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Print" pitchFamily="2" charset="0"/>
                <a:ea typeface="+mj-ea"/>
                <a:cs typeface="+mj-cs"/>
              </a:rPr>
              <a:t>Жилище древних славян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324544" y="3744416"/>
            <a:ext cx="9433048" cy="29969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Внутри дома всегда было прохладно, темно и сыро. Окна в холода закрывали досками или соломой – </a:t>
            </a:r>
            <a:r>
              <a:rPr lang="ru-RU" sz="2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стё-кол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тогда не было. В углу находилась, сложенная из камня,  печь. Топилась она по чёрному, без трубы. Дым выходил через оконца, двери, отверстия в </a:t>
            </a:r>
            <a:r>
              <a:rPr lang="ru-RU" sz="2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кров-ле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. В доме был стол и 2-3  деревянные лавки. В углу лежало сено, покрытое шкурами зверей – это постели.</a:t>
            </a:r>
            <a:endParaRPr lang="ru-RU" sz="26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9" name="Рисунок 8" descr="15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93066" y="188640"/>
            <a:ext cx="6550934" cy="3816424"/>
          </a:xfrm>
          <a:prstGeom prst="rect">
            <a:avLst/>
          </a:prstGeom>
        </p:spPr>
      </p:pic>
      <p:pic>
        <p:nvPicPr>
          <p:cNvPr id="8" name="Содержимое 7" descr="15а.pn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251520" y="188640"/>
            <a:ext cx="4104456" cy="179971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611560" y="269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Print" pitchFamily="2" charset="0"/>
                <a:ea typeface="+mj-ea"/>
                <a:cs typeface="+mj-cs"/>
              </a:rPr>
              <a:t>Чем занимались древние славяне?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pic>
        <p:nvPicPr>
          <p:cNvPr id="11" name="Содержимое 10" descr="0002-002-KHod-uroka-Proverka-DZ-test-kartochki-Izuchenija-novogo-materiala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3528" y="1484784"/>
            <a:ext cx="8550417" cy="5112568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683568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Print" pitchFamily="2" charset="0"/>
                <a:ea typeface="+mj-ea"/>
                <a:cs typeface="+mj-cs"/>
              </a:rPr>
              <a:t>Занятия древних славян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pic>
        <p:nvPicPr>
          <p:cNvPr id="25" name="Рисунок 24" descr="18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91680" y="908720"/>
            <a:ext cx="887450" cy="2592288"/>
          </a:xfrm>
          <a:prstGeom prst="rect">
            <a:avLst/>
          </a:prstGeom>
        </p:spPr>
      </p:pic>
      <p:pic>
        <p:nvPicPr>
          <p:cNvPr id="12" name="Рисунок 11" descr="41881062_slav142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3F4F9"/>
              </a:clrFrom>
              <a:clrTo>
                <a:srgbClr val="F3F4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3823" y="836712"/>
            <a:ext cx="1604561" cy="267426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23528" y="4328517"/>
            <a:ext cx="4176463" cy="1692771"/>
          </a:xfrm>
          <a:prstGeom prst="rect">
            <a:avLst/>
          </a:prstGeom>
          <a:solidFill>
            <a:srgbClr val="FFFF00"/>
          </a:solidFill>
          <a:ln w="38100">
            <a:solidFill>
              <a:srgbClr val="FF99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Охота</a:t>
            </a:r>
          </a:p>
          <a:p>
            <a:pPr algn="ctr"/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Рыболовство</a:t>
            </a:r>
          </a:p>
          <a:p>
            <a:pPr algn="ctr"/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Бортничество</a:t>
            </a:r>
          </a:p>
          <a:p>
            <a:pPr algn="ctr"/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(сбор мёда диких пчёл)</a:t>
            </a:r>
            <a:endParaRPr lang="ru-RU" sz="26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91880" y="2852936"/>
            <a:ext cx="2361545" cy="523220"/>
          </a:xfrm>
          <a:prstGeom prst="rect">
            <a:avLst/>
          </a:prstGeom>
          <a:solidFill>
            <a:srgbClr val="FFCCFF"/>
          </a:solidFill>
          <a:ln w="38100">
            <a:solidFill>
              <a:srgbClr val="FF6699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Земледелие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98692" y="4328517"/>
            <a:ext cx="3736920" cy="2092881"/>
          </a:xfrm>
          <a:prstGeom prst="rect">
            <a:avLst/>
          </a:prstGeom>
          <a:solidFill>
            <a:srgbClr val="66FF66"/>
          </a:solidFill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Скотоводство</a:t>
            </a:r>
          </a:p>
          <a:p>
            <a:pPr algn="ctr"/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Собирательство</a:t>
            </a:r>
          </a:p>
          <a:p>
            <a:pPr algn="ctr"/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Ткачество и шитьё</a:t>
            </a:r>
          </a:p>
          <a:p>
            <a:pPr algn="ctr"/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Приготовление пищи</a:t>
            </a:r>
          </a:p>
          <a:p>
            <a:pPr algn="ctr"/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Врачевание</a:t>
            </a:r>
            <a:endParaRPr lang="ru-RU" sz="26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6" name="Стрелка вниз 25"/>
          <p:cNvSpPr/>
          <p:nvPr/>
        </p:nvSpPr>
        <p:spPr>
          <a:xfrm>
            <a:off x="1763688" y="3501008"/>
            <a:ext cx="504056" cy="72008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6876256" y="3501008"/>
            <a:ext cx="504056" cy="72008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лево 29"/>
          <p:cNvSpPr/>
          <p:nvPr/>
        </p:nvSpPr>
        <p:spPr>
          <a:xfrm>
            <a:off x="2555776" y="2996952"/>
            <a:ext cx="690376" cy="268608"/>
          </a:xfrm>
          <a:prstGeom prst="lef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лево 30"/>
          <p:cNvSpPr/>
          <p:nvPr/>
        </p:nvSpPr>
        <p:spPr>
          <a:xfrm rot="10800000">
            <a:off x="5946419" y="2941986"/>
            <a:ext cx="690376" cy="268608"/>
          </a:xfrm>
          <a:prstGeom prst="lef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3" grpId="0" animBg="1"/>
      <p:bldP spid="24" grpId="0" animBg="1"/>
      <p:bldP spid="26" grpId="0" animBg="1"/>
      <p:bldP spid="27" grpId="0" animBg="1"/>
      <p:bldP spid="30" grpId="0" animBg="1"/>
      <p:bldP spid="3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646</Words>
  <Application>Microsoft Office PowerPoint</Application>
  <PresentationFormat>Экран (4:3)</PresentationFormat>
  <Paragraphs>65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Comic Sans MS</vt:lpstr>
      <vt:lpstr>Segoe Print</vt:lpstr>
      <vt:lpstr>Тема Office</vt:lpstr>
      <vt:lpstr>Жизнь древних славян</vt:lpstr>
      <vt:lpstr>Расселение древних славян</vt:lpstr>
      <vt:lpstr>Работа по учебнику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Велик день (Красная горка)</vt:lpstr>
      <vt:lpstr>Купало</vt:lpstr>
      <vt:lpstr>Встреча осени.  Праздник урожая</vt:lpstr>
      <vt:lpstr>Подведём итоги:</vt:lpstr>
      <vt:lpstr>Источники: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   древних      славян</dc:title>
  <dc:creator>Oksana</dc:creator>
  <cp:lastModifiedBy>user</cp:lastModifiedBy>
  <cp:revision>54</cp:revision>
  <dcterms:created xsi:type="dcterms:W3CDTF">2012-11-18T09:32:53Z</dcterms:created>
  <dcterms:modified xsi:type="dcterms:W3CDTF">2022-02-15T05:32:45Z</dcterms:modified>
</cp:coreProperties>
</file>