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3B533A-0E4D-42B5-ABF3-2086AC6D343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0D59D3-3108-46E1-A539-810759D14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cx.irkutsk.ru/besed/master/bur_orn/bur_orn2/bur_orn01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cx.irkutsk.ru/besed/master/bur_orn/orn_004.jpg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Бурятские узоры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676654"/>
            <a:ext cx="3786182" cy="95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274" y="676654"/>
            <a:ext cx="3786182" cy="95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73322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Узлы – плетенка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5528611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5903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 – </a:t>
            </a:r>
            <a:r>
              <a:rPr lang="ru-RU" dirty="0" err="1" smtClean="0">
                <a:solidFill>
                  <a:srgbClr val="FF0000"/>
                </a:solidFill>
              </a:rPr>
              <a:t>Янь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(символ двойственности мира)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1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463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661788"/>
          </a:xfrm>
        </p:spPr>
        <p:txBody>
          <a:bodyPr/>
          <a:lstStyle/>
          <a:p>
            <a:r>
              <a:rPr lang="ru-RU" dirty="0" smtClean="0"/>
              <a:t>Растительные орнаменты (лотос)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Орнаменты</a:t>
            </a:r>
            <a:endParaRPr lang="ru-RU" dirty="0"/>
          </a:p>
        </p:txBody>
      </p:sp>
      <p:pic>
        <p:nvPicPr>
          <p:cNvPr id="4" name="Picture 20" descr="http://www.cx.irkutsk.ru/besed/master/bur_orn/bur_orn2/bur_orn01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0" y="2285992"/>
            <a:ext cx="9144000" cy="4412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733226"/>
          </a:xfrm>
        </p:spPr>
        <p:txBody>
          <a:bodyPr/>
          <a:lstStyle/>
          <a:p>
            <a:r>
              <a:rPr lang="ru-RU" dirty="0" smtClean="0"/>
              <a:t>Природные орнаменты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169196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143248"/>
            <a:ext cx="52578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53248" cy="3000372"/>
          </a:xfrm>
          <a:prstGeom prst="rect">
            <a:avLst/>
          </a:prstGeom>
          <a:noFill/>
        </p:spPr>
      </p:pic>
      <p:pic>
        <p:nvPicPr>
          <p:cNvPr id="5" name="Picture 4" descr="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0939" y="4500546"/>
            <a:ext cx="5793061" cy="2357454"/>
          </a:xfrm>
          <a:prstGeom prst="rect">
            <a:avLst/>
          </a:prstGeom>
          <a:noFill/>
        </p:spPr>
      </p:pic>
      <p:pic>
        <p:nvPicPr>
          <p:cNvPr id="6" name="Picture 4" descr="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071810"/>
            <a:ext cx="3867914" cy="2000264"/>
          </a:xfrm>
          <a:prstGeom prst="rect">
            <a:avLst/>
          </a:prstGeom>
          <a:noFill/>
        </p:spPr>
      </p:pic>
      <p:pic>
        <p:nvPicPr>
          <p:cNvPr id="7" name="Picture 6" descr="http://www.cx.irkutsk.ru/besed/master/bur_orn/orn_004.jpg"/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5940152" y="2132856"/>
            <a:ext cx="2700350" cy="14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904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Молодцы!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К культурным ценностям любого народа относятся орнаменты, которые широко распространены в быту, народном искусстве, архитектуре и т.д. Орнаменты мы видим везде. Они - одно из древнейших проявлений народного творчества. </a:t>
            </a:r>
            <a:br>
              <a:rPr lang="ru-RU" dirty="0" smtClean="0"/>
            </a:br>
            <a:r>
              <a:rPr lang="ru-RU" dirty="0" smtClean="0"/>
              <a:t>        Слово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"орнамент" </a:t>
            </a:r>
            <a:r>
              <a:rPr lang="ru-RU" dirty="0" smtClean="0"/>
              <a:t>- латинского происхождения, в переводе означает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"узор", "украшение". </a:t>
            </a:r>
            <a:r>
              <a:rPr lang="ru-RU" dirty="0" smtClean="0"/>
              <a:t>Латинский корень - </a:t>
            </a:r>
            <a:r>
              <a:rPr lang="ru-RU" dirty="0" err="1" smtClean="0"/>
              <a:t>cultus</a:t>
            </a:r>
            <a:r>
              <a:rPr lang="ru-RU" dirty="0" smtClean="0"/>
              <a:t> (культ, культура) восходит к древности, связан с почитанием духов, богов, напоминает о связях орнамента с представлениями человека о Вселенной. </a:t>
            </a:r>
            <a:br>
              <a:rPr lang="ru-RU" dirty="0" smtClean="0"/>
            </a:br>
            <a:r>
              <a:rPr lang="ru-RU" dirty="0" smtClean="0"/>
              <a:t>        Орнамент </a:t>
            </a:r>
            <a:r>
              <a:rPr lang="ru-RU" dirty="0" err="1" smtClean="0"/>
              <a:t>монголоязычных</a:t>
            </a:r>
            <a:r>
              <a:rPr lang="ru-RU" dirty="0" smtClean="0"/>
              <a:t> народов носит название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хээ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угалз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", </a:t>
            </a:r>
            <a:r>
              <a:rPr lang="ru-RU" dirty="0" smtClean="0"/>
              <a:t>по-бурятски слово звучит "</a:t>
            </a:r>
            <a:r>
              <a:rPr lang="ru-RU" dirty="0" err="1" smtClean="0"/>
              <a:t>угалза</a:t>
            </a:r>
            <a:r>
              <a:rPr lang="ru-RU" dirty="0" smtClean="0"/>
              <a:t>", что означает узор. Древнейшая функция орнамента - магическая: человек разрисовывал свое тело, лицо, личные предметы теми или иными узорами, выступающими в роли защиты, оберега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Симметричный орнамент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214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71475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8024" y="260648"/>
            <a:ext cx="371475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Старые бурятские мастера, сравнивая создание орнамента с трудом ученого, говорили своим ученикам: "Если ученый творит, нанизывая в строку буквы, то для нас, погруженных в мир красок и цветов, имеющих, как и каждый завиток орнамента, свой смысл, цвет, то орнаменты - те же буквы, которыми мы выражаем свои мысли, свое отношение к предмету".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428604"/>
            <a:ext cx="42386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2386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428604"/>
            <a:ext cx="10715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32"/>
            <a:ext cx="9338011" cy="6855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23342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Круг </a:t>
            </a:r>
            <a:r>
              <a:rPr lang="ru-RU" dirty="0" smtClean="0"/>
              <a:t>- имеет свое символическое выражение в культурах всех народов, так как изначальным кругом служил диск Солнца, и все строилось по этому образцу и подобию.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элементы бурятского орнамента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3284984"/>
            <a:ext cx="2857520" cy="289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3645024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848" y="4519877"/>
            <a:ext cx="20148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223342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Свастика - </a:t>
            </a:r>
            <a:r>
              <a:rPr lang="ru-RU" dirty="0" err="1" smtClean="0">
                <a:solidFill>
                  <a:srgbClr val="FF0000"/>
                </a:solidFill>
              </a:rPr>
              <a:t>хас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 Слово, составленное из двух санскритских корней: существительного "благо" и глагола "быть" или "состоять", т.е. "благосостояние", "благополучие".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496"/>
            <a:ext cx="3571900" cy="286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2636" y="620688"/>
            <a:ext cx="8229600" cy="2090548"/>
          </a:xfrm>
        </p:spPr>
        <p:txBody>
          <a:bodyPr>
            <a:normAutofit/>
          </a:bodyPr>
          <a:lstStyle/>
          <a:p>
            <a:r>
              <a:rPr lang="ru-RU" dirty="0" smtClean="0"/>
              <a:t>Ведущими мотивами геометрического орнамента являются </a:t>
            </a:r>
            <a:r>
              <a:rPr lang="ru-RU" dirty="0" smtClean="0">
                <a:solidFill>
                  <a:srgbClr val="FF0000"/>
                </a:solidFill>
              </a:rPr>
              <a:t>“меандр” </a:t>
            </a:r>
            <a:r>
              <a:rPr lang="ru-RU" dirty="0" smtClean="0"/>
              <a:t>или </a:t>
            </a:r>
            <a:r>
              <a:rPr lang="ru-RU" dirty="0" smtClean="0">
                <a:solidFill>
                  <a:srgbClr val="FF0000"/>
                </a:solidFill>
              </a:rPr>
              <a:t>“</a:t>
            </a:r>
            <a:r>
              <a:rPr lang="ru-RU" dirty="0" err="1" smtClean="0">
                <a:solidFill>
                  <a:srgbClr val="FF0000"/>
                </a:solidFill>
              </a:rPr>
              <a:t>алхан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хээ</a:t>
            </a:r>
            <a:r>
              <a:rPr lang="ru-RU" dirty="0" smtClean="0">
                <a:solidFill>
                  <a:srgbClr val="FF0000"/>
                </a:solidFill>
              </a:rPr>
              <a:t>” </a:t>
            </a:r>
            <a:r>
              <a:rPr lang="ru-RU" dirty="0" smtClean="0"/>
              <a:t>- (молоточный орнамент)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403" y="2332170"/>
            <a:ext cx="7768065" cy="151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4536" y="4221088"/>
            <a:ext cx="5025798" cy="182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214290"/>
            <a:ext cx="8229600" cy="13047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Широко распространен в бурятском орнаменте рисунок стеганого матраса -</a:t>
            </a:r>
            <a:r>
              <a:rPr lang="ru-RU" dirty="0" err="1" smtClean="0"/>
              <a:t>шэрдэг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0000"/>
                </a:solidFill>
              </a:rPr>
              <a:t>“</a:t>
            </a:r>
            <a:r>
              <a:rPr lang="ru-RU" dirty="0" err="1" smtClean="0">
                <a:solidFill>
                  <a:srgbClr val="FF0000"/>
                </a:solidFill>
              </a:rPr>
              <a:t>шэрэмэл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шэрдэгэй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хээ</a:t>
            </a:r>
            <a:r>
              <a:rPr lang="ru-RU" dirty="0" smtClean="0">
                <a:solidFill>
                  <a:srgbClr val="FF0000"/>
                </a:solidFill>
              </a:rPr>
              <a:t>”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49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197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Бурятские узоры</vt:lpstr>
      <vt:lpstr>Симметричный орнамент</vt:lpstr>
      <vt:lpstr>Презентация PowerPoint</vt:lpstr>
      <vt:lpstr>Презентация PowerPoint</vt:lpstr>
      <vt:lpstr>Презентация PowerPoint</vt:lpstr>
      <vt:lpstr>Основные элементы бурятского орнамента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Орнаменты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Бурятские узоры</dc:title>
  <dc:creator>ErmolinOlga</dc:creator>
  <cp:lastModifiedBy>OEM</cp:lastModifiedBy>
  <cp:revision>15</cp:revision>
  <dcterms:created xsi:type="dcterms:W3CDTF">2011-11-17T14:44:13Z</dcterms:created>
  <dcterms:modified xsi:type="dcterms:W3CDTF">2022-02-16T05:10:32Z</dcterms:modified>
</cp:coreProperties>
</file>