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74" y="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201715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0B107-2091-4C6F-A1D6-BDD43DA0A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8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AA571-9EE0-41F0-A0B8-2CE00555D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99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3B2F7-2333-4245-B920-22A0212D2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53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9A2C9-9436-49A7-BA8C-563749839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0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8CB-B558-4C13-9A8A-FBB415732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03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B4BA4-F30E-4D30-B27F-679F9F757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5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A1CFD-73EF-45EB-8978-103C7F442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17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A7F55-5A2D-49BF-9A4D-4D51959C7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82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CF96B-B550-4063-94E3-EC84615E3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51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0562A-573E-4115-91A2-F827E72B5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82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65557-465C-40C8-BC19-8EC402C78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6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C6A9B-7E92-47BC-95FD-BCC1F2E2D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6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fld id="{531A16EC-081B-42B4-800D-2B454E531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59.png"/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31.png"/><Relationship Id="rId5" Type="http://schemas.openxmlformats.org/officeDocument/2006/relationships/image" Target="../media/image3.png"/><Relationship Id="rId15" Type="http://schemas.openxmlformats.org/officeDocument/2006/relationships/image" Target="../media/image61.png"/><Relationship Id="rId10" Type="http://schemas.openxmlformats.org/officeDocument/2006/relationships/image" Target="../media/image45.png"/><Relationship Id="rId4" Type="http://schemas.openxmlformats.org/officeDocument/2006/relationships/image" Target="../media/image56.png"/><Relationship Id="rId9" Type="http://schemas.openxmlformats.org/officeDocument/2006/relationships/image" Target="../media/image46.png"/><Relationship Id="rId1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62.png"/><Relationship Id="rId7" Type="http://schemas.openxmlformats.org/officeDocument/2006/relationships/image" Target="../media/image45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67.png"/><Relationship Id="rId5" Type="http://schemas.openxmlformats.org/officeDocument/2006/relationships/image" Target="../media/image46.png"/><Relationship Id="rId10" Type="http://schemas.openxmlformats.org/officeDocument/2006/relationships/image" Target="../media/image66.png"/><Relationship Id="rId4" Type="http://schemas.openxmlformats.org/officeDocument/2006/relationships/image" Target="../media/image63.png"/><Relationship Id="rId9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image" Target="../media/image33.jpe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4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0" y="476250"/>
            <a:ext cx="4246563" cy="25892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Дифференциация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звуков ш - ж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581128"/>
            <a:ext cx="4137719" cy="11878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573016"/>
            <a:ext cx="4785791" cy="1872208"/>
          </a:xfrm>
        </p:spPr>
        <p:txBody>
          <a:bodyPr/>
          <a:lstStyle/>
          <a:p>
            <a:r>
              <a:rPr lang="ru-RU" sz="1800" b="1" dirty="0" smtClean="0"/>
              <a:t>Составила: учитель-логопед</a:t>
            </a:r>
          </a:p>
          <a:p>
            <a:r>
              <a:rPr lang="ru-RU" sz="1800" b="1" dirty="0" smtClean="0"/>
              <a:t>Осипова Марина Николаевна</a:t>
            </a:r>
            <a:endParaRPr lang="ru-RU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3025"/>
            <a:ext cx="8229600" cy="125253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smtClean="0">
                <a:solidFill>
                  <a:srgbClr val="3333CC"/>
                </a:solidFill>
              </a:rPr>
              <a:t>«Что для Миши, что для Жени?»</a:t>
            </a:r>
            <a:r>
              <a:rPr lang="ru-RU" sz="4000" b="1" smtClean="0">
                <a:solidFill>
                  <a:srgbClr val="FF9900"/>
                </a:solidFill>
              </a:rPr>
              <a:t/>
            </a:r>
            <a:br>
              <a:rPr lang="ru-RU" sz="4000" b="1" smtClean="0">
                <a:solidFill>
                  <a:srgbClr val="FF9900"/>
                </a:solidFill>
              </a:rPr>
            </a:br>
            <a:r>
              <a:rPr lang="ru-RU" sz="4000" i="1" smtClean="0"/>
              <a:t> </a:t>
            </a:r>
            <a:r>
              <a:rPr lang="ru-RU" sz="4000" smtClean="0"/>
              <a:t>        </a:t>
            </a:r>
            <a:r>
              <a:rPr lang="ru-RU" sz="4000" i="1" smtClean="0"/>
              <a:t>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052513"/>
            <a:ext cx="9747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908050"/>
            <a:ext cx="15097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08050"/>
            <a:ext cx="187325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125538"/>
            <a:ext cx="22320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997200"/>
            <a:ext cx="10191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068638"/>
            <a:ext cx="1350962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716338"/>
            <a:ext cx="1042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644900"/>
            <a:ext cx="128270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14972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724400"/>
            <a:ext cx="1368425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581525"/>
            <a:ext cx="1152525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141663"/>
            <a:ext cx="146367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652963"/>
            <a:ext cx="11715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additive="repl">
                                        <p:cTn id="1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 additive="repl">
                                        <p:cTn id="19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 additive="repl"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 additive="repl"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9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34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 -6 -6.17946 -6 L -0.34653 -0.02082">
                                      <p:cBhvr additive="repl">
                                        <p:cTn id="38" dur="2000" fill="hold"/>
                                        <p:tgtEl>
                                          <p:spTgt spid="12294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43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 -6 -3.20999 -6 L 0.42517 -0.1154">
                                      <p:cBhvr additive="repl">
                                        <p:cTn id="47" dur="2000" fill="hold"/>
                                        <p:tgtEl>
                                          <p:spTgt spid="1229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5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 -6 2.55319 -6 L 0.25191 -0.12604">
                                      <p:cBhvr additive="repl">
                                        <p:cTn id="56" dur="2000" fill="hold"/>
                                        <p:tgtEl>
                                          <p:spTgt spid="1229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1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2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1800" decel="100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 -6 1.70213 -6 L -0.19688 -0.12605">
                                      <p:cBhvr additive="repl">
                                        <p:cTn id="68" dur="2000" fill="hold"/>
                                        <p:tgtEl>
                                          <p:spTgt spid="1229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3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5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 -6 9.58372 -6 L 0.44097 -0.01063">
                                      <p:cBhvr additive="repl">
                                        <p:cTn id="79" dur="2000" fill="hold"/>
                                        <p:tgtEl>
                                          <p:spTgt spid="1229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 -6 1.58187 -6 L -0.38576 -0.0525">
                                      <p:cBhvr additive="repl">
                                        <p:cTn id="89" dur="2000" fill="hold"/>
                                        <p:tgtEl>
                                          <p:spTgt spid="1229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4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7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 -6 -3.52451 -6 L -0.2125 -0.05226">
                                      <p:cBhvr additive="repl">
                                        <p:cTn id="101" dur="2000" fill="hold"/>
                                        <p:tgtEl>
                                          <p:spTgt spid="1230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0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 -6 4.6716 -6 L 0.42534 0.01041">
                                      <p:cBhvr additive="repl">
                                        <p:cTn id="110" dur="2000" fill="hold"/>
                                        <p:tgtEl>
                                          <p:spTgt spid="1230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6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7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 -6 -7.03053 -6 L -0.34652 0.27289">
                                      <p:cBhvr additive="repl">
                                        <p:cTn id="121" dur="2000" fill="hold"/>
                                        <p:tgtEl>
                                          <p:spTgt spid="1230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126" dur="2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 -6 5.3284 -6 L 0.2283 -0.11539">
                                      <p:cBhvr additive="repl">
                                        <p:cTn id="130" dur="2000" fill="hold"/>
                                        <p:tgtEl>
                                          <p:spTgt spid="12303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76213"/>
            <a:ext cx="8229600" cy="9477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smtClean="0"/>
              <a:t>«Игрушки»</a:t>
            </a:r>
            <a:br>
              <a:rPr lang="ru-RU" sz="2800" b="1" smtClean="0"/>
            </a:br>
            <a:endParaRPr lang="ru-RU" sz="2800" b="1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8686800" cy="5905500"/>
          </a:xfrm>
        </p:spPr>
        <p:txBody>
          <a:bodyPr/>
          <a:lstStyle/>
          <a:p>
            <a:pPr indent="-341313" eaLnBrk="1" hangingPunct="1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800" b="1" i="1" smtClean="0"/>
              <a:t>      У Жени дома много игрушек. Они стоят     в шкафу. Там плюшевый мишка, резиновый ежик, красивый петушок, жираф с длинной шеей, быстрая лошадка, серая мышка, рыжая кошка. В гараже у Жени большая машина. К нему в гости приходит его лучший друг Миша. Они вместе играют с этими игрушками. 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319588"/>
            <a:ext cx="252095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027488"/>
            <a:ext cx="1223962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005263"/>
            <a:ext cx="14398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860800"/>
            <a:ext cx="13557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734050"/>
            <a:ext cx="1079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150" y="5418138"/>
            <a:ext cx="23558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088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9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-242888"/>
            <a:ext cx="1871662" cy="180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860800"/>
            <a:ext cx="1258887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346700"/>
            <a:ext cx="14478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25" name="Picture 13"/>
          <p:cNvPicPr>
            <a:picLocks noChangeAspect="1" noChangeArrowheads="1"/>
          </p:cNvPicPr>
          <p:nvPr/>
        </p:nvPicPr>
        <p:blipFill>
          <a:blip r:embed="rId1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5386388"/>
            <a:ext cx="1439863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33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8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1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56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smtClean="0">
                <a:solidFill>
                  <a:srgbClr val="0033CC"/>
                </a:solidFill>
              </a:rPr>
              <a:t>Гусь шипит ш-ш-ш</a:t>
            </a: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125538"/>
            <a:ext cx="2503487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437063"/>
            <a:ext cx="14160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 rot="780000">
            <a:off x="177800" y="4108450"/>
            <a:ext cx="5759450" cy="18288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799 w 21600"/>
              <a:gd name="T19" fmla="*/ 0 h 21600"/>
              <a:gd name="T20" fmla="*/ 18939 w 21600"/>
              <a:gd name="T21" fmla="*/ 1079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3917" y="0"/>
                  <a:pt x="16882" y="1346"/>
                  <a:pt x="18932" y="3694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3917" y="0"/>
                  <a:pt x="16882" y="1346"/>
                  <a:pt x="18932" y="3694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2100000">
            <a:off x="947738" y="3641725"/>
            <a:ext cx="5741987" cy="18288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799 w 21600"/>
              <a:gd name="T19" fmla="*/ 0 h 21600"/>
              <a:gd name="T20" fmla="*/ 19059 w 21600"/>
              <a:gd name="T21" fmla="*/ 1079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3974" y="0"/>
                  <a:pt x="16988" y="1396"/>
                  <a:pt x="19040" y="3818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3974" y="0"/>
                  <a:pt x="16988" y="1396"/>
                  <a:pt x="19040" y="3818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540000">
            <a:off x="-1306513" y="3752850"/>
            <a:ext cx="9983788" cy="22606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799 w 21600"/>
              <a:gd name="T19" fmla="*/ 15 h 21600"/>
              <a:gd name="T20" fmla="*/ 19729 w 21600"/>
              <a:gd name="T21" fmla="*/ 1079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stroke="0">
                <a:moveTo>
                  <a:pt x="11259" y="9"/>
                </a:moveTo>
                <a:cubicBezTo>
                  <a:pt x="14639" y="153"/>
                  <a:pt x="17756" y="1873"/>
                  <a:pt x="19681" y="4654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1259" y="9"/>
                </a:moveTo>
                <a:cubicBezTo>
                  <a:pt x="14639" y="153"/>
                  <a:pt x="17756" y="1873"/>
                  <a:pt x="19681" y="4654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196975"/>
            <a:ext cx="15398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276475"/>
            <a:ext cx="201295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smtClean="0">
                <a:solidFill>
                  <a:srgbClr val="FF6600"/>
                </a:solidFill>
              </a:rPr>
              <a:t>Жук жужжит ж-ж-ж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32400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125538"/>
            <a:ext cx="1800225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 flipV="1">
            <a:off x="-36513" y="1341438"/>
            <a:ext cx="5759451" cy="12954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799 w 21600"/>
              <a:gd name="T19" fmla="*/ 0 h 21600"/>
              <a:gd name="T20" fmla="*/ 21599 w 21600"/>
              <a:gd name="T21" fmla="*/ 1079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 rot="1200000" flipV="1">
            <a:off x="-174625" y="-166688"/>
            <a:ext cx="9096375" cy="3311526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9623 w 21600"/>
              <a:gd name="T19" fmla="*/ 0 h 21600"/>
              <a:gd name="T20" fmla="*/ 18436 w 21600"/>
              <a:gd name="T21" fmla="*/ 1079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stroke="0">
                <a:moveTo>
                  <a:pt x="9629" y="63"/>
                </a:moveTo>
                <a:cubicBezTo>
                  <a:pt x="10017" y="21"/>
                  <a:pt x="10408" y="-1"/>
                  <a:pt x="10800" y="0"/>
                </a:cubicBezTo>
                <a:cubicBezTo>
                  <a:pt x="13646" y="0"/>
                  <a:pt x="16378" y="1124"/>
                  <a:pt x="18401" y="3127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9629" y="63"/>
                </a:moveTo>
                <a:cubicBezTo>
                  <a:pt x="10017" y="21"/>
                  <a:pt x="10408" y="-1"/>
                  <a:pt x="10800" y="0"/>
                </a:cubicBezTo>
                <a:cubicBezTo>
                  <a:pt x="13646" y="0"/>
                  <a:pt x="16378" y="1124"/>
                  <a:pt x="18401" y="3127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 rot="3540000" flipV="1">
            <a:off x="-256382" y="1850232"/>
            <a:ext cx="6267451" cy="154146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799 w 21600"/>
              <a:gd name="T19" fmla="*/ 0 h 21600"/>
              <a:gd name="T20" fmla="*/ 21599 w 21600"/>
              <a:gd name="T21" fmla="*/ 13302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657"/>
                  <a:pt x="21497" y="12511"/>
                  <a:pt x="21296" y="13344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657"/>
                  <a:pt x="21497" y="12511"/>
                  <a:pt x="21296" y="13344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292600"/>
            <a:ext cx="2020887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08275"/>
            <a:ext cx="19446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800" decel="100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0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2225"/>
            <a:ext cx="6192838" cy="23495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mtClean="0">
                <a:solidFill>
                  <a:srgbClr val="FF0066"/>
                </a:solidFill>
              </a:rPr>
              <a:t>Звук –ш-</a:t>
            </a:r>
            <a:br>
              <a:rPr lang="ru-RU" sz="2400" b="1" smtClean="0">
                <a:solidFill>
                  <a:srgbClr val="FF0066"/>
                </a:solidFill>
              </a:rPr>
            </a:br>
            <a:r>
              <a:rPr lang="ru-RU" sz="2400" b="1" smtClean="0"/>
              <a:t>       </a:t>
            </a:r>
            <a:r>
              <a:rPr lang="ru-RU" sz="2000" b="1" smtClean="0"/>
              <a:t>Ш-ш-ш – шипит сердитый гусь,                                                                                          Я мальчишек не боюсь,</a:t>
            </a:r>
            <a:br>
              <a:rPr lang="ru-RU" sz="2000" b="1" smtClean="0"/>
            </a:br>
            <a:r>
              <a:rPr lang="ru-RU" sz="2000" b="1" smtClean="0"/>
              <a:t> Догоню, вас, шалуны, </a:t>
            </a:r>
            <a:br>
              <a:rPr lang="ru-RU" sz="2000" b="1" smtClean="0"/>
            </a:br>
            <a:r>
              <a:rPr lang="ru-RU" sz="2000" b="1" smtClean="0"/>
              <a:t>        Ухвачу вас за штаны!</a:t>
            </a:r>
            <a:r>
              <a:rPr lang="ru-RU" sz="2000" smtClean="0"/>
              <a:t>  </a:t>
            </a:r>
            <a:br>
              <a:rPr lang="ru-RU" sz="2000" smtClean="0"/>
            </a:br>
            <a:endParaRPr lang="ru-RU" sz="2000" smtClean="0"/>
          </a:p>
        </p:txBody>
      </p:sp>
      <p:grpSp>
        <p:nvGrpSpPr>
          <p:cNvPr id="5124" name="Group 3"/>
          <p:cNvGrpSpPr>
            <a:grpSpLocks/>
          </p:cNvGrpSpPr>
          <p:nvPr/>
        </p:nvGrpSpPr>
        <p:grpSpPr bwMode="auto">
          <a:xfrm>
            <a:off x="2627313" y="1773238"/>
            <a:ext cx="3743325" cy="3454400"/>
            <a:chOff x="1655" y="1117"/>
            <a:chExt cx="2358" cy="2176"/>
          </a:xfrm>
        </p:grpSpPr>
        <p:pic>
          <p:nvPicPr>
            <p:cNvPr id="51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1117"/>
              <a:ext cx="2358" cy="2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9" name="Text Box 5"/>
            <p:cNvSpPr txBox="1">
              <a:spLocks noChangeArrowheads="1"/>
            </p:cNvSpPr>
            <p:nvPr/>
          </p:nvSpPr>
          <p:spPr bwMode="auto">
            <a:xfrm>
              <a:off x="1655" y="1117"/>
              <a:ext cx="2358" cy="2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987675" y="5229225"/>
            <a:ext cx="720725" cy="647700"/>
          </a:xfrm>
          <a:prstGeom prst="ellipse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140200" y="5300663"/>
            <a:ext cx="1008063" cy="533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53534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00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" b="213"/>
          <a:stretch>
            <a:fillRect/>
          </a:stretch>
        </p:blipFill>
        <p:spPr bwMode="auto">
          <a:xfrm>
            <a:off x="5580063" y="5084763"/>
            <a:ext cx="8382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86688" cy="1570037"/>
          </a:xfrm>
        </p:spPr>
        <p:txBody>
          <a:bodyPr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smtClean="0"/>
              <a:t>                    </a:t>
            </a:r>
            <a:r>
              <a:rPr lang="ru-RU" sz="3200" b="1" smtClean="0">
                <a:solidFill>
                  <a:srgbClr val="FF0000"/>
                </a:solidFill>
              </a:rPr>
              <a:t>Звук - ж </a:t>
            </a:r>
            <a:r>
              <a:rPr lang="en-US" sz="3200" b="1" smtClean="0">
                <a:solidFill>
                  <a:srgbClr val="FF0000"/>
                </a:solidFill>
              </a:rPr>
              <a:t>–</a:t>
            </a:r>
            <a:br>
              <a:rPr lang="en-US" sz="3200" b="1" smtClean="0">
                <a:solidFill>
                  <a:srgbClr val="FF0000"/>
                </a:solidFill>
              </a:rPr>
            </a:br>
            <a:endParaRPr lang="en-US" sz="3200" b="1" smtClean="0">
              <a:solidFill>
                <a:srgbClr val="FF0000"/>
              </a:solidFill>
            </a:endParaRPr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3132138" y="5084763"/>
            <a:ext cx="720725" cy="647700"/>
          </a:xfrm>
          <a:prstGeom prst="ellipse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140200" y="5229225"/>
            <a:ext cx="1008063" cy="533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53534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00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565400"/>
            <a:ext cx="396081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323850" y="1052513"/>
            <a:ext cx="6624638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0000"/>
                </a:solidFill>
              </a:rPr>
              <a:t>Жук на листике сидит,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0000"/>
                </a:solidFill>
              </a:rPr>
              <a:t>               Громко целый день жужжит,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0000"/>
                </a:solidFill>
              </a:rPr>
              <a:t>                  Ждет гостей к себе домой,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0000"/>
                </a:solidFill>
              </a:rPr>
              <a:t>                              Показать, как он поёт: ж – ж - ж.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4941888"/>
            <a:ext cx="10080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755650" y="333375"/>
            <a:ext cx="7702550" cy="2684463"/>
            <a:chOff x="476" y="210"/>
            <a:chExt cx="4852" cy="1691"/>
          </a:xfrm>
        </p:grpSpPr>
        <p:grpSp>
          <p:nvGrpSpPr>
            <p:cNvPr id="7174" name="Group 2"/>
            <p:cNvGrpSpPr>
              <a:grpSpLocks/>
            </p:cNvGrpSpPr>
            <p:nvPr/>
          </p:nvGrpSpPr>
          <p:grpSpPr bwMode="auto">
            <a:xfrm>
              <a:off x="476" y="210"/>
              <a:ext cx="4852" cy="1691"/>
              <a:chOff x="476" y="210"/>
              <a:chExt cx="4852" cy="1691"/>
            </a:xfrm>
          </p:grpSpPr>
          <p:pic>
            <p:nvPicPr>
              <p:cNvPr id="7178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" y="371"/>
                <a:ext cx="4644" cy="1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7179" name="Text Box 4"/>
              <p:cNvSpPr txBox="1">
                <a:spLocks noChangeArrowheads="1"/>
              </p:cNvSpPr>
              <p:nvPr/>
            </p:nvSpPr>
            <p:spPr bwMode="auto">
              <a:xfrm>
                <a:off x="476" y="210"/>
                <a:ext cx="4852" cy="1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175" name="Group 5"/>
            <p:cNvGrpSpPr>
              <a:grpSpLocks/>
            </p:cNvGrpSpPr>
            <p:nvPr/>
          </p:nvGrpSpPr>
          <p:grpSpPr bwMode="auto">
            <a:xfrm>
              <a:off x="607" y="477"/>
              <a:ext cx="4536" cy="1048"/>
              <a:chOff x="607" y="477"/>
              <a:chExt cx="4536" cy="1048"/>
            </a:xfrm>
          </p:grpSpPr>
          <p:pic>
            <p:nvPicPr>
              <p:cNvPr id="7176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" y="574"/>
                <a:ext cx="4346" cy="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7177" name="Text Box 7"/>
              <p:cNvSpPr txBox="1">
                <a:spLocks noChangeArrowheads="1"/>
              </p:cNvSpPr>
              <p:nvPr/>
            </p:nvSpPr>
            <p:spPr bwMode="auto">
              <a:xfrm>
                <a:off x="607" y="477"/>
                <a:ext cx="4536" cy="1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>
          <a:xfrm>
            <a:off x="3059113" y="-11113"/>
            <a:ext cx="6084887" cy="2227263"/>
          </a:xfrm>
        </p:spPr>
        <p:txBody>
          <a:bodyPr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smtClean="0">
                <a:solidFill>
                  <a:srgbClr val="FF0000"/>
                </a:solidFill>
              </a:rPr>
              <a:t>Я нашел жука в цветке,</a:t>
            </a:r>
            <a:r>
              <a:rPr lang="ru-RU" sz="2800" smtClean="0">
                <a:solidFill>
                  <a:srgbClr val="FF0000"/>
                </a:solidFill>
              </a:rPr>
              <a:t>                                                                   </a:t>
            </a:r>
            <a:r>
              <a:rPr lang="ru-RU" sz="2800" b="1" i="1" smtClean="0">
                <a:solidFill>
                  <a:srgbClr val="FF0000"/>
                </a:solidFill>
              </a:rPr>
              <a:t>Я держу его в руке,</a:t>
            </a:r>
            <a:br>
              <a:rPr lang="ru-RU" sz="2800" b="1" i="1" smtClean="0">
                <a:solidFill>
                  <a:srgbClr val="FF0000"/>
                </a:solidFill>
              </a:rPr>
            </a:br>
            <a:r>
              <a:rPr lang="ru-RU" sz="2800" b="1" i="1" smtClean="0">
                <a:solidFill>
                  <a:srgbClr val="FF0000"/>
                </a:solidFill>
              </a:rPr>
              <a:t>Жук такой хорошенький,</a:t>
            </a:r>
            <a:br>
              <a:rPr lang="ru-RU" sz="2800" b="1" i="1" smtClean="0">
                <a:solidFill>
                  <a:srgbClr val="FF0000"/>
                </a:solidFill>
              </a:rPr>
            </a:br>
            <a:r>
              <a:rPr lang="ru-RU" sz="2800" b="1" i="1" smtClean="0">
                <a:solidFill>
                  <a:srgbClr val="FF0000"/>
                </a:solidFill>
              </a:rPr>
              <a:t>Спинка вся в горошинку!</a:t>
            </a:r>
          </a:p>
        </p:txBody>
      </p:sp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17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60575"/>
            <a:ext cx="381635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additive="repl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 additive="repl"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 additive="repl"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 additive="repl"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411163" y="115888"/>
            <a:ext cx="8229600" cy="96361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i="1" smtClean="0">
                <a:solidFill>
                  <a:srgbClr val="3333CC"/>
                </a:solidFill>
              </a:rPr>
              <a:t>«Добавь –жи-  или  –ши-»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892175"/>
            <a:ext cx="8099425" cy="3606800"/>
          </a:xfrm>
        </p:spPr>
        <p:txBody>
          <a:bodyPr/>
          <a:lstStyle/>
          <a:p>
            <a:pPr marL="0" indent="0" eaLnBrk="1" hangingPunct="1"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mtClean="0"/>
              <a:t>малы - …ши                  но – …жи                   каранда – …ши             мы – …ши           ланды –…ши                 гру – …ши                   лы – …жи                       клави – …ши                                                     эта – …жи                      е – …жи </a:t>
            </a:r>
          </a:p>
          <a:p>
            <a:pPr marL="0" indent="0" eaLnBrk="1" hangingPunct="1"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759200"/>
            <a:ext cx="1655762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716338"/>
            <a:ext cx="157956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789363"/>
            <a:ext cx="1220788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300663"/>
            <a:ext cx="1655763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300663"/>
            <a:ext cx="14398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716338"/>
            <a:ext cx="16557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229225"/>
            <a:ext cx="20891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516563"/>
            <a:ext cx="138747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825875"/>
            <a:ext cx="1584325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205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-315913"/>
            <a:ext cx="2339975" cy="213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206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77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300663"/>
            <a:ext cx="12207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800" decel="100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0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3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1800" decel="100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56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82650"/>
          </a:xfrm>
        </p:spPr>
        <p:txBody>
          <a:bodyPr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i="1" smtClean="0"/>
              <a:t>           «Доскажи словечко»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5761038"/>
          </a:xfrm>
        </p:spPr>
        <p:txBody>
          <a:bodyPr/>
          <a:lstStyle/>
          <a:p>
            <a:pPr marL="341313" indent="-341313" eaLnBrk="1" hangingPunct="1"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smtClean="0"/>
              <a:t>      </a:t>
            </a:r>
            <a:r>
              <a:rPr lang="ru-RU" sz="2400" b="1" smtClean="0"/>
              <a:t>Уш – уш – уш – мы включили …</a:t>
            </a:r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  <a:p>
            <a:pPr marL="341313" indent="-341313" eaLnBrk="1" hangingPunct="1"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smtClean="0"/>
              <a:t>       Ша –</a:t>
            </a:r>
            <a:r>
              <a:rPr lang="en-US" sz="2400" b="1" smtClean="0"/>
              <a:t> </a:t>
            </a:r>
            <a:r>
              <a:rPr lang="ru-RU" sz="2400" b="1" smtClean="0"/>
              <a:t>ша </a:t>
            </a:r>
            <a:r>
              <a:rPr lang="en-US" sz="2400" b="1" smtClean="0"/>
              <a:t>– </a:t>
            </a:r>
            <a:r>
              <a:rPr lang="ru-RU" sz="2400" b="1" smtClean="0"/>
              <a:t>ша - мама моет …</a:t>
            </a:r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  <a:p>
            <a:pPr marL="341313" indent="-341313" eaLnBrk="1" hangingPunct="1"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smtClean="0"/>
              <a:t>       Жа – жа – жа – есть иголки у …</a:t>
            </a:r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  <a:p>
            <a:pPr marL="341313" indent="-341313" eaLnBrk="1" hangingPunct="1"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smtClean="0"/>
              <a:t>       Ши – ши – ши – у меня …</a:t>
            </a:r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  <a:p>
            <a:pPr marL="341313" indent="-341313" eaLnBrk="1" hangingPunct="1"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smtClean="0"/>
              <a:t>       Жи – жи – жи – папа точит …</a:t>
            </a:r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  <a:p>
            <a:pPr marL="341313" indent="-341313" eaLnBrk="1" hangingPunct="1"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smtClean="0"/>
              <a:t>       Ши – ши – ши – на болоте …</a:t>
            </a:r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  <a:p>
            <a:pPr marL="341313" indent="-341313" eaLnBrk="1" hangingPunct="1">
              <a:spcBef>
                <a:spcPts val="6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708275"/>
            <a:ext cx="1512887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573463"/>
            <a:ext cx="10795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700213"/>
            <a:ext cx="122555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221163"/>
            <a:ext cx="129540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16563"/>
            <a:ext cx="17287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765175"/>
            <a:ext cx="12969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7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374775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8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2588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25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0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6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1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6551612" cy="112553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smtClean="0">
                <a:solidFill>
                  <a:srgbClr val="33CC33"/>
                </a:solidFill>
              </a:rPr>
              <a:t>   «Магазин игрушек»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60388" y="1865313"/>
            <a:ext cx="1830387" cy="811212"/>
            <a:chOff x="353" y="1175"/>
            <a:chExt cx="1153" cy="511"/>
          </a:xfrm>
        </p:grpSpPr>
        <p:pic>
          <p:nvPicPr>
            <p:cNvPr id="1027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" y="1175"/>
              <a:ext cx="519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" y="1187"/>
              <a:ext cx="576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79388" y="2924175"/>
            <a:ext cx="2303462" cy="2365375"/>
            <a:chOff x="113" y="1842"/>
            <a:chExt cx="1451" cy="1490"/>
          </a:xfrm>
        </p:grpSpPr>
        <p:pic>
          <p:nvPicPr>
            <p:cNvPr id="1027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" y="2504"/>
              <a:ext cx="436" cy="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2503"/>
              <a:ext cx="453" cy="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842"/>
              <a:ext cx="453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7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1842"/>
              <a:ext cx="374" cy="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925763" y="1865313"/>
            <a:ext cx="1065212" cy="2478087"/>
            <a:chOff x="1843" y="1175"/>
            <a:chExt cx="671" cy="1561"/>
          </a:xfrm>
        </p:grpSpPr>
        <p:pic>
          <p:nvPicPr>
            <p:cNvPr id="10272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3" y="1175"/>
              <a:ext cx="671" cy="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3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3" y="2008"/>
              <a:ext cx="620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31800" y="5600700"/>
            <a:ext cx="2249488" cy="862013"/>
            <a:chOff x="272" y="3528"/>
            <a:chExt cx="1417" cy="543"/>
          </a:xfrm>
        </p:grpSpPr>
        <p:pic>
          <p:nvPicPr>
            <p:cNvPr id="10269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" y="3528"/>
              <a:ext cx="464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0" name="Picture 1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3528"/>
              <a:ext cx="466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71" name="Picture 1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5" y="3528"/>
              <a:ext cx="464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6480175" y="1773238"/>
            <a:ext cx="2435225" cy="1450975"/>
            <a:chOff x="4082" y="1117"/>
            <a:chExt cx="1534" cy="914"/>
          </a:xfrm>
        </p:grpSpPr>
        <p:pic>
          <p:nvPicPr>
            <p:cNvPr id="10266" name="Picture 1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" y="1469"/>
              <a:ext cx="51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7" name="Picture 1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1117"/>
              <a:ext cx="514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8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3" y="1117"/>
              <a:ext cx="513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052888" y="2952750"/>
            <a:ext cx="2708275" cy="2058988"/>
            <a:chOff x="2553" y="1860"/>
            <a:chExt cx="1706" cy="1297"/>
          </a:xfrm>
        </p:grpSpPr>
        <p:pic>
          <p:nvPicPr>
            <p:cNvPr id="10261" name="Picture 2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4" y="1860"/>
              <a:ext cx="445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2" name="Picture 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3" y="1860"/>
              <a:ext cx="486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3" name="Picture 2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3" y="1860"/>
              <a:ext cx="487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4" name="Picture 2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7" y="2509"/>
              <a:ext cx="487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5" name="Picture 2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0" y="2509"/>
              <a:ext cx="487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2979738" y="5186363"/>
            <a:ext cx="2867025" cy="1582737"/>
            <a:chOff x="1877" y="3267"/>
            <a:chExt cx="1806" cy="997"/>
          </a:xfrm>
        </p:grpSpPr>
        <p:pic>
          <p:nvPicPr>
            <p:cNvPr id="10257" name="Picture 2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" y="3323"/>
              <a:ext cx="358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58" name="Picture 2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" y="3324"/>
              <a:ext cx="356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59" name="Picture 3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5" y="3620"/>
              <a:ext cx="358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60" name="Picture 3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" y="3695"/>
              <a:ext cx="358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6157913" y="5087938"/>
            <a:ext cx="2516187" cy="1768475"/>
            <a:chOff x="3879" y="3205"/>
            <a:chExt cx="1585" cy="1114"/>
          </a:xfrm>
        </p:grpSpPr>
        <p:pic>
          <p:nvPicPr>
            <p:cNvPr id="10255" name="Picture 3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9" y="3205"/>
              <a:ext cx="816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256" name="Picture 3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7" y="3205"/>
              <a:ext cx="816" cy="1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pic>
        <p:nvPicPr>
          <p:cNvPr id="10251" name="Picture 3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0"/>
            <a:ext cx="1249362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52" name="Picture 3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1152525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301" name="Picture 3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429000"/>
            <a:ext cx="12160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302" name="Picture 3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700213"/>
            <a:ext cx="8636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800" decel="100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5" dur="20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6" dur="2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1800" decel="100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258</Words>
  <Application>Microsoft Office PowerPoint</Application>
  <PresentationFormat>Экран (4:3)</PresentationFormat>
  <Paragraphs>31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Гусь шипит ш-ш-ш</vt:lpstr>
      <vt:lpstr>Жук жужжит ж-ж-ж</vt:lpstr>
      <vt:lpstr>Звук –ш-        Ш-ш-ш – шипит сердитый гусь,                                                                                          Я мальчишек не боюсь,  Догоню, вас, шалуны,          Ухвачу вас за штаны!   </vt:lpstr>
      <vt:lpstr>                    Звук - ж – </vt:lpstr>
      <vt:lpstr>Я нашел жука в цветке,                                                                   Я держу его в руке, Жук такой хорошенький, Спинка вся в горошинку!</vt:lpstr>
      <vt:lpstr>«Добавь –жи-  или  –ши-»</vt:lpstr>
      <vt:lpstr>           «Доскажи словечко»</vt:lpstr>
      <vt:lpstr>   «Магазин игрушек»</vt:lpstr>
      <vt:lpstr>«Что для Миши, что для Жени?»           </vt:lpstr>
      <vt:lpstr>«Игрушки»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Екатерина</cp:lastModifiedBy>
  <cp:revision>32</cp:revision>
  <cp:lastPrinted>1601-01-01T00:00:00Z</cp:lastPrinted>
  <dcterms:created xsi:type="dcterms:W3CDTF">2013-11-30T17:16:10Z</dcterms:created>
  <dcterms:modified xsi:type="dcterms:W3CDTF">2022-02-16T17:05:44Z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3161849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