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58" r:id="rId5"/>
    <p:sldId id="259"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498"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15.02.2022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15.02.2022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15.02.2022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15.02.2022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15.02.2022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15.02.2022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15.02.2022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a:t>Образец заголовка</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15.02.2022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15.02.2022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15.02.2022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15.02.2022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15.02.2022</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robot-help.ru/images/lego-mindstorms-ev3/lessons/lesson-10/004.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907704" y="2701887"/>
            <a:ext cx="5637010" cy="882119"/>
          </a:xfrm>
        </p:spPr>
        <p:txBody>
          <a:bodyPr>
            <a:noAutofit/>
          </a:bodyPr>
          <a:lstStyle/>
          <a:p>
            <a:pPr algn="ctr"/>
            <a:r>
              <a:rPr lang="ru-RU" sz="2800" b="1" dirty="0"/>
              <a:t>Изучаем гироскопический датчик</a:t>
            </a:r>
            <a:endParaRPr lang="ru-RU" sz="2800" dirty="0"/>
          </a:p>
        </p:txBody>
      </p:sp>
      <p:sp>
        <p:nvSpPr>
          <p:cNvPr id="4" name="Заголовок 1"/>
          <p:cNvSpPr txBox="1">
            <a:spLocks/>
          </p:cNvSpPr>
          <p:nvPr/>
        </p:nvSpPr>
        <p:spPr>
          <a:xfrm>
            <a:off x="1043608" y="908720"/>
            <a:ext cx="7175351" cy="1793167"/>
          </a:xfrm>
          <a:prstGeom prst="rect">
            <a:avLst/>
          </a:prstGeom>
          <a:effectLst/>
        </p:spPr>
        <p:txBody>
          <a:bodyPr vert="horz" lIns="91440" tIns="45720" rIns="91440" bIns="45720" rtlCol="0" anchor="t" anchorCtr="0">
            <a:noAutofit/>
          </a:bodyPr>
          <a:lstStyle>
            <a:lvl1pPr marL="640080" indent="-457200" algn="l" defTabSz="914400" rtl="0" eaLnBrk="1" latinLnBrk="0" hangingPunct="1">
              <a:spcBef>
                <a:spcPct val="0"/>
              </a:spcBef>
              <a:buClr>
                <a:schemeClr val="accent6">
                  <a:lumMod val="75000"/>
                </a:schemeClr>
              </a:buClr>
              <a:buSzPct val="128000"/>
              <a:buFont typeface="Georgia" pitchFamily="18" charset="0"/>
              <a:buChar char="*"/>
              <a:defRPr sz="54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182880" indent="0" algn="ctr">
              <a:buFont typeface="Georgia" pitchFamily="18" charset="0"/>
              <a:buNone/>
            </a:pPr>
            <a:r>
              <a:rPr lang="en-US" dirty="0"/>
              <a:t>Lego </a:t>
            </a:r>
            <a:r>
              <a:rPr lang="en-US" dirty="0" err="1"/>
              <a:t>mindstorms</a:t>
            </a:r>
            <a:r>
              <a:rPr lang="en-US" dirty="0"/>
              <a:t> EV3</a:t>
            </a:r>
            <a:endParaRPr lang="ru-RU" dirty="0"/>
          </a:p>
        </p:txBody>
      </p:sp>
      <p:pic>
        <p:nvPicPr>
          <p:cNvPr id="6" name="Рисунок 5" descr="Гироскопический датчик"/>
          <p:cNvPicPr/>
          <p:nvPr/>
        </p:nvPicPr>
        <p:blipFill>
          <a:blip r:embed="rId2">
            <a:extLst>
              <a:ext uri="{28A0092B-C50C-407E-A947-70E740481C1C}">
                <a14:useLocalDpi xmlns:a14="http://schemas.microsoft.com/office/drawing/2010/main" val="0"/>
              </a:ext>
            </a:extLst>
          </a:blip>
          <a:srcRect/>
          <a:stretch>
            <a:fillRect/>
          </a:stretch>
        </p:blipFill>
        <p:spPr bwMode="auto">
          <a:xfrm>
            <a:off x="2903091" y="3858644"/>
            <a:ext cx="3456384" cy="1988046"/>
          </a:xfrm>
          <a:prstGeom prst="rect">
            <a:avLst/>
          </a:prstGeom>
          <a:noFill/>
          <a:ln>
            <a:noFill/>
          </a:ln>
        </p:spPr>
      </p:pic>
    </p:spTree>
    <p:extLst>
      <p:ext uri="{BB962C8B-B14F-4D97-AF65-F5344CB8AC3E}">
        <p14:creationId xmlns:p14="http://schemas.microsoft.com/office/powerpoint/2010/main" val="2953880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31"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style.rotation</p:attrName>
                                        </p:attrNameLst>
                                      </p:cBhvr>
                                      <p:tavLst>
                                        <p:tav tm="0">
                                          <p:val>
                                            <p:fltVal val="90"/>
                                          </p:val>
                                        </p:tav>
                                        <p:tav tm="100000">
                                          <p:val>
                                            <p:fltVal val="0"/>
                                          </p:val>
                                        </p:tav>
                                      </p:tavLst>
                                    </p:anim>
                                    <p:animEffect transition="in" filter="fade">
                                      <p:cBhvr>
                                        <p:cTn id="2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899592" y="731520"/>
            <a:ext cx="7344816" cy="5721816"/>
          </a:xfrm>
        </p:spPr>
        <p:txBody>
          <a:bodyPr>
            <a:normAutofit lnSpcReduction="10000"/>
          </a:bodyPr>
          <a:lstStyle/>
          <a:p>
            <a:r>
              <a:rPr lang="ru-RU" dirty="0"/>
              <a:t>Гироскопический датчик предназначен для измерения углов вращения робота или скорости вращения. Сверху на корпусе датчика нанесены две стрелки, обозначающие плоскость, в которой работает датчик. Поэтому важно правильно установить датчик на робота. Также для более точного измерения крепление гироскопического датчика должно исключать его подвижность относительно корпуса робота. Даже во время прямолинейного движения робота гироскопический датчик может накапливать погрешность измерения угла и скорости вращения, поэтому непосредственно перед измерением следует осуществить сброс в </a:t>
            </a:r>
            <a:r>
              <a:rPr lang="ru-RU" b="1" dirty="0"/>
              <a:t>0</a:t>
            </a:r>
            <a:r>
              <a:rPr lang="ru-RU" dirty="0"/>
              <a:t> текущего показания датчика. Вращение робота против часовой стрелки формирует отрицательные значения измерений, а вращение по часовой стрелке - положительные.    </a:t>
            </a:r>
          </a:p>
          <a:p>
            <a:endParaRPr lang="ru-RU" dirty="0"/>
          </a:p>
        </p:txBody>
      </p:sp>
    </p:spTree>
    <p:extLst>
      <p:ext uri="{BB962C8B-B14F-4D97-AF65-F5344CB8AC3E}">
        <p14:creationId xmlns:p14="http://schemas.microsoft.com/office/powerpoint/2010/main" val="1344420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899592" y="731520"/>
            <a:ext cx="7344816" cy="2409448"/>
          </a:xfrm>
        </p:spPr>
        <p:txBody>
          <a:bodyPr>
            <a:normAutofit lnSpcReduction="10000"/>
          </a:bodyPr>
          <a:lstStyle/>
          <a:p>
            <a:r>
              <a:rPr lang="ru-RU" dirty="0"/>
              <a:t>Рассмотрим программный блок </a:t>
            </a:r>
            <a:r>
              <a:rPr lang="ru-RU" b="1" dirty="0"/>
              <a:t>"Гироскопический датчик" (Рис. 1)</a:t>
            </a:r>
            <a:r>
              <a:rPr lang="ru-RU" dirty="0"/>
              <a:t> Желтой палитры. Этот программный блок имеет три режима работы: </a:t>
            </a:r>
            <a:r>
              <a:rPr lang="ru-RU" b="1" dirty="0"/>
              <a:t>"Измерение"</a:t>
            </a:r>
            <a:r>
              <a:rPr lang="ru-RU" dirty="0"/>
              <a:t>, </a:t>
            </a:r>
            <a:r>
              <a:rPr lang="ru-RU" b="1" dirty="0"/>
              <a:t>"Сравнение"</a:t>
            </a:r>
            <a:r>
              <a:rPr lang="ru-RU" dirty="0"/>
              <a:t> и </a:t>
            </a:r>
            <a:r>
              <a:rPr lang="ru-RU" b="1" dirty="0"/>
              <a:t>"Сброс"</a:t>
            </a:r>
            <a:r>
              <a:rPr lang="ru-RU" dirty="0"/>
              <a:t>. В режиме </a:t>
            </a:r>
            <a:r>
              <a:rPr lang="ru-RU" b="1" dirty="0"/>
              <a:t>"Измерение"</a:t>
            </a:r>
            <a:r>
              <a:rPr lang="ru-RU" dirty="0"/>
              <a:t> можно измерить </a:t>
            </a:r>
            <a:r>
              <a:rPr lang="ru-RU" b="1" dirty="0"/>
              <a:t>"Угол"</a:t>
            </a:r>
            <a:r>
              <a:rPr lang="ru-RU" dirty="0"/>
              <a:t>, </a:t>
            </a:r>
            <a:r>
              <a:rPr lang="ru-RU" b="1" dirty="0"/>
              <a:t>"Скорость"</a:t>
            </a:r>
            <a:r>
              <a:rPr lang="ru-RU" dirty="0"/>
              <a:t> или одновременно </a:t>
            </a:r>
            <a:r>
              <a:rPr lang="ru-RU" b="1" dirty="0"/>
              <a:t>"Угол и скорость"</a:t>
            </a:r>
            <a:r>
              <a:rPr lang="ru-RU" dirty="0"/>
              <a:t>.</a:t>
            </a:r>
          </a:p>
        </p:txBody>
      </p:sp>
      <p:pic>
        <p:nvPicPr>
          <p:cNvPr id="4" name="Рисунок 3" descr="Программный блок &quot;Гироскопический датчик&quot;"/>
          <p:cNvPicPr/>
          <p:nvPr/>
        </p:nvPicPr>
        <p:blipFill>
          <a:blip r:embed="rId2">
            <a:extLst>
              <a:ext uri="{28A0092B-C50C-407E-A947-70E740481C1C}">
                <a14:useLocalDpi xmlns:a14="http://schemas.microsoft.com/office/drawing/2010/main" val="0"/>
              </a:ext>
            </a:extLst>
          </a:blip>
          <a:srcRect/>
          <a:stretch>
            <a:fillRect/>
          </a:stretch>
        </p:blipFill>
        <p:spPr bwMode="auto">
          <a:xfrm>
            <a:off x="2339752" y="3068960"/>
            <a:ext cx="4536504" cy="3027015"/>
          </a:xfrm>
          <a:prstGeom prst="rect">
            <a:avLst/>
          </a:prstGeom>
          <a:noFill/>
          <a:ln>
            <a:noFill/>
          </a:ln>
        </p:spPr>
      </p:pic>
      <p:sp>
        <p:nvSpPr>
          <p:cNvPr id="5" name="Прямоугольник 4"/>
          <p:cNvSpPr/>
          <p:nvPr/>
        </p:nvSpPr>
        <p:spPr>
          <a:xfrm>
            <a:off x="4246239" y="6237312"/>
            <a:ext cx="867545" cy="369332"/>
          </a:xfrm>
          <a:prstGeom prst="rect">
            <a:avLst/>
          </a:prstGeom>
        </p:spPr>
        <p:txBody>
          <a:bodyPr wrap="none">
            <a:spAutoFit/>
          </a:bodyPr>
          <a:lstStyle/>
          <a:p>
            <a:r>
              <a:rPr lang="ru-RU" b="1" dirty="0"/>
              <a:t>Рис. 1</a:t>
            </a:r>
            <a:endParaRPr lang="ru-RU" dirty="0"/>
          </a:p>
        </p:txBody>
      </p:sp>
    </p:spTree>
    <p:extLst>
      <p:ext uri="{BB962C8B-B14F-4D97-AF65-F5344CB8AC3E}">
        <p14:creationId xmlns:p14="http://schemas.microsoft.com/office/powerpoint/2010/main" val="838833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971600" y="731520"/>
            <a:ext cx="7200800" cy="1257320"/>
          </a:xfrm>
        </p:spPr>
        <p:txBody>
          <a:bodyPr>
            <a:normAutofit fontScale="92500" lnSpcReduction="10000"/>
          </a:bodyPr>
          <a:lstStyle/>
          <a:p>
            <a:r>
              <a:rPr lang="ru-RU" dirty="0"/>
              <a:t>Давайте закрепим гироскопический датчик на нашем роботе </a:t>
            </a:r>
            <a:r>
              <a:rPr lang="ru-RU" b="1" dirty="0"/>
              <a:t>(Рис. 2)</a:t>
            </a:r>
            <a:r>
              <a:rPr lang="ru-RU" dirty="0"/>
              <a:t>, подсоединим его кабелем к порту </a:t>
            </a:r>
            <a:r>
              <a:rPr lang="ru-RU" b="1" dirty="0"/>
              <a:t>4</a:t>
            </a:r>
            <a:r>
              <a:rPr lang="ru-RU" dirty="0"/>
              <a:t>модуля EV3</a:t>
            </a:r>
            <a:r>
              <a:rPr lang="ru-RU" b="1" dirty="0"/>
              <a:t> </a:t>
            </a:r>
            <a:r>
              <a:rPr lang="ru-RU" dirty="0"/>
              <a:t> и рассмотрим примеры использования.</a:t>
            </a:r>
          </a:p>
        </p:txBody>
      </p:sp>
      <p:pic>
        <p:nvPicPr>
          <p:cNvPr id="4" name="Рисунок 3" descr="Крепление гироскопического датчика на роботе"/>
          <p:cNvPicPr/>
          <p:nvPr/>
        </p:nvPicPr>
        <p:blipFill>
          <a:blip r:embed="rId2">
            <a:extLst>
              <a:ext uri="{28A0092B-C50C-407E-A947-70E740481C1C}">
                <a14:useLocalDpi xmlns:a14="http://schemas.microsoft.com/office/drawing/2010/main" val="0"/>
              </a:ext>
            </a:extLst>
          </a:blip>
          <a:srcRect/>
          <a:stretch>
            <a:fillRect/>
          </a:stretch>
        </p:blipFill>
        <p:spPr bwMode="auto">
          <a:xfrm>
            <a:off x="1563971" y="1988839"/>
            <a:ext cx="6153472" cy="3980559"/>
          </a:xfrm>
          <a:prstGeom prst="rect">
            <a:avLst/>
          </a:prstGeom>
          <a:noFill/>
          <a:ln>
            <a:noFill/>
          </a:ln>
        </p:spPr>
      </p:pic>
      <p:sp>
        <p:nvSpPr>
          <p:cNvPr id="5" name="Прямоугольник 4"/>
          <p:cNvSpPr/>
          <p:nvPr/>
        </p:nvSpPr>
        <p:spPr>
          <a:xfrm>
            <a:off x="4206934" y="6165304"/>
            <a:ext cx="867545" cy="369332"/>
          </a:xfrm>
          <a:prstGeom prst="rect">
            <a:avLst/>
          </a:prstGeom>
        </p:spPr>
        <p:txBody>
          <a:bodyPr wrap="none">
            <a:spAutoFit/>
          </a:bodyPr>
          <a:lstStyle/>
          <a:p>
            <a:r>
              <a:rPr lang="ru-RU" b="1" dirty="0"/>
              <a:t>Рис. 2</a:t>
            </a:r>
            <a:endParaRPr lang="ru-RU" dirty="0"/>
          </a:p>
        </p:txBody>
      </p:sp>
    </p:spTree>
    <p:extLst>
      <p:ext uri="{BB962C8B-B14F-4D97-AF65-F5344CB8AC3E}">
        <p14:creationId xmlns:p14="http://schemas.microsoft.com/office/powerpoint/2010/main" val="1084687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827584" y="620688"/>
            <a:ext cx="7560840" cy="5832648"/>
          </a:xfrm>
        </p:spPr>
        <p:txBody>
          <a:bodyPr>
            <a:normAutofit fontScale="85000" lnSpcReduction="20000"/>
          </a:bodyPr>
          <a:lstStyle/>
          <a:p>
            <a:r>
              <a:rPr lang="ru-RU" sz="2400" b="1" dirty="0"/>
              <a:t>Задача №1:</a:t>
            </a:r>
            <a:r>
              <a:rPr lang="ru-RU" sz="2400" dirty="0"/>
              <a:t> написать программу движения робота по квадрату с длиной стороны квадрата, равной длине окружности колеса робота.</a:t>
            </a:r>
            <a:endParaRPr lang="ru-RU" sz="2800" dirty="0"/>
          </a:p>
          <a:p>
            <a:pPr marL="45720" indent="0">
              <a:buNone/>
            </a:pPr>
            <a:r>
              <a:rPr lang="ru-RU" sz="2400" b="1" dirty="0"/>
              <a:t>Решение:</a:t>
            </a:r>
            <a:endParaRPr lang="ru-RU" sz="2800" dirty="0"/>
          </a:p>
          <a:p>
            <a:pPr lvl="0"/>
            <a:r>
              <a:rPr lang="ru-RU" sz="2400" dirty="0"/>
              <a:t>Перед началом движения сбросим датчик в </a:t>
            </a:r>
            <a:r>
              <a:rPr lang="ru-RU" sz="2400" b="1" dirty="0"/>
              <a:t>0</a:t>
            </a:r>
            <a:r>
              <a:rPr lang="ru-RU" sz="2400" dirty="0"/>
              <a:t>, используя программный блок </a:t>
            </a:r>
            <a:r>
              <a:rPr lang="ru-RU" sz="2400" b="1" dirty="0"/>
              <a:t>"Гироскопический датчик"</a:t>
            </a:r>
            <a:r>
              <a:rPr lang="ru-RU" sz="2400" dirty="0"/>
              <a:t> Желтой палитры;</a:t>
            </a:r>
            <a:endParaRPr lang="ru-RU" sz="2800" dirty="0"/>
          </a:p>
          <a:p>
            <a:pPr lvl="0"/>
            <a:r>
              <a:rPr lang="ru-RU" sz="2400" dirty="0"/>
              <a:t>Мы уже знаем: чтобы проехать прямолинейно требуемое расстояние - необходимо, воспользовавшись программным блоком </a:t>
            </a:r>
            <a:r>
              <a:rPr lang="ru-RU" sz="2400" b="1" dirty="0"/>
              <a:t>"Независимое управление моторами"</a:t>
            </a:r>
            <a:r>
              <a:rPr lang="ru-RU" sz="2400" dirty="0"/>
              <a:t>, включить оба мотора на </a:t>
            </a:r>
            <a:r>
              <a:rPr lang="ru-RU" sz="2400" b="1" dirty="0"/>
              <a:t>1</a:t>
            </a:r>
            <a:r>
              <a:rPr lang="ru-RU" sz="2400" dirty="0"/>
              <a:t> оборот.</a:t>
            </a:r>
            <a:endParaRPr lang="ru-RU" sz="2800" dirty="0"/>
          </a:p>
          <a:p>
            <a:pPr lvl="0"/>
            <a:r>
              <a:rPr lang="ru-RU" sz="2400" dirty="0"/>
              <a:t>Для поворота робота на </a:t>
            </a:r>
            <a:r>
              <a:rPr lang="ru-RU" sz="2400" b="1" dirty="0"/>
              <a:t>90</a:t>
            </a:r>
            <a:r>
              <a:rPr lang="ru-RU" sz="2400" dirty="0"/>
              <a:t> градусов в этот раз воспользуемся гироскопическим датчиком:</a:t>
            </a:r>
            <a:endParaRPr lang="ru-RU" sz="2800" dirty="0"/>
          </a:p>
          <a:p>
            <a:pPr lvl="1"/>
            <a:r>
              <a:rPr lang="ru-RU" dirty="0"/>
              <a:t>используя программный блок </a:t>
            </a:r>
            <a:r>
              <a:rPr lang="ru-RU" b="1" dirty="0"/>
              <a:t>"Независимое управление моторами"</a:t>
            </a:r>
            <a:r>
              <a:rPr lang="ru-RU" dirty="0"/>
              <a:t>, заставим робота вращаться вправо вокруг своей оси;</a:t>
            </a:r>
            <a:endParaRPr lang="ru-RU" sz="2400" dirty="0"/>
          </a:p>
          <a:p>
            <a:pPr lvl="1"/>
            <a:r>
              <a:rPr lang="ru-RU" dirty="0"/>
              <a:t>используя программный блок </a:t>
            </a:r>
            <a:r>
              <a:rPr lang="ru-RU" b="1" dirty="0"/>
              <a:t>"Ожидание"</a:t>
            </a:r>
            <a:r>
              <a:rPr lang="ru-RU" dirty="0"/>
              <a:t> в режиме </a:t>
            </a:r>
            <a:r>
              <a:rPr lang="ru-RU" b="1" dirty="0"/>
              <a:t>"Гироскопический датчик"</a:t>
            </a:r>
            <a:r>
              <a:rPr lang="ru-RU" dirty="0"/>
              <a:t>, будем ждать, пока значение угла поворота не достигнет </a:t>
            </a:r>
            <a:r>
              <a:rPr lang="ru-RU" b="1" dirty="0"/>
              <a:t>90</a:t>
            </a:r>
            <a:r>
              <a:rPr lang="ru-RU" dirty="0"/>
              <a:t> градусов;</a:t>
            </a:r>
            <a:endParaRPr lang="ru-RU" sz="2400" dirty="0"/>
          </a:p>
          <a:p>
            <a:pPr lvl="1"/>
            <a:r>
              <a:rPr lang="ru-RU" dirty="0"/>
              <a:t>Выключим моторы;</a:t>
            </a:r>
            <a:endParaRPr lang="ru-RU" sz="2400" dirty="0"/>
          </a:p>
          <a:p>
            <a:pPr lvl="0"/>
            <a:r>
              <a:rPr lang="ru-RU" sz="2400" dirty="0"/>
              <a:t>Используя программный блок </a:t>
            </a:r>
            <a:r>
              <a:rPr lang="ru-RU" sz="2400" b="1" dirty="0"/>
              <a:t>"Цикл"</a:t>
            </a:r>
            <a:r>
              <a:rPr lang="ru-RU" sz="2400" dirty="0"/>
              <a:t> в режиме </a:t>
            </a:r>
            <a:r>
              <a:rPr lang="ru-RU" sz="2400" b="1" dirty="0"/>
              <a:t>"Подсчет"</a:t>
            </a:r>
            <a:r>
              <a:rPr lang="ru-RU" sz="2400" dirty="0"/>
              <a:t>, повторим шаги 1 - 3 четыре раза.</a:t>
            </a:r>
            <a:endParaRPr lang="ru-RU" sz="2800" dirty="0"/>
          </a:p>
          <a:p>
            <a:endParaRPr lang="ru-RU" dirty="0"/>
          </a:p>
        </p:txBody>
      </p:sp>
    </p:spTree>
    <p:extLst>
      <p:ext uri="{BB962C8B-B14F-4D97-AF65-F5344CB8AC3E}">
        <p14:creationId xmlns:p14="http://schemas.microsoft.com/office/powerpoint/2010/main" val="962234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1000"/>
                                        <p:tgtEl>
                                          <p:spTgt spid="3">
                                            <p:txEl>
                                              <p:pRg st="6" end="6"/>
                                            </p:txEl>
                                          </p:spTgt>
                                        </p:tgtEl>
                                      </p:cBhvr>
                                    </p:animEffect>
                                    <p:anim calcmode="lin" valueType="num">
                                      <p:cBhvr>
                                        <p:cTn id="4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grpId="0" nodeType="after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Effect transition="in" filter="fade">
                                      <p:cBhvr>
                                        <p:cTn id="55" dur="1000"/>
                                        <p:tgtEl>
                                          <p:spTgt spid="3">
                                            <p:txEl>
                                              <p:pRg st="8" end="8"/>
                                            </p:txEl>
                                          </p:spTgt>
                                        </p:tgtEl>
                                      </p:cBhvr>
                                    </p:animEffect>
                                    <p:anim calcmode="lin" valueType="num">
                                      <p:cBhvr>
                                        <p:cTn id="56"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259632" y="1268760"/>
            <a:ext cx="6400800" cy="576064"/>
          </a:xfrm>
        </p:spPr>
        <p:txBody>
          <a:bodyPr/>
          <a:lstStyle/>
          <a:p>
            <a:pPr marL="45720" indent="0" algn="ctr">
              <a:buNone/>
            </a:pPr>
            <a:r>
              <a:rPr lang="ru-RU" b="1" dirty="0"/>
              <a:t>Решение Задачи №1</a:t>
            </a:r>
            <a:endParaRPr lang="ru-RU" dirty="0"/>
          </a:p>
          <a:p>
            <a:endParaRPr lang="ru-RU" dirty="0"/>
          </a:p>
        </p:txBody>
      </p:sp>
      <p:pic>
        <p:nvPicPr>
          <p:cNvPr id="4" name="Рисунок 3" descr="Решение Задачи №22 (Нажмите для увеличения)">
            <a:hlinkClick r:id="rId2" tooltip="&quot;Решение Задачи №22 (Нажмите для увеличения)&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467544" y="2492896"/>
            <a:ext cx="8208912" cy="1872208"/>
          </a:xfrm>
          <a:prstGeom prst="rect">
            <a:avLst/>
          </a:prstGeom>
          <a:noFill/>
          <a:ln>
            <a:noFill/>
          </a:ln>
        </p:spPr>
      </p:pic>
    </p:spTree>
    <p:extLst>
      <p:ext uri="{BB962C8B-B14F-4D97-AF65-F5344CB8AC3E}">
        <p14:creationId xmlns:p14="http://schemas.microsoft.com/office/powerpoint/2010/main" val="2809249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12</TotalTime>
  <Words>336</Words>
  <Application>Microsoft Office PowerPoint</Application>
  <PresentationFormat>Экран (4:3)</PresentationFormat>
  <Paragraphs>17</Paragraphs>
  <Slides>6</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6</vt:i4>
      </vt:variant>
    </vt:vector>
  </HeadingPairs>
  <TitlesOfParts>
    <vt:vector size="9" baseType="lpstr">
      <vt:lpstr>Georgia</vt:lpstr>
      <vt:lpstr>Trebuchet MS</vt:lpstr>
      <vt:lpstr>Воздушный 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Deonis</dc:creator>
  <cp:lastModifiedBy>Александр Кожухов</cp:lastModifiedBy>
  <cp:revision>5</cp:revision>
  <dcterms:created xsi:type="dcterms:W3CDTF">2017-01-19T09:46:23Z</dcterms:created>
  <dcterms:modified xsi:type="dcterms:W3CDTF">2022-02-15T04:19:16Z</dcterms:modified>
</cp:coreProperties>
</file>