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sldIdLst>
    <p:sldId id="258" r:id="rId2"/>
    <p:sldId id="259" r:id="rId3"/>
    <p:sldId id="264" r:id="rId4"/>
    <p:sldId id="265" r:id="rId5"/>
    <p:sldId id="294" r:id="rId6"/>
    <p:sldId id="262" r:id="rId7"/>
    <p:sldId id="266" r:id="rId8"/>
    <p:sldId id="267" r:id="rId9"/>
    <p:sldId id="263" r:id="rId10"/>
    <p:sldId id="268" r:id="rId11"/>
    <p:sldId id="269" r:id="rId12"/>
    <p:sldId id="271" r:id="rId13"/>
    <p:sldId id="273" r:id="rId14"/>
    <p:sldId id="272" r:id="rId15"/>
    <p:sldId id="275" r:id="rId16"/>
    <p:sldId id="274" r:id="rId17"/>
    <p:sldId id="29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D6E3E-0778-4238-BCF2-91F6E9C1E96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161B1-CEF7-4925-A317-9EE7F35AE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666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161B1-CEF7-4925-A317-9EE7F35AE4A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448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32B5FD-3F83-40FD-8B30-D0F9F56A0AE8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0D6195-109F-46D4-B7A8-56A940EEBED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620688"/>
            <a:ext cx="8229600" cy="51033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Детский сад «Золушка»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  <a:buNone/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Атрибуты наглядного моделирования</a:t>
            </a:r>
          </a:p>
          <a:p>
            <a:pPr algn="ctr">
              <a:spcBef>
                <a:spcPts val="0"/>
              </a:spcBef>
              <a:buNone/>
              <a:defRPr/>
            </a:pPr>
            <a:r>
              <a:rPr lang="ru-RU" sz="32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развития связной речи</a:t>
            </a:r>
            <a:endParaRPr lang="ru-RU" sz="32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spcBef>
                <a:spcPts val="0"/>
              </a:spcBef>
              <a:buNone/>
              <a:defRPr/>
            </a:pPr>
            <a:endParaRPr lang="ru-RU" sz="1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spcBef>
                <a:spcPts val="0"/>
              </a:spcBef>
              <a:buNone/>
              <a:defRPr/>
            </a:pPr>
            <a:endParaRPr lang="ru-RU" sz="14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r">
              <a:spcBef>
                <a:spcPts val="0"/>
              </a:spcBef>
              <a:buNone/>
              <a:defRPr/>
            </a:pPr>
            <a:endParaRPr lang="ru-RU" sz="1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  <a:p>
            <a:pPr algn="r">
              <a:spcBef>
                <a:spcPts val="0"/>
              </a:spcBef>
              <a:buNone/>
              <a:defRPr/>
            </a:pPr>
            <a:endParaRPr lang="ru-RU" sz="1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  <a:p>
            <a:pPr algn="r">
              <a:spcBef>
                <a:spcPts val="0"/>
              </a:spcBef>
              <a:buNone/>
              <a:defRPr/>
            </a:pPr>
            <a:endParaRPr lang="ru-RU" sz="1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  <a:p>
            <a:pPr algn="r">
              <a:spcBef>
                <a:spcPts val="0"/>
              </a:spcBef>
              <a:buNone/>
              <a:defRPr/>
            </a:pPr>
            <a:endParaRPr lang="ru-RU" sz="1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  <a:p>
            <a:pPr algn="r">
              <a:spcBef>
                <a:spcPts val="0"/>
              </a:spcBef>
              <a:buNone/>
              <a:defRPr/>
            </a:pP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Подготовила:</a:t>
            </a:r>
          </a:p>
          <a:p>
            <a:pPr algn="r">
              <a:spcBef>
                <a:spcPts val="0"/>
              </a:spcBef>
              <a:buNone/>
              <a:defRPr/>
            </a:pP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воспитатель </a:t>
            </a:r>
          </a:p>
          <a:p>
            <a:pPr algn="r">
              <a:spcBef>
                <a:spcPts val="0"/>
              </a:spcBef>
              <a:buNone/>
              <a:defRPr/>
            </a:pP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Исакова Лариса Валерьевна</a:t>
            </a:r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Для детей  среднего дошкольного возраста необходимо давать цветные   </a:t>
            </a:r>
            <a:r>
              <a:rPr lang="ru-RU" sz="2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мнемотаблицы</a:t>
            </a: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. </a:t>
            </a:r>
            <a:b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Для детей старшего возраста схемы желательно рисовать в одном цвете.</a:t>
            </a: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72413"/>
            <a:ext cx="7776864" cy="42233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6288" y="908720"/>
            <a:ext cx="3795712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 качестве символов-заместителей на начальном этапе работы используются геометрические фигуры, своей формой и цветом напоминающие замещаемый предмет.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6288" y="3140968"/>
            <a:ext cx="26335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 последующих этапах дети выбирают заместители, без учета внешних признаков  объекта, ориентированных на качественные характеристики (злой,  добрый, трусливый и т. п.).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540" y="1772816"/>
            <a:ext cx="4392488" cy="42304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92896"/>
            <a:ext cx="3970784" cy="10075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u="sng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Дидактическая игра «Закончи предложение»</a:t>
            </a:r>
            <a:br>
              <a:rPr lang="ru-RU" sz="2700" u="sng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2700" u="sng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Цель: </a:t>
            </a:r>
            <a:r>
              <a:rPr lang="ru-RU" sz="27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подбирать по смыслу предмет- модель, развивать мышление, воображение.</a:t>
            </a:r>
            <a:r>
              <a:rPr lang="ru-RU" sz="5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ru-RU" sz="5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052736"/>
            <a:ext cx="3240360" cy="526901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33" y="2924944"/>
            <a:ext cx="4829708" cy="37444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пересказ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Более легкий вид монологической речи, так как он придерживается авторской композиции произведения, в нем используется готовый авторский сюжет и готовые речевые формы и приемы. Это в какой-то степени отраженная речь с известной доли самостоятельности.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400" b="1" dirty="0" smtClean="0"/>
              <a:t>Описательный рассказ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При обучении детей дошкольного возраста описанию предметов решаются следующие </a:t>
            </a:r>
            <a:r>
              <a:rPr lang="ru-RU" sz="2000" b="1" dirty="0" smtClean="0"/>
              <a:t>задачи:</a:t>
            </a:r>
          </a:p>
          <a:p>
            <a:endParaRPr lang="ru-RU" sz="20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развитие умения выделять существенные признаки и основные части (детали) предметов;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формирование     обобщенных     представлений     о     правилах построения рассказа-описания предмета;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овладение     языковыми     средствами,     необходимыми     для составления описательного рассказа.</a:t>
            </a:r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Составление рассказов по картине и серии картин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самостоятельного составления ребенком рассказа по сюжетной картине картинно-графический план просто необходим. Ребенку трудно «сконструировать ситуацию», изображенную на картине, придумать развитие событий и грамотно закончить свой рассказ, т.е. оформить речевым материалом схему построения высказывания: зачин - развитие событий – кульминация - развязка.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18680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Творческий рассказ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474840" cy="4389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 основным видам рассказывания с элементами творчества относятся 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рассказы по аналогии;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придумывание продолжения и завершения рассказа;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составление рассказа по нескольким опорным словам;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предложенную тему.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248526"/>
            <a:ext cx="3600400" cy="5229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39143"/>
            <a:ext cx="778674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ru-RU" sz="2000" dirty="0" smtClean="0"/>
          </a:p>
          <a:p>
            <a:pPr>
              <a:lnSpc>
                <a:spcPct val="90000"/>
              </a:lnSpc>
              <a:buFontTx/>
              <a:buNone/>
            </a:pPr>
            <a:endParaRPr lang="ru-RU" sz="20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i="1" dirty="0" smtClean="0"/>
              <a:t>Желаю  Вам успехов,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i="1" dirty="0" smtClean="0"/>
              <a:t>творчества и  педагогического оптимизма  в развитии связной речи дошкольников!</a:t>
            </a:r>
            <a:endParaRPr lang="ru-RU" sz="4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hlink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043890" cy="48244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«Учите ребёнка каким-нибудь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неизвестным ему пяти словам - он  будет долго и напрасно  мучиться,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но свяжите двадцать      таких слов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с картинками, и он усвоит их на лету»                        </a:t>
            </a:r>
          </a:p>
          <a:p>
            <a:pPr>
              <a:buNone/>
            </a:pPr>
            <a:endParaRPr lang="ru-RU" sz="2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r">
              <a:buNone/>
            </a:pPr>
            <a:r>
              <a:rPr lang="ru-RU" sz="2000" dirty="0" smtClean="0"/>
              <a:t>К. Д. Ушинский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Проблемы речи 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детей дошкольного возраста: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Односложная, состоящая лишь из простых предложений речь. Неспособность грамматически правильно построить предложение.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Бедность речи. Недостаточный словарный запас.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Употребление нелитературных слов и выражений.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Бедная диалогическая речь: неспособность грамотно и доступно сформулировать вопрос, построить краткий или развёрнутый ответ.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Неспособность построить монолог: например, сюжетный или описательный рассказ на предложенную тему, пересказ текста своими словами.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Отсутствие логического обоснования своих утверждений и выводов.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Отсутствие навыков культуры речи: неумение использовать интонации, регулировать громкость голоса, темп речи и т. д.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Плохая дикция.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Основные свойства связной речи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indent="-341313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4200" u="sng" dirty="0" smtClean="0"/>
              <a:t>Цельность -  </a:t>
            </a:r>
            <a:r>
              <a:rPr lang="ru-RU" sz="4200" dirty="0" smtClean="0"/>
              <a:t>заключается в  намерениях  говорящего реализовать задуманное по чёткому , последовательному, продуманному плану  (смысловой план)  осмысленное  целесообразное  единство.</a:t>
            </a:r>
          </a:p>
          <a:p>
            <a:pPr indent="-341313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endParaRPr lang="ru-RU" sz="4200" dirty="0" smtClean="0"/>
          </a:p>
          <a:p>
            <a:pPr marL="431800" indent="-323850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4200" u="sng" dirty="0" smtClean="0"/>
              <a:t>Связность</a:t>
            </a:r>
            <a:r>
              <a:rPr lang="ru-RU" sz="4200" dirty="0" smtClean="0"/>
              <a:t> (внешний план)- это объединение двух или нескольких предложений со смысловым единством и логическим переходом от одной части высказывания к другой.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pitchFamily="2" charset="2"/>
              <a:buChar char="ü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4200" dirty="0" smtClean="0"/>
              <a:t>3-4 года – присоединительная связь (частое употребление союзов </a:t>
            </a:r>
            <a:r>
              <a:rPr lang="ru-RU" sz="4200" i="1" dirty="0" smtClean="0"/>
              <a:t>и, да, а; </a:t>
            </a:r>
            <a:r>
              <a:rPr lang="ru-RU" sz="4200" dirty="0" smtClean="0"/>
              <a:t>местоимений </a:t>
            </a:r>
            <a:r>
              <a:rPr lang="ru-RU" sz="4200" i="1" dirty="0" smtClean="0"/>
              <a:t>это, тут, вот; </a:t>
            </a:r>
            <a:r>
              <a:rPr lang="ru-RU" sz="4200" dirty="0" smtClean="0"/>
              <a:t>наречий </a:t>
            </a:r>
            <a:r>
              <a:rPr lang="ru-RU" sz="4200" i="1" dirty="0" smtClean="0"/>
              <a:t>здесь, потом; </a:t>
            </a:r>
            <a:r>
              <a:rPr lang="ru-RU" sz="4200" dirty="0" smtClean="0"/>
              <a:t>союзного слова</a:t>
            </a:r>
            <a:r>
              <a:rPr lang="ru-RU" sz="4200" i="1" dirty="0" smtClean="0"/>
              <a:t> ещё</a:t>
            </a:r>
            <a:r>
              <a:rPr lang="ru-RU" sz="4200" dirty="0" smtClean="0"/>
              <a:t>);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pitchFamily="2" charset="2"/>
              <a:buChar char="ü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4200" dirty="0" smtClean="0"/>
              <a:t>4-5 лет – цепная связь;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pitchFamily="2" charset="2"/>
              <a:buChar char="ü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4200" dirty="0" smtClean="0"/>
              <a:t>5-6 лет – используют различные средства связи. 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pitchFamily="2" charset="2"/>
              <a:buChar char="ü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4200" dirty="0" smtClean="0"/>
              <a:t>Связность речи включает развитие умений строить высказывания разных типов </a:t>
            </a:r>
            <a:r>
              <a:rPr lang="ru-RU" sz="2900" dirty="0" smtClean="0"/>
              <a:t>(</a:t>
            </a:r>
            <a:r>
              <a:rPr lang="ru-RU" sz="2900" i="1" dirty="0" smtClean="0"/>
              <a:t>описание </a:t>
            </a:r>
            <a:r>
              <a:rPr lang="ru-RU" sz="2900" dirty="0" smtClean="0"/>
              <a:t>(мир в статике), </a:t>
            </a:r>
            <a:r>
              <a:rPr lang="ru-RU" sz="2900" i="1" dirty="0" smtClean="0"/>
              <a:t>повествование </a:t>
            </a:r>
            <a:r>
              <a:rPr lang="ru-RU" sz="2900" dirty="0" smtClean="0"/>
              <a:t>(динамика событий в движении)..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Работа по развитию связной речи неотделима от остальных задач речевого развития, и прежде, чем перейти непосредственно к пересказам и составлению рассказов, необходима большая подготовительная работа. 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1600" dirty="0" smtClean="0"/>
              <a:t>Обогащение активного словаря детей.</a:t>
            </a:r>
          </a:p>
          <a:p>
            <a:pPr lvl="0">
              <a:buNone/>
            </a:pPr>
            <a:r>
              <a:rPr lang="ru-RU" sz="1600" dirty="0" smtClean="0"/>
              <a:t>Работа по обогащению словарного запаса детей строится с учетом индивидуальных возможностей детей, периода обучения и лексической темы недели.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dirty="0" smtClean="0"/>
              <a:t>Формирование    у    детей    грамматических    категорий,    работа   над предложением, построением фразы.</a:t>
            </a:r>
          </a:p>
          <a:p>
            <a:pPr>
              <a:buNone/>
            </a:pPr>
            <a:r>
              <a:rPr lang="ru-RU" sz="1600" dirty="0" smtClean="0"/>
              <a:t>На занятиях с детьми проводится работа по формированию у детей некоторых ориентиров, по которым они могли бы находить образцы связной речи, дети знакомятся с правилами (закономерностями) строения предложения, фразы, связного рассказа.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dirty="0" smtClean="0"/>
              <a:t>Работа по развитию линейной звуковой и зрительной памяти.</a:t>
            </a:r>
          </a:p>
          <a:p>
            <a:pPr>
              <a:buNone/>
            </a:pPr>
            <a:r>
              <a:rPr lang="ru-RU" sz="1600" dirty="0" smtClean="0"/>
              <a:t> Без такой памяти невозможно формировать какой-либо вид анализа. Для увеличения объема линейной зрительной и слуховой памяти используются различные дидактические игры: «Что изменилось?», «Запомни - назови» и т.д.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dirty="0" smtClean="0"/>
              <a:t>Работа по развитию и совершенствованию мелкой моторики кисти и пальцев рук.</a:t>
            </a:r>
          </a:p>
          <a:p>
            <a:pPr>
              <a:buNone/>
            </a:pPr>
            <a:r>
              <a:rPr lang="ru-RU" sz="1600" b="1" i="1" dirty="0" smtClean="0"/>
              <a:t>Т.о Формируется фундамент, речевая база, благодаря которой ребенок может вести диалог, учиться самостоятельно, пользоваться фразовой речью в речевом общении.</a:t>
            </a:r>
          </a:p>
          <a:p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928671"/>
            <a:ext cx="77867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FFC000"/>
                </a:solidFill>
              </a:rPr>
              <a:t>Мнемотехника</a:t>
            </a:r>
            <a:r>
              <a:rPr lang="ru-RU" sz="2800" b="1" dirty="0" smtClean="0">
                <a:solidFill>
                  <a:srgbClr val="FFC000"/>
                </a:solidFill>
              </a:rPr>
              <a:t> </a:t>
            </a:r>
            <a:r>
              <a:rPr lang="ru-RU" sz="2800" dirty="0" smtClean="0">
                <a:solidFill>
                  <a:srgbClr val="FFC000"/>
                </a:solidFill>
              </a:rPr>
              <a:t>– </a:t>
            </a:r>
            <a:r>
              <a:rPr lang="ru-RU" altLang="ru-RU" sz="2800" dirty="0" smtClean="0">
                <a:solidFill>
                  <a:schemeClr val="bg1"/>
                </a:solidFill>
              </a:rPr>
              <a:t>в переводе с греческого  - «искусство запоминания».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это система методов и приёмов, обеспечивающих эффективное запоминание, сохранение и воспроизведение информации</a:t>
            </a:r>
          </a:p>
          <a:p>
            <a:r>
              <a:rPr lang="ru-RU" sz="2800" b="1" u="sng" dirty="0" smtClean="0">
                <a:solidFill>
                  <a:srgbClr val="FFC000"/>
                </a:solidFill>
              </a:rPr>
              <a:t>Наглядное моделирование</a:t>
            </a:r>
            <a:r>
              <a:rPr lang="ru-RU" sz="2800" u="sng" dirty="0" smtClean="0">
                <a:solidFill>
                  <a:srgbClr val="FFC000"/>
                </a:solidFill>
              </a:rPr>
              <a:t> –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это воспроизведение существенных свойств изучаемого объекта, создание его заместителя и работа с ним. </a:t>
            </a:r>
          </a:p>
          <a:p>
            <a:r>
              <a:rPr lang="ru-RU" sz="2800" b="1" u="sng" dirty="0" err="1" smtClean="0">
                <a:solidFill>
                  <a:srgbClr val="FFC000"/>
                </a:solidFill>
              </a:rPr>
              <a:t>Мнемотаблица</a:t>
            </a:r>
            <a:r>
              <a:rPr lang="ru-RU" sz="2800" b="1" u="sng" dirty="0" smtClean="0">
                <a:solidFill>
                  <a:srgbClr val="FFC000"/>
                </a:solidFill>
              </a:rPr>
              <a:t> , </a:t>
            </a:r>
            <a:r>
              <a:rPr lang="ru-RU" sz="2800" b="1" u="sng" dirty="0" err="1" smtClean="0">
                <a:solidFill>
                  <a:srgbClr val="FFC000"/>
                </a:solidFill>
              </a:rPr>
              <a:t>мнемоквадрат</a:t>
            </a:r>
            <a:r>
              <a:rPr lang="ru-RU" sz="2800" b="1" u="sng" dirty="0" smtClean="0">
                <a:solidFill>
                  <a:srgbClr val="FFC000"/>
                </a:solidFill>
              </a:rPr>
              <a:t>, </a:t>
            </a:r>
            <a:r>
              <a:rPr lang="ru-RU" sz="2800" b="1" u="sng" dirty="0" err="1" smtClean="0">
                <a:solidFill>
                  <a:srgbClr val="FFC000"/>
                </a:solidFill>
              </a:rPr>
              <a:t>мнемодорожка</a:t>
            </a:r>
            <a:r>
              <a:rPr lang="ru-RU" sz="2800" b="1" u="sng" dirty="0" smtClean="0">
                <a:solidFill>
                  <a:srgbClr val="FFC000"/>
                </a:solidFill>
              </a:rPr>
              <a:t> </a:t>
            </a:r>
            <a:r>
              <a:rPr lang="ru-RU" sz="2800" dirty="0" smtClean="0">
                <a:solidFill>
                  <a:srgbClr val="FFC000"/>
                </a:solidFill>
              </a:rPr>
              <a:t>–</a:t>
            </a:r>
            <a:r>
              <a:rPr lang="ru-RU" sz="2800" dirty="0" smtClean="0">
                <a:solidFill>
                  <a:schemeClr val="bg1"/>
                </a:solidFill>
              </a:rPr>
              <a:t> это схема, в которую заложена определённая информация.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Прием наглядного моделирования может быть использован в работе над всеми видами связного монологического высказывания: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3682752" cy="389573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пересказ;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составление рассказов по картине и серии картин;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описательный рассказ;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творческий рассказ.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5" y="1484784"/>
            <a:ext cx="4679851" cy="51125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Этапы работы: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Book Antiqua" pitchFamily="18" charset="0"/>
              </a:rPr>
              <a:t>1 этап: Рассматривание таблицы и разбор того, что на ней изображено. </a:t>
            </a:r>
          </a:p>
          <a:p>
            <a:pPr>
              <a:buNone/>
            </a:pPr>
            <a:r>
              <a:rPr lang="ru-RU" sz="2800" dirty="0" smtClean="0">
                <a:latin typeface="Book Antiqua" pitchFamily="18" charset="0"/>
              </a:rPr>
              <a:t>2 этап: Осуществляется перекодирование информации, т. е. преобразование из абстрактных символов в образы. </a:t>
            </a:r>
          </a:p>
          <a:p>
            <a:pPr>
              <a:buNone/>
            </a:pPr>
            <a:r>
              <a:rPr lang="ru-RU" sz="2800" dirty="0" smtClean="0">
                <a:latin typeface="Book Antiqua" pitchFamily="18" charset="0"/>
              </a:rPr>
              <a:t>3 этап: После перекодирования осуществляется пересказ сказки или рассказ по заданной теме.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u="sng" dirty="0" smtClean="0">
                <a:solidFill>
                  <a:schemeClr val="tx1"/>
                </a:solidFill>
              </a:rPr>
              <a:t>Элементы схем, моделей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предметные картинки </a:t>
            </a:r>
          </a:p>
          <a:p>
            <a:pPr algn="ctr">
              <a:buNone/>
            </a:pPr>
            <a:endParaRPr lang="ru-RU" sz="24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силуэтные изображения </a:t>
            </a:r>
          </a:p>
          <a:p>
            <a:pPr>
              <a:buNone/>
            </a:pPr>
            <a:endParaRPr lang="ru-RU" sz="24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геометрические фигуры </a:t>
            </a:r>
          </a:p>
          <a:p>
            <a:pPr>
              <a:buFontTx/>
              <a:buChar char="-"/>
            </a:pPr>
            <a:endParaRPr lang="ru-RU" sz="24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планы и условные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обозначения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контрастная рамка – приём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фрагментарного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рассказывания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283" y="1628800"/>
            <a:ext cx="3960440" cy="50642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1242</TotalTime>
  <Words>870</Words>
  <Application>Microsoft Office PowerPoint</Application>
  <PresentationFormat>Экран (4:3)</PresentationFormat>
  <Paragraphs>95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Book Antiqua</vt:lpstr>
      <vt:lpstr>Calibri</vt:lpstr>
      <vt:lpstr>Constantia</vt:lpstr>
      <vt:lpstr>Times New Roman</vt:lpstr>
      <vt:lpstr>Wingdings</vt:lpstr>
      <vt:lpstr>Wingdings 2</vt:lpstr>
      <vt:lpstr>Поток</vt:lpstr>
      <vt:lpstr>Детский сад «Золушка»</vt:lpstr>
      <vt:lpstr>Презентация PowerPoint</vt:lpstr>
      <vt:lpstr>Проблемы речи  детей дошкольного возраста:</vt:lpstr>
      <vt:lpstr>Основные свойства связной речи</vt:lpstr>
      <vt:lpstr>Работа по развитию связной речи неотделима от остальных задач речевого развития, и прежде, чем перейти непосредственно к пересказам и составлению рассказов, необходима большая подготовительная работа. </vt:lpstr>
      <vt:lpstr>Презентация PowerPoint</vt:lpstr>
      <vt:lpstr>Прием наглядного моделирования может быть использован в работе над всеми видами связного монологического высказывания: </vt:lpstr>
      <vt:lpstr>Этапы работы:</vt:lpstr>
      <vt:lpstr>Элементы схем, моделей </vt:lpstr>
      <vt:lpstr>Презентация PowerPoint</vt:lpstr>
      <vt:lpstr>Презентация PowerPoint</vt:lpstr>
      <vt:lpstr>Дидактическая игра «Закончи предложение» Цель: подбирать по смыслу предмет- модель, развивать мышление, воображение. </vt:lpstr>
      <vt:lpstr>пересказ</vt:lpstr>
      <vt:lpstr>                       Описательный рассказ </vt:lpstr>
      <vt:lpstr>Составление рассказов по картине и серии картин</vt:lpstr>
      <vt:lpstr>Творческий рассказ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тттть</dc:title>
  <dc:creator>Пользователь Windows</dc:creator>
  <cp:lastModifiedBy>Lenovo</cp:lastModifiedBy>
  <cp:revision>135</cp:revision>
  <dcterms:created xsi:type="dcterms:W3CDTF">2016-11-25T23:12:27Z</dcterms:created>
  <dcterms:modified xsi:type="dcterms:W3CDTF">2022-02-16T10:31:18Z</dcterms:modified>
</cp:coreProperties>
</file>