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7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800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55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8936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360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2826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664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73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630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25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92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10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735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969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696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745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868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C9C0B-FBB0-4E04-BBFA-D5E6ACDCA1B6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A1ECE00-80C5-4D93-B5E5-BE6153306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35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51F19-CFCD-4A8A-9955-33BDF2AEA6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50985"/>
            <a:ext cx="9144000" cy="114886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Структурное подразделение областной  ПМПК</a:t>
            </a:r>
            <a:br>
              <a:rPr lang="ru-RU" sz="2800" b="1" dirty="0"/>
            </a:br>
            <a:r>
              <a:rPr lang="ru-RU" sz="2800" b="1" dirty="0"/>
              <a:t>г. Калининграда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D35E1A0-B5C9-4F03-864F-0D789B213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168769"/>
            <a:ext cx="9144000" cy="3950677"/>
          </a:xfrm>
        </p:spPr>
        <p:txBody>
          <a:bodyPr>
            <a:normAutofit fontScale="92500"/>
          </a:bodyPr>
          <a:lstStyle/>
          <a:p>
            <a:pPr algn="l"/>
            <a:r>
              <a:rPr lang="ru-RU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«Реализация услуг по повышению компетентности психолого-педагогической , методической и консультативной помощи всех субъектов образовательных отношений»</a:t>
            </a:r>
          </a:p>
        </p:txBody>
      </p:sp>
    </p:spTree>
    <p:extLst>
      <p:ext uri="{BB962C8B-B14F-4D97-AF65-F5344CB8AC3E}">
        <p14:creationId xmlns:p14="http://schemas.microsoft.com/office/powerpoint/2010/main" val="1598823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41C0EC-E954-406D-BD4C-3A20069E6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805" y="1207477"/>
            <a:ext cx="6962235" cy="5298830"/>
          </a:xfrm>
          <a:prstGeom prst="rect">
            <a:avLst/>
          </a:prstGeom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F30DCE2E-C091-4872-BEE1-B61DA058D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      «МЫ РЯДОМ!»</a:t>
            </a:r>
          </a:p>
        </p:txBody>
      </p:sp>
    </p:spTree>
    <p:extLst>
      <p:ext uri="{BB962C8B-B14F-4D97-AF65-F5344CB8AC3E}">
        <p14:creationId xmlns:p14="http://schemas.microsoft.com/office/powerpoint/2010/main" val="1184849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3E9D6BE5-73B8-4E19-B20D-C59F25814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586425"/>
              </p:ext>
            </p:extLst>
          </p:nvPr>
        </p:nvGraphicFramePr>
        <p:xfrm>
          <a:off x="744415" y="555543"/>
          <a:ext cx="10703170" cy="5611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170">
                  <a:extLst>
                    <a:ext uri="{9D8B030D-6E8A-4147-A177-3AD203B41FA5}">
                      <a16:colId xmlns:a16="http://schemas.microsoft.com/office/drawing/2014/main" val="2174894963"/>
                    </a:ext>
                  </a:extLst>
                </a:gridCol>
                <a:gridCol w="3484098">
                  <a:extLst>
                    <a:ext uri="{9D8B030D-6E8A-4147-A177-3AD203B41FA5}">
                      <a16:colId xmlns:a16="http://schemas.microsoft.com/office/drawing/2014/main" val="798310635"/>
                    </a:ext>
                  </a:extLst>
                </a:gridCol>
                <a:gridCol w="2140634">
                  <a:extLst>
                    <a:ext uri="{9D8B030D-6E8A-4147-A177-3AD203B41FA5}">
                      <a16:colId xmlns:a16="http://schemas.microsoft.com/office/drawing/2014/main" val="746460897"/>
                    </a:ext>
                  </a:extLst>
                </a:gridCol>
                <a:gridCol w="2140634">
                  <a:extLst>
                    <a:ext uri="{9D8B030D-6E8A-4147-A177-3AD203B41FA5}">
                      <a16:colId xmlns:a16="http://schemas.microsoft.com/office/drawing/2014/main" val="2765776923"/>
                    </a:ext>
                  </a:extLst>
                </a:gridCol>
                <a:gridCol w="2140634">
                  <a:extLst>
                    <a:ext uri="{9D8B030D-6E8A-4147-A177-3AD203B41FA5}">
                      <a16:colId xmlns:a16="http://schemas.microsoft.com/office/drawing/2014/main" val="641759089"/>
                    </a:ext>
                  </a:extLst>
                </a:gridCol>
              </a:tblGrid>
              <a:tr h="593319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Пропедевтическая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Воспитательная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Дошкольное образование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Образование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6641028"/>
                  </a:ext>
                </a:extLst>
              </a:tr>
              <a:tr h="50422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0 – 3 года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3 – 5 лет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5 – 8 лет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8 – 12 лет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2385326"/>
                  </a:ext>
                </a:extLst>
              </a:tr>
              <a:tr h="117646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Ребенок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Рефлексы, игра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Игра, дидактические игры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Обучение через игру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Обучение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9513718"/>
                  </a:ext>
                </a:extLst>
              </a:tr>
              <a:tr h="83990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Родитель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Решение проблем</a:t>
                      </a:r>
                    </a:p>
                    <a:p>
                      <a:endParaRPr lang="ru-RU" b="1" dirty="0"/>
                    </a:p>
                    <a:p>
                      <a:r>
                        <a:rPr lang="ru-RU" b="1" dirty="0"/>
                        <a:t>Сохранение здоровья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Коррекция проблем</a:t>
                      </a:r>
                    </a:p>
                    <a:p>
                      <a:endParaRPr lang="ru-RU" b="1" dirty="0"/>
                    </a:p>
                    <a:p>
                      <a:r>
                        <a:rPr lang="ru-RU" b="1" dirty="0"/>
                        <a:t>Консультативная и специальная помощь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Консультация</a:t>
                      </a:r>
                    </a:p>
                    <a:p>
                      <a:r>
                        <a:rPr lang="ru-RU" b="1" dirty="0"/>
                        <a:t>Просвещение</a:t>
                      </a:r>
                    </a:p>
                    <a:p>
                      <a:r>
                        <a:rPr lang="ru-RU" b="1" dirty="0"/>
                        <a:t>Коррекция</a:t>
                      </a:r>
                    </a:p>
                    <a:p>
                      <a:r>
                        <a:rPr lang="ru-RU" b="1" dirty="0" err="1"/>
                        <a:t>Абилитация</a:t>
                      </a:r>
                      <a:r>
                        <a:rPr lang="ru-RU" b="1" dirty="0"/>
                        <a:t> </a:t>
                      </a:r>
                    </a:p>
                    <a:p>
                      <a:r>
                        <a:rPr lang="ru-RU" b="1" dirty="0"/>
                        <a:t>Реабилитация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Дополнительное образование</a:t>
                      </a:r>
                    </a:p>
                    <a:p>
                      <a:endParaRPr lang="ru-RU" b="1" dirty="0"/>
                    </a:p>
                    <a:p>
                      <a:r>
                        <a:rPr lang="ru-RU" b="1" dirty="0" err="1"/>
                        <a:t>Абилитация</a:t>
                      </a:r>
                      <a:r>
                        <a:rPr lang="ru-RU" b="1" dirty="0"/>
                        <a:t> программ обучения и воспитания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1623841"/>
                  </a:ext>
                </a:extLst>
              </a:tr>
              <a:tr h="1278875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Регион </a:t>
                      </a:r>
                    </a:p>
                  </a:txBody>
                  <a:tcPr vert="vert270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Раннее выявление проблем</a:t>
                      </a:r>
                    </a:p>
                    <a:p>
                      <a:pPr algn="ctr"/>
                      <a:r>
                        <a:rPr lang="ru-RU" b="1" dirty="0"/>
                        <a:t>Коррекция выявленных проблем</a:t>
                      </a:r>
                    </a:p>
                    <a:p>
                      <a:pPr algn="ctr"/>
                      <a:r>
                        <a:rPr lang="ru-RU" b="1" dirty="0"/>
                        <a:t>Территориальная и материальная доступность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7203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673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ADC231-6A07-46B8-8A75-31005839C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9569"/>
            <a:ext cx="10515600" cy="457200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Незаинтересованность родителей в повышении собственной компетентности.</a:t>
            </a:r>
            <a:b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Непринятие родителем особенностей развития собственного ребенка.</a:t>
            </a:r>
            <a:b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Страх постановки на учет у психиатра.</a:t>
            </a:r>
            <a:b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Некомпетентность медицинских работников (специалистов).</a:t>
            </a:r>
            <a:b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Недоступность узких специалистов.</a:t>
            </a:r>
          </a:p>
        </p:txBody>
      </p:sp>
    </p:spTree>
    <p:extLst>
      <p:ext uri="{BB962C8B-B14F-4D97-AF65-F5344CB8AC3E}">
        <p14:creationId xmlns:p14="http://schemas.microsoft.com/office/powerpoint/2010/main" val="1192003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15FAC9-D305-4AB0-B76B-718026ECE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2DF135D-DBE8-44D3-9C2E-B4F7D0733B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155747"/>
              </p:ext>
            </p:extLst>
          </p:nvPr>
        </p:nvGraphicFramePr>
        <p:xfrm>
          <a:off x="730738" y="685800"/>
          <a:ext cx="10623062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526">
                  <a:extLst>
                    <a:ext uri="{9D8B030D-6E8A-4147-A177-3AD203B41FA5}">
                      <a16:colId xmlns:a16="http://schemas.microsoft.com/office/drawing/2014/main" val="1840316838"/>
                    </a:ext>
                  </a:extLst>
                </a:gridCol>
                <a:gridCol w="9264536">
                  <a:extLst>
                    <a:ext uri="{9D8B030D-6E8A-4147-A177-3AD203B41FA5}">
                      <a16:colId xmlns:a16="http://schemas.microsoft.com/office/drawing/2014/main" val="33408889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6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ru-RU" sz="6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</a:rPr>
                        <a:t>Реализация просвещения и профилактики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501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6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ru-RU" sz="6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/>
                        <a:t>в виде 5600 консультаций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5267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6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ru-RU" sz="6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доступных территориально и материально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039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6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ru-RU" sz="6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для всех субъектов образовательных отношений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6519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6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ru-RU" sz="6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/>
                        <a:t>к 2021 году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3828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7317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97863E2-8E7D-45ED-9D33-0C3BC396A7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863863"/>
              </p:ext>
            </p:extLst>
          </p:nvPr>
        </p:nvGraphicFramePr>
        <p:xfrm>
          <a:off x="1031631" y="719665"/>
          <a:ext cx="9976340" cy="4996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085">
                  <a:extLst>
                    <a:ext uri="{9D8B030D-6E8A-4147-A177-3AD203B41FA5}">
                      <a16:colId xmlns:a16="http://schemas.microsoft.com/office/drawing/2014/main" val="3231973087"/>
                    </a:ext>
                  </a:extLst>
                </a:gridCol>
                <a:gridCol w="2494085">
                  <a:extLst>
                    <a:ext uri="{9D8B030D-6E8A-4147-A177-3AD203B41FA5}">
                      <a16:colId xmlns:a16="http://schemas.microsoft.com/office/drawing/2014/main" val="1371708712"/>
                    </a:ext>
                  </a:extLst>
                </a:gridCol>
                <a:gridCol w="2494085">
                  <a:extLst>
                    <a:ext uri="{9D8B030D-6E8A-4147-A177-3AD203B41FA5}">
                      <a16:colId xmlns:a16="http://schemas.microsoft.com/office/drawing/2014/main" val="2224002827"/>
                    </a:ext>
                  </a:extLst>
                </a:gridCol>
                <a:gridCol w="2494085">
                  <a:extLst>
                    <a:ext uri="{9D8B030D-6E8A-4147-A177-3AD203B41FA5}">
                      <a16:colId xmlns:a16="http://schemas.microsoft.com/office/drawing/2014/main" val="2035462382"/>
                    </a:ext>
                  </a:extLst>
                </a:gridCol>
              </a:tblGrid>
              <a:tr h="851227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Кто делает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Что делает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Необходимые ресурсы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Ожидаемые результаты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8068914"/>
                  </a:ext>
                </a:extLst>
              </a:tr>
              <a:tr h="207270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Ребенок</a:t>
                      </a:r>
                    </a:p>
                    <a:p>
                      <a:pPr algn="ctr"/>
                      <a:r>
                        <a:rPr lang="ru-RU" b="1" dirty="0"/>
                        <a:t>Педагог-психолог, учитель-логопед, учитель-дефектолог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Игровая деятельность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Игровой дидактический материал, игровое и учебное пространство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Вовлечение ребенка в совместную деятельность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9874872"/>
                  </a:ext>
                </a:extLst>
              </a:tr>
              <a:tr h="207270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Родитель</a:t>
                      </a:r>
                    </a:p>
                    <a:p>
                      <a:pPr algn="ctr"/>
                      <a:r>
                        <a:rPr lang="ru-RU" b="1" dirty="0"/>
                        <a:t>Педагог-психолог, учитель-логопед, учитель-дефектолог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Консультирование, профилактика, просвещение, диагностика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Специально оборудованное помещение</a:t>
                      </a:r>
                    </a:p>
                    <a:p>
                      <a:pPr algn="ctr"/>
                      <a:r>
                        <a:rPr lang="ru-RU" b="1" dirty="0"/>
                        <a:t>Методические материалы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Мотивация, принятие, соучастие, сотрудничество,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6863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0056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ACA762F-DE6B-4DB4-BF6B-8D20D1297F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103476"/>
              </p:ext>
            </p:extLst>
          </p:nvPr>
        </p:nvGraphicFramePr>
        <p:xfrm>
          <a:off x="826477" y="726831"/>
          <a:ext cx="9976340" cy="5000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085">
                  <a:extLst>
                    <a:ext uri="{9D8B030D-6E8A-4147-A177-3AD203B41FA5}">
                      <a16:colId xmlns:a16="http://schemas.microsoft.com/office/drawing/2014/main" val="3205714528"/>
                    </a:ext>
                  </a:extLst>
                </a:gridCol>
                <a:gridCol w="2494085">
                  <a:extLst>
                    <a:ext uri="{9D8B030D-6E8A-4147-A177-3AD203B41FA5}">
                      <a16:colId xmlns:a16="http://schemas.microsoft.com/office/drawing/2014/main" val="3066689777"/>
                    </a:ext>
                  </a:extLst>
                </a:gridCol>
                <a:gridCol w="2494085">
                  <a:extLst>
                    <a:ext uri="{9D8B030D-6E8A-4147-A177-3AD203B41FA5}">
                      <a16:colId xmlns:a16="http://schemas.microsoft.com/office/drawing/2014/main" val="2398304989"/>
                    </a:ext>
                  </a:extLst>
                </a:gridCol>
                <a:gridCol w="2494085">
                  <a:extLst>
                    <a:ext uri="{9D8B030D-6E8A-4147-A177-3AD203B41FA5}">
                      <a16:colId xmlns:a16="http://schemas.microsoft.com/office/drawing/2014/main" val="3073775123"/>
                    </a:ext>
                  </a:extLst>
                </a:gridCol>
              </a:tblGrid>
              <a:tr h="854769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Кто делает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Что делает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Необходимые ресурсы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Ожидаемые результаты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2768265"/>
                  </a:ext>
                </a:extLst>
              </a:tr>
              <a:tr h="207270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Специалисты Центра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/>
                        <a:t>Консультирование, диагностика, коррекция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МТБ</a:t>
                      </a:r>
                    </a:p>
                    <a:p>
                      <a:pPr algn="ctr"/>
                      <a:r>
                        <a:rPr lang="ru-RU" b="1" dirty="0"/>
                        <a:t>Спец. образование, регулярное повышение квалификации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Привлечение родителей к сотрудничеству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7116152"/>
                  </a:ext>
                </a:extLst>
              </a:tr>
              <a:tr h="207270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Администрация муниципалитета, региональные организаторы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Материально-техническая, правовая поддержка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Бюджет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Выполнение </a:t>
                      </a:r>
                      <a:r>
                        <a:rPr lang="ru-RU" b="1" dirty="0" err="1"/>
                        <a:t>гос.заказа</a:t>
                      </a:r>
                      <a:endParaRPr lang="ru-RU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1667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999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355EF16-15F0-4022-85A9-209BE0490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Медиа-план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2337306D-051D-45E6-90A1-27D907FA3E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216280"/>
              </p:ext>
            </p:extLst>
          </p:nvPr>
        </p:nvGraphicFramePr>
        <p:xfrm>
          <a:off x="865432" y="1348154"/>
          <a:ext cx="8596311" cy="4689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:a16="http://schemas.microsoft.com/office/drawing/2014/main" val="2338682618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3982096640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3356416272"/>
                    </a:ext>
                  </a:extLst>
                </a:gridCol>
              </a:tblGrid>
              <a:tr h="81706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Пренатальный период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Натальный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Постнатальный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7783021"/>
                  </a:ext>
                </a:extLst>
              </a:tr>
              <a:tr h="461818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Реклама на радио, телевидении, интернет-ресурсах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236389"/>
                  </a:ext>
                </a:extLst>
              </a:tr>
              <a:tr h="259328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/>
                        <a:t>Информационные стенды, буклеты в женских консультациях, поликлиниках, центрах по подготовке к родам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/>
                        <a:t>Информационные стенды, буклеты в роддомах, поликлиниках, центрах развития</a:t>
                      </a:r>
                    </a:p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/>
                        <a:t>Буклеты в поликлиниках, центрах развития, ДОУ, СОШ, частные ДОУ и СОШ</a:t>
                      </a:r>
                    </a:p>
                    <a:p>
                      <a:r>
                        <a:rPr lang="ru-RU" sz="2000" b="1" dirty="0"/>
                        <a:t>Межведомственное взаимодействие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172044"/>
                  </a:ext>
                </a:extLst>
              </a:tr>
              <a:tr h="817063"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/>
                        <a:t>Интернет-ресурсы, форумы для родителей, молодых мам, специалистов, официальные сайты муниципалитета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885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9974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342A2F-E197-42B0-AFA0-837EC5DBF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703" y="445475"/>
            <a:ext cx="8596668" cy="1320800"/>
          </a:xfrm>
        </p:spPr>
        <p:txBody>
          <a:bodyPr/>
          <a:lstStyle/>
          <a:p>
            <a:r>
              <a:rPr lang="ru-RU" b="1" dirty="0"/>
              <a:t>Дорожная карта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40F7B07-3CAB-467B-A0FC-ACA9C4D0FE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846346"/>
              </p:ext>
            </p:extLst>
          </p:nvPr>
        </p:nvGraphicFramePr>
        <p:xfrm>
          <a:off x="445477" y="984738"/>
          <a:ext cx="8780585" cy="58689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9402">
                  <a:extLst>
                    <a:ext uri="{9D8B030D-6E8A-4147-A177-3AD203B41FA5}">
                      <a16:colId xmlns:a16="http://schemas.microsoft.com/office/drawing/2014/main" val="273199946"/>
                    </a:ext>
                  </a:extLst>
                </a:gridCol>
                <a:gridCol w="6703260">
                  <a:extLst>
                    <a:ext uri="{9D8B030D-6E8A-4147-A177-3AD203B41FA5}">
                      <a16:colId xmlns:a16="http://schemas.microsoft.com/office/drawing/2014/main" val="2196429794"/>
                    </a:ext>
                  </a:extLst>
                </a:gridCol>
                <a:gridCol w="1577923">
                  <a:extLst>
                    <a:ext uri="{9D8B030D-6E8A-4147-A177-3AD203B41FA5}">
                      <a16:colId xmlns:a16="http://schemas.microsoft.com/office/drawing/2014/main" val="3153309049"/>
                    </a:ext>
                  </a:extLst>
                </a:gridCol>
              </a:tblGrid>
              <a:tr h="2911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№п/п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мероприятия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Контрольная точка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extLst>
                  <a:ext uri="{0D108BD9-81ED-4DB2-BD59-A6C34878D82A}">
                    <a16:rowId xmlns:a16="http://schemas.microsoft.com/office/drawing/2014/main" val="3861151379"/>
                  </a:ext>
                </a:extLst>
              </a:tr>
              <a:tr h="103745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 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Разработан и утвержден комплекс мероприятий 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попечения, на территории Калининградской области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1й месяц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 anchor="ctr"/>
                </a:tc>
                <a:extLst>
                  <a:ext uri="{0D108BD9-81ED-4DB2-BD59-A6C34878D82A}">
                    <a16:rowId xmlns:a16="http://schemas.microsoft.com/office/drawing/2014/main" val="2402387124"/>
                  </a:ext>
                </a:extLst>
              </a:tr>
              <a:tr h="75525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 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Разработано и утверждено положение о структурном подразделении Центра диагностики и консультирования детей и подростков в муниципальном образовании Калининградской области, как центра помощи родителям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1й месяц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 anchor="ctr"/>
                </a:tc>
                <a:extLst>
                  <a:ext uri="{0D108BD9-81ED-4DB2-BD59-A6C34878D82A}">
                    <a16:rowId xmlns:a16="http://schemas.microsoft.com/office/drawing/2014/main" val="2224523588"/>
                  </a:ext>
                </a:extLst>
              </a:tr>
              <a:tr h="297617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 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Отремонтировать помещения и закупить оборудование, оснастить рабочие места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 anchor="ctr"/>
                </a:tc>
                <a:extLst>
                  <a:ext uri="{0D108BD9-81ED-4DB2-BD59-A6C34878D82A}">
                    <a16:rowId xmlns:a16="http://schemas.microsoft.com/office/drawing/2014/main" val="2907281436"/>
                  </a:ext>
                </a:extLst>
              </a:tr>
              <a:tr h="240564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 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Разработать и утвердить медиа-план 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extLst>
                  <a:ext uri="{0D108BD9-81ED-4DB2-BD59-A6C34878D82A}">
                    <a16:rowId xmlns:a16="http://schemas.microsoft.com/office/drawing/2014/main" val="1865124571"/>
                  </a:ext>
                </a:extLst>
              </a:tr>
              <a:tr h="44040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 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Разработать и утвердить сайт центра (информация, запись на консультации, нормативная и правовая база)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0889" marR="40889" marT="0" marB="0"/>
                </a:tc>
                <a:extLst>
                  <a:ext uri="{0D108BD9-81ED-4DB2-BD59-A6C34878D82A}">
                    <a16:rowId xmlns:a16="http://schemas.microsoft.com/office/drawing/2014/main" val="3843404667"/>
                  </a:ext>
                </a:extLst>
              </a:tr>
              <a:tr h="44040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 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Составить и утвердить планы работы специалистов, график работы специалистов, текущая документация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extLst>
                  <a:ext uri="{0D108BD9-81ED-4DB2-BD59-A6C34878D82A}">
                    <a16:rowId xmlns:a16="http://schemas.microsoft.com/office/drawing/2014/main" val="2152346556"/>
                  </a:ext>
                </a:extLst>
              </a:tr>
              <a:tr h="90779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 7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Заключить договоры по межведомственному взаимодействию с детскими и взрослыми поликлиниками, с центрами развития, центрами планирования семьи и ребенка, центрами социальной помощи семье и детям, с дошкольными и школьными образовательными учреждениями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extLst>
                  <a:ext uri="{0D108BD9-81ED-4DB2-BD59-A6C34878D82A}">
                    <a16:rowId xmlns:a16="http://schemas.microsoft.com/office/drawing/2014/main" val="1638003794"/>
                  </a:ext>
                </a:extLst>
              </a:tr>
              <a:tr h="297617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 8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Разработать и утвердить методические рекомендации, информационные ролики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2-5</a:t>
                      </a:r>
                    </a:p>
                  </a:txBody>
                  <a:tcPr marL="40889" marR="40889" marT="0" marB="0"/>
                </a:tc>
                <a:extLst>
                  <a:ext uri="{0D108BD9-81ED-4DB2-BD59-A6C34878D82A}">
                    <a16:rowId xmlns:a16="http://schemas.microsoft.com/office/drawing/2014/main" val="2984502331"/>
                  </a:ext>
                </a:extLst>
              </a:tr>
              <a:tr h="38988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 9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Разработать и утвердить план-график проведения очных, выездных и дистанционных консультаций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4-7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extLst>
                  <a:ext uri="{0D108BD9-81ED-4DB2-BD59-A6C34878D82A}">
                    <a16:rowId xmlns:a16="http://schemas.microsoft.com/office/drawing/2014/main" val="4263659128"/>
                  </a:ext>
                </a:extLst>
              </a:tr>
              <a:tr h="297617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Создание базы данных</a:t>
                      </a: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40889" marR="40889" marT="0" marB="0"/>
                </a:tc>
                <a:extLst>
                  <a:ext uri="{0D108BD9-81ED-4DB2-BD59-A6C34878D82A}">
                    <a16:rowId xmlns:a16="http://schemas.microsoft.com/office/drawing/2014/main" val="4112665650"/>
                  </a:ext>
                </a:extLst>
              </a:tr>
              <a:tr h="47323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10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marL="69850"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отчетов о проделанной работе по итогам года в Центр диагностики и консультирования детей и подростков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8й месяц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89" marR="40889" marT="0" marB="0" anchor="ctr"/>
                </a:tc>
                <a:extLst>
                  <a:ext uri="{0D108BD9-81ED-4DB2-BD59-A6C34878D82A}">
                    <a16:rowId xmlns:a16="http://schemas.microsoft.com/office/drawing/2014/main" val="368424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253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ECDC5-88AB-4A5D-858E-BC154D2C6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Риски   </a:t>
            </a:r>
            <a:r>
              <a:rPr lang="ru-RU" dirty="0"/>
              <a:t>                         </a:t>
            </a:r>
            <a:r>
              <a:rPr lang="ru-RU" b="1" dirty="0"/>
              <a:t>Барьеры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390B5F-C9F8-4831-BD1F-F5A9BCC089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1793631"/>
            <a:ext cx="4184035" cy="4247730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Отсутствие мониторинга эффективности межведомственного взаимодействия</a:t>
            </a:r>
          </a:p>
          <a:p>
            <a:r>
              <a:rPr lang="ru-RU" sz="2400" b="1" dirty="0"/>
              <a:t>Нехватка квалифицированных специалистов</a:t>
            </a:r>
          </a:p>
          <a:p>
            <a:r>
              <a:rPr lang="ru-RU" sz="2400" b="1" dirty="0"/>
              <a:t>Отсутствие </a:t>
            </a:r>
            <a:r>
              <a:rPr lang="ru-RU" sz="2400" b="1" dirty="0" err="1"/>
              <a:t>гос.поддержки</a:t>
            </a:r>
            <a:r>
              <a:rPr lang="ru-RU" sz="2400" b="1" dirty="0"/>
              <a:t> молодых специалистов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C68403-FFD1-4779-B755-3A11F66967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89970" y="1652955"/>
            <a:ext cx="4184034" cy="4388408"/>
          </a:xfrm>
        </p:spPr>
        <p:txBody>
          <a:bodyPr>
            <a:normAutofit lnSpcReduction="10000"/>
          </a:bodyPr>
          <a:lstStyle/>
          <a:p>
            <a:r>
              <a:rPr lang="ru-RU" sz="2000" b="1" dirty="0"/>
              <a:t>Слабая мотивация родителей (недостаточное количество привлечённых к сотрудничеству родителей). Низкий уровень компетентности родителей в области воспитания и обучения ребенка</a:t>
            </a:r>
          </a:p>
          <a:p>
            <a:r>
              <a:rPr lang="ru-RU" sz="2000" b="1" dirty="0"/>
              <a:t>Уровень заработной платы специалистов</a:t>
            </a:r>
          </a:p>
          <a:p>
            <a:r>
              <a:rPr lang="ru-RU" sz="2000" b="1" dirty="0"/>
              <a:t>Стабильность </a:t>
            </a:r>
            <a:r>
              <a:rPr lang="ru-RU" sz="2000" b="1" dirty="0" err="1"/>
              <a:t>гос.финансирования</a:t>
            </a:r>
            <a:r>
              <a:rPr lang="ru-RU" sz="2000" b="1" dirty="0"/>
              <a:t> проекта</a:t>
            </a:r>
          </a:p>
          <a:p>
            <a:r>
              <a:rPr lang="ru-RU" sz="2000" b="1" dirty="0"/>
              <a:t>Неучтенная переработка и отсутствие </a:t>
            </a:r>
            <a:r>
              <a:rPr lang="ru-RU" sz="2000" b="1" dirty="0" err="1"/>
              <a:t>фин.обеспечения</a:t>
            </a:r>
            <a:endParaRPr lang="ru-RU" sz="2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23978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1351</TotalTime>
  <Words>550</Words>
  <Application>Microsoft Office PowerPoint</Application>
  <PresentationFormat>Широкоэкранный</PresentationFormat>
  <Paragraphs>129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Calibri</vt:lpstr>
      <vt:lpstr>Times New Roman</vt:lpstr>
      <vt:lpstr>Trebuchet MS</vt:lpstr>
      <vt:lpstr>Wingdings 3</vt:lpstr>
      <vt:lpstr>Аспект</vt:lpstr>
      <vt:lpstr>Структурное подразделение областной  ПМПК г. Калининграда</vt:lpstr>
      <vt:lpstr>Презентация PowerPoint</vt:lpstr>
      <vt:lpstr>1. Незаинтересованность родителей в повышении собственной компетентности.  2. Непринятие родителем особенностей развития собственного ребенка.  3. Страх постановки на учет у психиатра.  4. Некомпетентность медицинских работников (специалистов).  5. Недоступность узких специалистов.</vt:lpstr>
      <vt:lpstr> </vt:lpstr>
      <vt:lpstr>Презентация PowerPoint</vt:lpstr>
      <vt:lpstr>Презентация PowerPoint</vt:lpstr>
      <vt:lpstr>Медиа-план</vt:lpstr>
      <vt:lpstr>Дорожная карта</vt:lpstr>
      <vt:lpstr>Риски                            Барьеры</vt:lpstr>
      <vt:lpstr>      «МЫ РЯДОМ!»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Структурное подразделение  областной  ПМПК г. Калининграда</dc:title>
  <dc:creator>user</dc:creator>
  <cp:lastModifiedBy>user</cp:lastModifiedBy>
  <cp:revision>24</cp:revision>
  <dcterms:created xsi:type="dcterms:W3CDTF">2019-03-28T12:46:00Z</dcterms:created>
  <dcterms:modified xsi:type="dcterms:W3CDTF">2019-03-29T11:27:59Z</dcterms:modified>
</cp:coreProperties>
</file>