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149"/>
            <a:ext cx="9145132" cy="116360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Поправки 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204864"/>
            <a:ext cx="4456584" cy="38884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Референдум 1 июля 2020 года.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Явка: 67,97%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«За» – 77,92%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«Против» – 21,27 %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1,2,9 главы не меняли!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456384" cy="465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658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Верны ли следующие суждения о правах и обязанностях гражданина РФ?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А. Каждый гражданин РФ обязан сохранять природу и окружающую среду, бережно относиться к природным богатствам.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Б. Граждане РФ имеют равный доступ к государственной службе.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верно только 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верно только Б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верны оба суждения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869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Верны ли следующие суждения о федеративном устройстве РФ?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А. Территория Российской Федерации включает в себя территории её субъектов, внутренние воды и территориальное море, воздушное пространство над ними.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Б. Согласно Конституции РФ вопросы образования находятся в совместном ведении Российской Федерации и её субъектов.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верно только 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верно только Б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верны оба суждения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34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Верны ли следующие суждения об основах конституционного строя РФ?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А. Носителем суверенитета и единственным источником власти в Российской Федерации является её многонациональный народ.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Б. Российская Федерация обеспечивает целостность и неприкосновенность своей территории.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верно только 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верно только Б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верны оба суждения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33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Верны ли следующие суждения о государственной власти РФ?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А. Федеральное Собрание — парламент России — состоит из двух палат.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Б. Правительство РФ назначает на должность и освобождает от должности Председателя Центрального банка РФ.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верно только 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верно только Б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верны оба суждения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669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Верны ли следующие суждения о функциях Президента РФ?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А. Президент РФ является Верховным главнокомандующим Вооружёнными Силами РФ.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Б. Президент РФ возглавляет Совет Федерации.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верно только 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верно только Б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верны оба суждения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632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121"/>
            <a:ext cx="9144000" cy="883599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Президент (глава 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497363"/>
          </a:xfrm>
        </p:spPr>
        <p:txBody>
          <a:bodyPr/>
          <a:lstStyle/>
          <a:p>
            <a:r>
              <a:rPr lang="ru-RU" dirty="0" smtClean="0"/>
              <a:t>2 срока ВСЕГО (а не ПОДРЯД, как было раньше</a:t>
            </a:r>
            <a:r>
              <a:rPr lang="ru-RU" dirty="0" smtClean="0"/>
              <a:t>);</a:t>
            </a:r>
            <a:endParaRPr lang="ru-RU" dirty="0" smtClean="0"/>
          </a:p>
          <a:p>
            <a:r>
              <a:rPr lang="ru-RU" dirty="0" smtClean="0"/>
              <a:t>Ценз оседлости 25 лет! (был 10 лет</a:t>
            </a:r>
            <a:r>
              <a:rPr lang="ru-RU" dirty="0" smtClean="0"/>
              <a:t>);</a:t>
            </a:r>
            <a:endParaRPr lang="ru-RU" dirty="0" smtClean="0"/>
          </a:p>
          <a:p>
            <a:r>
              <a:rPr lang="ru-RU" dirty="0" smtClean="0"/>
              <a:t>Нельзя хранить деньги в иностранных </a:t>
            </a:r>
            <a:r>
              <a:rPr lang="ru-RU" dirty="0" smtClean="0"/>
              <a:t>банках;</a:t>
            </a:r>
            <a:endParaRPr lang="ru-RU" dirty="0" smtClean="0"/>
          </a:p>
          <a:p>
            <a:r>
              <a:rPr lang="ru-RU" dirty="0" smtClean="0"/>
              <a:t>Нельзя иметь иностранное </a:t>
            </a:r>
            <a:r>
              <a:rPr lang="ru-RU" dirty="0" smtClean="0"/>
              <a:t>гражданство.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5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Федеральное собрание (глава 5)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Введено </a:t>
            </a:r>
            <a:r>
              <a:rPr lang="ru-RU" dirty="0"/>
              <a:t>новое понятие «сенатор</a:t>
            </a:r>
            <a:r>
              <a:rPr lang="ru-RU" dirty="0" smtClean="0"/>
              <a:t>» (раньше были Члены СФ) по 2 от субъекта(</a:t>
            </a:r>
            <a:r>
              <a:rPr lang="ru-RU" dirty="0" err="1" smtClean="0"/>
              <a:t>з+и</a:t>
            </a:r>
            <a:r>
              <a:rPr lang="ru-RU" dirty="0" smtClean="0"/>
              <a:t>) + 30 от президента </a:t>
            </a:r>
            <a:r>
              <a:rPr lang="ru-RU" u="sng" dirty="0" smtClean="0"/>
              <a:t>на 6 лет.</a:t>
            </a:r>
          </a:p>
          <a:p>
            <a:r>
              <a:rPr lang="ru-RU" dirty="0" smtClean="0"/>
              <a:t>Возраст сенатора – не моложе 30 лет</a:t>
            </a:r>
          </a:p>
          <a:p>
            <a:r>
              <a:rPr lang="ru-RU" dirty="0" smtClean="0"/>
              <a:t>Не более 30 представителей назначенных президентом.</a:t>
            </a:r>
          </a:p>
          <a:p>
            <a:r>
              <a:rPr lang="ru-RU" dirty="0" smtClean="0"/>
              <a:t>Лица</a:t>
            </a:r>
            <a:r>
              <a:rPr lang="ru-RU" dirty="0"/>
              <a:t>, имеющие выдающиеся заслуги перед страной в сфере государственной и общественной деятельности + бывшие Президенты могут назначаться сенаторами пожизненно (но, не более 7</a:t>
            </a:r>
            <a:r>
              <a:rPr lang="ru-RU" dirty="0" smtClean="0"/>
              <a:t>!).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Новые полномочия сенаторов:</a:t>
            </a:r>
          </a:p>
          <a:p>
            <a:pPr marL="0" indent="0">
              <a:buNone/>
            </a:pPr>
            <a:r>
              <a:rPr lang="ru-RU" dirty="0"/>
              <a:t>— могут лишить неприкосновенности Президента РФ, прекратившего исполнение своих полномочий;</a:t>
            </a:r>
          </a:p>
          <a:p>
            <a:pPr marL="0" indent="0">
              <a:buNone/>
            </a:pPr>
            <a:r>
              <a:rPr lang="ru-RU" dirty="0"/>
              <a:t>— могут назначать Председателя Конституционного суда;</a:t>
            </a:r>
          </a:p>
          <a:p>
            <a:pPr marL="0" indent="0">
              <a:buNone/>
            </a:pPr>
            <a:r>
              <a:rPr lang="ru-RU" dirty="0"/>
              <a:t>— направлять парламентские запросы руководителям органов государственной власти.</a:t>
            </a:r>
          </a:p>
        </p:txBody>
      </p:sp>
    </p:spTree>
    <p:extLst>
      <p:ext uri="{BB962C8B-B14F-4D97-AF65-F5344CB8AC3E}">
        <p14:creationId xmlns:p14="http://schemas.microsoft.com/office/powerpoint/2010/main" val="36714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32" y="0"/>
            <a:ext cx="9113168" cy="1143000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Государственная дума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Срок – 5 лет</a:t>
            </a:r>
          </a:p>
          <a:p>
            <a:r>
              <a:rPr lang="ru-RU" dirty="0" smtClean="0"/>
              <a:t>Возраст депутата – 21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182138"/>
                </a:solidFill>
                <a:latin typeface="Open Sans"/>
              </a:rPr>
              <a:t>• </a:t>
            </a:r>
            <a:r>
              <a:rPr lang="ru-RU" dirty="0">
                <a:solidFill>
                  <a:srgbClr val="182138"/>
                </a:solidFill>
                <a:latin typeface="Open Sans"/>
              </a:rPr>
              <a:t>Ужесточены требования к депутатам</a:t>
            </a:r>
            <a:r>
              <a:rPr lang="ru-RU" dirty="0" smtClean="0">
                <a:solidFill>
                  <a:srgbClr val="182138"/>
                </a:solidFill>
                <a:latin typeface="Open Sans"/>
              </a:rPr>
              <a:t>: избираться </a:t>
            </a:r>
            <a:r>
              <a:rPr lang="ru-RU" dirty="0">
                <a:solidFill>
                  <a:srgbClr val="182138"/>
                </a:solidFill>
                <a:latin typeface="Open Sans"/>
              </a:rPr>
              <a:t>вправе лицо, постоянно проживающее в России, не имеющее иностранного гражданства и вкладов за границей.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• Полномочия депутатов: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— утверждать по представлению Президента кандидатуры Председателя Правительства;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— выдвигать обвинения против Президента для отрешения его от должности или против Президента, прекратившего исполнение своих полномочий — в целях лишения его неприкосновенности;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— осуществлять парламентский контроль (вместе с Советом Федерации);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— нельзя одновременно занимать должность депутата и сенатора.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16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2" y="0"/>
            <a:ext cx="9146282" cy="1143000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Правительство РФ (глава 6)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Председатель Правительства несет персональную ответственность перед Президентом за осуществление возложенных на Правительство полномочий.</a:t>
            </a:r>
          </a:p>
          <a:p>
            <a:pPr marL="0" indent="0">
              <a:buNone/>
            </a:pPr>
            <a:r>
              <a:rPr lang="ru-RU" dirty="0"/>
              <a:t>• Ужесточение требований к премьер-министру, министрам и иным руководителям федеральных исполнительных органов: возрастной ценз — 30 лет, лицо не должно иметь иностранного гражданства и вкладов за границей.</a:t>
            </a:r>
          </a:p>
          <a:p>
            <a:pPr marL="0" indent="0">
              <a:buNone/>
            </a:pPr>
            <a:r>
              <a:rPr lang="ru-RU" dirty="0"/>
              <a:t>• Председатель Правительства вступает в должность после утверждением его кандидатуры Государственной Думой.</a:t>
            </a:r>
          </a:p>
          <a:p>
            <a:pPr marL="0" indent="0">
              <a:buNone/>
            </a:pPr>
            <a:r>
              <a:rPr lang="ru-RU" dirty="0"/>
              <a:t>• Правительство </a:t>
            </a:r>
            <a:r>
              <a:rPr lang="ru-RU" dirty="0" smtClean="0"/>
              <a:t>РФ обеспечивает </a:t>
            </a:r>
            <a:r>
              <a:rPr lang="ru-RU" dirty="0"/>
              <a:t>проведение в Российской Федерации единой социально ориентированной государственной политики, поддержки, укрепления и защиты семьи, сохранения традиционных семейных ценностей, а также в области охраны окружающей среды</a:t>
            </a:r>
          </a:p>
        </p:txBody>
      </p:sp>
    </p:spTree>
    <p:extLst>
      <p:ext uri="{BB962C8B-B14F-4D97-AF65-F5344CB8AC3E}">
        <p14:creationId xmlns:p14="http://schemas.microsoft.com/office/powerpoint/2010/main" val="294287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198" y="0"/>
            <a:ext cx="9157197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Судебная власть и прокуратура (глава 7)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182138"/>
                </a:solidFill>
                <a:latin typeface="Open Sans"/>
              </a:rPr>
              <a:t>• Уменьшение состава судей Конституционного суда с 19 до 11 человек;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• Новая обязанность Конституционного суда — проверка конституционных актов по запросу Президента РФ;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82138"/>
                </a:solidFill>
                <a:latin typeface="Open Sans"/>
              </a:rPr>
              <a:t>• Ужесточение требований к судьям: отсутствие иностранного гражданства и вкладов за пределами РФ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597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Какое право человека относится к экономическим правам?</a:t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право на отдых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право собственности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право на неприкосновенность жилища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право на жизнь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863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Какая отрасль права закрепляет основы государственного строя?</a:t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</a:rPr>
              <a:t>1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) административное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конституционное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) гражданское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</a:rPr>
              <a:t>4) уголовное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074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Что относится к социальным правам человека?</a:t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1) право на охрану здоровья и медицинскую помощь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2) право на жизнь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3) избирательные права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4) право собственности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491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389</Words>
  <Application>Microsoft Office PowerPoint</Application>
  <PresentationFormat>Экран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Verdana</vt:lpstr>
      <vt:lpstr>Тема Office</vt:lpstr>
      <vt:lpstr>Поправки 2020</vt:lpstr>
      <vt:lpstr>Президент (глава 4)</vt:lpstr>
      <vt:lpstr>Федеральное собрание (глава 5)</vt:lpstr>
      <vt:lpstr>Государственная дума</vt:lpstr>
      <vt:lpstr>Правительство РФ (глава 6)</vt:lpstr>
      <vt:lpstr>Судебная власть и прокуратура (глава 7)</vt:lpstr>
      <vt:lpstr>Какое право человека относится к экономическим правам? </vt:lpstr>
      <vt:lpstr>Какая отрасль права закрепляет основы государственного строя? </vt:lpstr>
      <vt:lpstr>Что относится к социальным правам человека?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тальянские</dc:creator>
  <cp:lastModifiedBy>1</cp:lastModifiedBy>
  <cp:revision>31</cp:revision>
  <dcterms:created xsi:type="dcterms:W3CDTF">2021-01-20T08:01:18Z</dcterms:created>
  <dcterms:modified xsi:type="dcterms:W3CDTF">2022-02-16T13:30:29Z</dcterms:modified>
</cp:coreProperties>
</file>