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81" r:id="rId4"/>
    <p:sldId id="260" r:id="rId5"/>
    <p:sldId id="265" r:id="rId6"/>
    <p:sldId id="274" r:id="rId7"/>
    <p:sldId id="282" r:id="rId8"/>
    <p:sldId id="275" r:id="rId9"/>
    <p:sldId id="276" r:id="rId10"/>
    <p:sldId id="277" r:id="rId11"/>
    <p:sldId id="279" r:id="rId12"/>
    <p:sldId id="28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85" autoAdjust="0"/>
    <p:restoredTop sz="94660"/>
  </p:normalViewPr>
  <p:slideViewPr>
    <p:cSldViewPr>
      <p:cViewPr varScale="1">
        <p:scale>
          <a:sx n="67" d="100"/>
          <a:sy n="67" d="100"/>
        </p:scale>
        <p:origin x="154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764704"/>
            <a:ext cx="7632848" cy="532453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ln w="19050">
                  <a:noFill/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                           </a:t>
            </a:r>
            <a:r>
              <a:rPr lang="ru-RU" sz="2800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Муниципальное бюджетное дошкольное 		образовательное учреждение детский сад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		</a:t>
            </a:r>
            <a:r>
              <a:rPr lang="en-US" sz="2800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II </a:t>
            </a:r>
            <a:r>
              <a:rPr lang="ru-RU" sz="2800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категории комбинированного вида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			№1 «Солнышко»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dirty="0">
              <a:ln w="19050">
                <a:noFill/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Ф.И участника-автора: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Михайлова Галина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Возраст: 27 лет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Конкурс презентаций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Номинация: «Мой выбор»</a:t>
            </a:r>
            <a:endParaRPr lang="ru-RU" sz="4000" b="1" dirty="0">
              <a:ln w="19050">
                <a:noFill/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897" y="764704"/>
            <a:ext cx="1579001" cy="16521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467544" y="1772816"/>
            <a:ext cx="81369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3600" dirty="0">
                <a:solidFill>
                  <a:srgbClr val="006600"/>
                </a:solidFill>
                <a:latin typeface="Monotype Corsiva" panose="03010101010201010101" pitchFamily="66" charset="0"/>
              </a:rPr>
              <a:t>Психологическое просвещение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3600" dirty="0">
                <a:solidFill>
                  <a:srgbClr val="006600"/>
                </a:solidFill>
                <a:latin typeface="Monotype Corsiva" panose="03010101010201010101" pitchFamily="66" charset="0"/>
              </a:rPr>
              <a:t>Психологическая профилактика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3600" dirty="0">
                <a:solidFill>
                  <a:srgbClr val="006600"/>
                </a:solidFill>
                <a:latin typeface="Monotype Corsiva" panose="03010101010201010101" pitchFamily="66" charset="0"/>
              </a:rPr>
              <a:t>Психологическая диагностика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3600" dirty="0">
                <a:solidFill>
                  <a:srgbClr val="006600"/>
                </a:solidFill>
                <a:latin typeface="Monotype Corsiva" panose="03010101010201010101" pitchFamily="66" charset="0"/>
              </a:rPr>
              <a:t>Развивающая и </a:t>
            </a:r>
            <a:r>
              <a:rPr lang="ru-RU" altLang="ru-RU" sz="3600" dirty="0" err="1">
                <a:solidFill>
                  <a:srgbClr val="006600"/>
                </a:solidFill>
                <a:latin typeface="Monotype Corsiva" panose="03010101010201010101" pitchFamily="66" charset="0"/>
              </a:rPr>
              <a:t>психокоррекционная</a:t>
            </a:r>
            <a:r>
              <a:rPr lang="ru-RU" altLang="ru-RU" sz="3600" dirty="0">
                <a:solidFill>
                  <a:srgbClr val="006600"/>
                </a:solidFill>
                <a:latin typeface="Monotype Corsiva" panose="03010101010201010101" pitchFamily="66" charset="0"/>
              </a:rPr>
              <a:t> работа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3600" dirty="0">
                <a:solidFill>
                  <a:srgbClr val="006600"/>
                </a:solidFill>
                <a:latin typeface="Monotype Corsiva" panose="03010101010201010101" pitchFamily="66" charset="0"/>
              </a:rPr>
              <a:t>Психологическое консультирование </a:t>
            </a:r>
            <a:endParaRPr lang="ru-RU" altLang="ru-RU" sz="3600" dirty="0" smtClean="0">
              <a:solidFill>
                <a:srgbClr val="006600"/>
              </a:solidFill>
              <a:latin typeface="Monotype Corsiva" panose="03010101010201010101" pitchFamily="66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3600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 Экспертная работа</a:t>
            </a:r>
            <a:endParaRPr lang="ru-RU" altLang="ru-RU" sz="3600" dirty="0">
              <a:solidFill>
                <a:srgbClr val="0066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332656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Направления деятельности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педагога -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психолога</a:t>
            </a:r>
          </a:p>
          <a:p>
            <a:pPr algn="ctr"/>
            <a:r>
              <a:rPr lang="ru-RU" sz="2400" b="1" dirty="0" smtClean="0">
                <a:solidFill>
                  <a:schemeClr val="accent3"/>
                </a:solidFill>
                <a:latin typeface="Monotype Corsiva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2924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333602" y="1628800"/>
            <a:ext cx="835292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3400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Прохождение аттестации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3400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Чтение книг </a:t>
            </a:r>
            <a:r>
              <a:rPr lang="ru-RU" altLang="ru-RU" sz="3400">
                <a:solidFill>
                  <a:srgbClr val="006600"/>
                </a:solidFill>
                <a:latin typeface="Monotype Corsiva" panose="03010101010201010101" pitchFamily="66" charset="0"/>
              </a:rPr>
              <a:t>по </a:t>
            </a:r>
            <a:r>
              <a:rPr lang="ru-RU" altLang="ru-RU" sz="3400" smtClean="0">
                <a:solidFill>
                  <a:srgbClr val="006600"/>
                </a:solidFill>
                <a:latin typeface="Monotype Corsiva" panose="03010101010201010101" pitchFamily="66" charset="0"/>
              </a:rPr>
              <a:t>психологии </a:t>
            </a:r>
            <a:endParaRPr lang="ru-RU" altLang="ru-RU" sz="3400" dirty="0" smtClean="0">
              <a:solidFill>
                <a:srgbClr val="006600"/>
              </a:solidFill>
              <a:latin typeface="Monotype Corsiva" panose="03010101010201010101" pitchFamily="66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3400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Курсовая подготовка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3400" dirty="0">
                <a:solidFill>
                  <a:srgbClr val="006600"/>
                </a:solidFill>
                <a:latin typeface="Monotype Corsiva" panose="03010101010201010101" pitchFamily="66" charset="0"/>
              </a:rPr>
              <a:t>Владение интернет </a:t>
            </a:r>
            <a:r>
              <a:rPr lang="ru-RU" altLang="ru-RU" sz="3400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ресурсами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3400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Следить </a:t>
            </a:r>
            <a:r>
              <a:rPr lang="ru-RU" altLang="ru-RU" sz="3400" dirty="0">
                <a:solidFill>
                  <a:srgbClr val="006600"/>
                </a:solidFill>
                <a:latin typeface="Monotype Corsiva" panose="03010101010201010101" pitchFamily="66" charset="0"/>
              </a:rPr>
              <a:t>за новыми изданиями и </a:t>
            </a:r>
            <a:r>
              <a:rPr lang="ru-RU" altLang="ru-RU" sz="3400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публикациями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3400" dirty="0">
                <a:solidFill>
                  <a:srgbClr val="006600"/>
                </a:solidFill>
                <a:latin typeface="Monotype Corsiva" panose="03010101010201010101" pitchFamily="66" charset="0"/>
              </a:rPr>
              <a:t>Участие в жизни психологического </a:t>
            </a:r>
            <a:r>
              <a:rPr lang="ru-RU" altLang="ru-RU" sz="3400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сообщества</a:t>
            </a:r>
            <a:endParaRPr lang="ru-RU" altLang="ru-RU" sz="3400" dirty="0">
              <a:solidFill>
                <a:srgbClr val="0066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260648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Совершенствование профессионального уровня</a:t>
            </a:r>
            <a:r>
              <a:rPr lang="ru-RU" sz="2400" b="1" dirty="0" smtClean="0">
                <a:solidFill>
                  <a:schemeClr val="accent3"/>
                </a:solidFill>
                <a:latin typeface="Monotype Corsiva" pitchFamily="66" charset="0"/>
              </a:rPr>
              <a:t>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6429" y="1635561"/>
            <a:ext cx="2830974" cy="222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06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1259632" y="2060848"/>
            <a:ext cx="8136904" cy="307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8800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Спасибо </a:t>
            </a: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8800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за внимание!</a:t>
            </a:r>
            <a:endParaRPr lang="ru-RU" altLang="ru-RU" sz="8800" dirty="0">
              <a:solidFill>
                <a:srgbClr val="0066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404665"/>
            <a:ext cx="3240360" cy="266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08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lvl="0" indent="0" algn="ctr" eaLnBrk="1" hangingPunct="1">
              <a:lnSpc>
                <a:spcPct val="90000"/>
              </a:lnSpc>
              <a:buNone/>
            </a:pPr>
            <a:r>
              <a:rPr lang="ru-RU" altLang="ru-RU" sz="5400" i="1" dirty="0">
                <a:solidFill>
                  <a:schemeClr val="accent3">
                    <a:lumMod val="50000"/>
                  </a:schemeClr>
                </a:solidFill>
                <a:latin typeface="Monotype Corsiva" panose="03010101010201010101" pitchFamily="66" charset="0"/>
              </a:rPr>
              <a:t>«Делай только то, что духовно поднимает тебя, и будь уверен, что этим самым ты более всего можешь быть полезен обществу».</a:t>
            </a:r>
            <a:r>
              <a:rPr lang="ru-RU" altLang="ru-RU" sz="5400" dirty="0">
                <a:solidFill>
                  <a:schemeClr val="accent3">
                    <a:lumMod val="50000"/>
                  </a:schemeClr>
                </a:solidFill>
                <a:latin typeface="Monotype Corsiva" panose="03010101010201010101" pitchFamily="66" charset="0"/>
              </a:rPr>
              <a:t> </a:t>
            </a:r>
          </a:p>
          <a:p>
            <a:pPr marL="0" lvl="0" indent="0" algn="ctr" eaLnBrk="1" hangingPunct="1">
              <a:lnSpc>
                <a:spcPct val="90000"/>
              </a:lnSpc>
              <a:buNone/>
            </a:pPr>
            <a:r>
              <a:rPr lang="ru-RU" altLang="ru-RU" sz="4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				</a:t>
            </a:r>
            <a:r>
              <a:rPr lang="ru-RU" altLang="ru-RU" sz="4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Л. Н. Толстой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628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3"/>
          <p:cNvSpPr>
            <a:spLocks noChangeArrowheads="1"/>
          </p:cNvSpPr>
          <p:nvPr/>
        </p:nvSpPr>
        <p:spPr bwMode="auto">
          <a:xfrm>
            <a:off x="539552" y="404664"/>
            <a:ext cx="806489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Педагог-психолог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Является </a:t>
            </a:r>
            <a:r>
              <a:rPr lang="ru-RU" sz="34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сотрудником образовательного учреждения, наблюдающим за поведением детей, их психологическим развитием, социальной адаптацией. </a:t>
            </a:r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Проводит </a:t>
            </a:r>
            <a:r>
              <a:rPr lang="ru-RU" sz="34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с детьми беседы, тестирования, психологические </a:t>
            </a:r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игры. Помогает </a:t>
            </a:r>
            <a:r>
              <a:rPr lang="ru-RU" sz="34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детям выйти из трудных жизненных обстоятельств, определиться с выбором профессии, больше узнать о своем характере.</a:t>
            </a:r>
            <a:r>
              <a:rPr lang="en-US" sz="34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 </a:t>
            </a:r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 </a:t>
            </a:r>
            <a:endParaRPr lang="ru-RU" sz="3400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86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3"/>
          <p:cNvSpPr>
            <a:spLocks noChangeArrowheads="1"/>
          </p:cNvSpPr>
          <p:nvPr/>
        </p:nvSpPr>
        <p:spPr bwMode="auto">
          <a:xfrm>
            <a:off x="539552" y="404664"/>
            <a:ext cx="8064896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ru-RU" sz="5400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54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5400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  <a:cs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  <a:cs typeface="Arial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60398"/>
            <a:ext cx="3528392" cy="2536554"/>
          </a:xfrm>
          <a:prstGeom prst="rect">
            <a:avLst/>
          </a:prstGeom>
          <a:ln w="50800">
            <a:solidFill>
              <a:srgbClr val="008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60398"/>
            <a:ext cx="3779912" cy="2534593"/>
          </a:xfrm>
          <a:prstGeom prst="rect">
            <a:avLst/>
          </a:prstGeom>
          <a:ln w="50800">
            <a:solidFill>
              <a:srgbClr val="008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191314"/>
            <a:ext cx="5184576" cy="3131779"/>
          </a:xfrm>
          <a:prstGeom prst="rect">
            <a:avLst/>
          </a:prstGeom>
          <a:ln w="50800">
            <a:solidFill>
              <a:srgbClr val="008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467544" y="1196752"/>
            <a:ext cx="813690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Сегодня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педагоги-психологи должны быть в каждой школе, детском саду или лагере. Но так было не всегда. Эта профессия появилась два десятилетия назад, когда в начале девяностых годов внимание общественности было сосредоточено на проблемных детях, на подготовке детей к школе. Психологи действительно нужны в школах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, детских садах, ведь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проблемы возникают не у одних взрослых. Только специалист может помочь ребенку и найти причины его отставания в учебе и конфликтов со сверстниками. А если причина найдена, то появляется и возможность ее устранения.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23578" y="476672"/>
            <a:ext cx="6480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История появления профессии </a:t>
            </a:r>
          </a:p>
          <a:p>
            <a:pPr algn="ctr"/>
            <a:r>
              <a:rPr lang="ru-RU" sz="2400" b="1" dirty="0" smtClean="0">
                <a:solidFill>
                  <a:schemeClr val="accent3"/>
                </a:solidFill>
                <a:latin typeface="Monotype Corsiva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1092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467544" y="1052736"/>
            <a:ext cx="8136904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Для ребенка и его родителей деятельность педагога-психолога очень важна. Ведь родители часто не могут помочь своим детям, хоть и видят их проблемы в учебе и общении. Если на эти проблемы не обращать внимания, можно их усугубить. В этих сложных ситуациях может помочь только профессиональный психолог, знающий педагогику, имеющий опыт работы. Он понимает, что каждый ребенок является самостоятельной личностью, индивидуальностью. Сталкиваясь с недетскими проблемами, он может уйти в себя, замкнуться или, наоборот, проявлять агрессию. Часто даже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педагоги 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не могут найти подход к таким детям. Психолог в этом случае оказывает помощь не только детям, но и педагогам, родителям.</a:t>
            </a:r>
            <a:endParaRPr lang="ru-RU" sz="2600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332656"/>
            <a:ext cx="6480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Значимость для общества </a:t>
            </a:r>
          </a:p>
          <a:p>
            <a:pPr algn="ctr"/>
            <a:r>
              <a:rPr lang="ru-RU" sz="2400" b="1" dirty="0" smtClean="0">
                <a:solidFill>
                  <a:schemeClr val="accent3"/>
                </a:solidFill>
                <a:latin typeface="Monotype Corsiva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0502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87624" y="332656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/>
                </a:solidFill>
                <a:latin typeface="Monotype Corsiva" pitchFamily="66" charset="0"/>
              </a:rPr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15" y="563488"/>
            <a:ext cx="3096344" cy="2817438"/>
          </a:xfrm>
          <a:prstGeom prst="rect">
            <a:avLst/>
          </a:prstGeom>
          <a:ln w="50800">
            <a:solidFill>
              <a:srgbClr val="008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167" y="545840"/>
            <a:ext cx="4211960" cy="2828595"/>
          </a:xfrm>
          <a:prstGeom prst="rect">
            <a:avLst/>
          </a:prstGeom>
          <a:ln w="50800">
            <a:solidFill>
              <a:srgbClr val="008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94" y="3789040"/>
            <a:ext cx="3509866" cy="2448272"/>
          </a:xfrm>
          <a:prstGeom prst="rect">
            <a:avLst/>
          </a:prstGeom>
          <a:ln w="50800">
            <a:solidFill>
              <a:srgbClr val="0080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191" y="3789040"/>
            <a:ext cx="3779912" cy="2448272"/>
          </a:xfrm>
          <a:prstGeom prst="rect">
            <a:avLst/>
          </a:prstGeom>
          <a:ln w="50800">
            <a:solidFill>
              <a:srgbClr val="008000"/>
            </a:solidFill>
          </a:ln>
        </p:spPr>
      </p:pic>
    </p:spTree>
    <p:extLst>
      <p:ext uri="{BB962C8B-B14F-4D97-AF65-F5344CB8AC3E}">
        <p14:creationId xmlns:p14="http://schemas.microsoft.com/office/powerpoint/2010/main" val="225098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467544" y="1052736"/>
            <a:ext cx="81369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0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Главное качество педагога-психолога – </a:t>
            </a:r>
            <a:r>
              <a:rPr lang="ru-RU" sz="3000" b="1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доброжелательность и терпеливость.</a:t>
            </a:r>
            <a:r>
              <a:rPr lang="ru-RU" sz="3000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 </a:t>
            </a:r>
            <a:r>
              <a:rPr lang="ru-RU" sz="3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Чтобы </a:t>
            </a:r>
            <a:r>
              <a:rPr lang="ru-RU" sz="30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вызвать доверие у детей, чтобы они раскрылись, психолог должен приложить много усилий, убеждения и терпения. Он должен искренне хотеть помочь ребенку, не только слушать его, но и слышать. </a:t>
            </a:r>
            <a:endParaRPr lang="ru-RU" sz="3000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  <a:cs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000" b="1" u="sng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Гуманитарный </a:t>
            </a:r>
            <a:r>
              <a:rPr lang="ru-RU" sz="3000" b="1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склад мышления, аналитический ум </a:t>
            </a:r>
            <a:r>
              <a:rPr lang="ru-RU" sz="30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помогут психологу придумать и организовать игру, вовлечь в нее всех ребят, сделать правильные выводы.</a:t>
            </a:r>
            <a:endParaRPr lang="ru-RU" sz="3000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332656"/>
            <a:ext cx="64807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Особенности профессии </a:t>
            </a:r>
          </a:p>
          <a:p>
            <a:pPr algn="ctr"/>
            <a:r>
              <a:rPr lang="ru-RU" sz="2400" b="1" dirty="0" smtClean="0">
                <a:solidFill>
                  <a:schemeClr val="accent3"/>
                </a:solidFill>
                <a:latin typeface="Monotype Corsiva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2595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467544" y="548680"/>
            <a:ext cx="8136904" cy="5607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altLang="ru-RU" sz="2800" b="1" u="sng" dirty="0">
                <a:solidFill>
                  <a:srgbClr val="006600"/>
                </a:solidFill>
                <a:latin typeface="Monotype Corsiva" panose="03010101010201010101" pitchFamily="66" charset="0"/>
              </a:rPr>
              <a:t>Плюсы профессии: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altLang="ru-RU" sz="2800" i="1" dirty="0">
                <a:solidFill>
                  <a:srgbClr val="006600"/>
                </a:solidFill>
                <a:latin typeface="Monotype Corsiva" panose="03010101010201010101" pitchFamily="66" charset="0"/>
              </a:rPr>
              <a:t>интересная творческая работа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altLang="ru-RU" sz="2800" i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помогая людям, получаешь моральное удовлетворение</a:t>
            </a:r>
            <a:endParaRPr lang="ru-RU" altLang="ru-RU" sz="2800" i="1" dirty="0">
              <a:solidFill>
                <a:srgbClr val="006600"/>
              </a:solidFill>
              <a:latin typeface="Monotype Corsiva" panose="03010101010201010101" pitchFamily="66" charset="0"/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altLang="ru-RU" sz="2800" i="1" dirty="0">
                <a:solidFill>
                  <a:srgbClr val="006600"/>
                </a:solidFill>
                <a:latin typeface="Monotype Corsiva" panose="03010101010201010101" pitchFamily="66" charset="0"/>
              </a:rPr>
              <a:t>необходимость постоянного профессионального совершенствования и в связи с этим — возможность личностного роста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altLang="ru-RU" sz="2800" i="1" dirty="0">
                <a:solidFill>
                  <a:srgbClr val="006600"/>
                </a:solidFill>
                <a:latin typeface="Monotype Corsiva" panose="03010101010201010101" pitchFamily="66" charset="0"/>
              </a:rPr>
              <a:t>возможность использования профессиональных знаний в повседневной жизни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altLang="ru-RU" sz="2800" i="1" dirty="0">
                <a:solidFill>
                  <a:srgbClr val="006600"/>
                </a:solidFill>
                <a:latin typeface="Monotype Corsiva" panose="03010101010201010101" pitchFamily="66" charset="0"/>
              </a:rPr>
              <a:t>познание и изменение себя, своего отношения к событиям окружающего мира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ru-RU" altLang="ru-RU" sz="2800" i="1" dirty="0">
              <a:solidFill>
                <a:srgbClr val="006600"/>
              </a:solidFill>
              <a:latin typeface="Monotype Corsiva" panose="03010101010201010101" pitchFamily="66" charset="0"/>
            </a:endParaRPr>
          </a:p>
          <a:p>
            <a:pPr algn="just">
              <a:lnSpc>
                <a:spcPct val="80000"/>
              </a:lnSpc>
            </a:pPr>
            <a:r>
              <a:rPr lang="ru-RU" altLang="ru-RU" sz="2800" b="1" u="sng" dirty="0">
                <a:solidFill>
                  <a:srgbClr val="006600"/>
                </a:solidFill>
                <a:latin typeface="Monotype Corsiva" panose="03010101010201010101" pitchFamily="66" charset="0"/>
              </a:rPr>
              <a:t>Минусы профессии: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altLang="ru-RU" sz="2800" i="1" dirty="0">
                <a:solidFill>
                  <a:srgbClr val="006600"/>
                </a:solidFill>
                <a:latin typeface="Monotype Corsiva" panose="03010101010201010101" pitchFamily="66" charset="0"/>
              </a:rPr>
              <a:t>душевная усталость, эмоциональное выгорание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altLang="ru-RU" sz="2800" i="1" dirty="0">
                <a:solidFill>
                  <a:srgbClr val="006600"/>
                </a:solidFill>
                <a:latin typeface="Monotype Corsiva" panose="03010101010201010101" pitchFamily="66" charset="0"/>
              </a:rPr>
              <a:t>сложности в принятии мировоззрения клиента и в стремлении обязательно дать полезный совет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altLang="ru-RU" sz="2800" i="1" dirty="0">
                <a:solidFill>
                  <a:srgbClr val="006600"/>
                </a:solidFill>
                <a:latin typeface="Monotype Corsiva" panose="03010101010201010101" pitchFamily="66" charset="0"/>
              </a:rPr>
              <a:t>переживание проблем клиента как своих собственных</a:t>
            </a:r>
            <a:r>
              <a:rPr lang="ru-RU" altLang="ru-RU" sz="2800" dirty="0">
                <a:latin typeface="Monotype Corsiva" panose="03010101010201010101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7318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2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BBB59"/>
      </a:hlink>
      <a:folHlink>
        <a:srgbClr val="9BBB5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481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Monotype Corsiva</vt:lpstr>
      <vt:lpstr>Times New Roman</vt:lpstr>
      <vt:lpstr>Wingdings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Учетная запись Майкрософт</cp:lastModifiedBy>
  <cp:revision>64</cp:revision>
  <dcterms:created xsi:type="dcterms:W3CDTF">2014-07-06T18:18:01Z</dcterms:created>
  <dcterms:modified xsi:type="dcterms:W3CDTF">2022-02-16T15:12:24Z</dcterms:modified>
</cp:coreProperties>
</file>