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63" r:id="rId3"/>
    <p:sldId id="264" r:id="rId4"/>
    <p:sldId id="265" r:id="rId5"/>
    <p:sldId id="266" r:id="rId6"/>
    <p:sldId id="269" r:id="rId7"/>
    <p:sldId id="267" r:id="rId8"/>
    <p:sldId id="257" r:id="rId9"/>
    <p:sldId id="282" r:id="rId10"/>
    <p:sldId id="283" r:id="rId11"/>
    <p:sldId id="286" r:id="rId12"/>
    <p:sldId id="290" r:id="rId13"/>
    <p:sldId id="291" r:id="rId14"/>
    <p:sldId id="273" r:id="rId15"/>
    <p:sldId id="26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1666" y="43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42416" y="2514601"/>
            <a:ext cx="6600451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42416" y="4777380"/>
            <a:ext cx="6600451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8"/>
          <p:cNvSpPr/>
          <p:nvPr/>
        </p:nvSpPr>
        <p:spPr bwMode="auto">
          <a:xfrm>
            <a:off x="-31719" y="4321158"/>
            <a:ext cx="1395473" cy="781781"/>
          </a:xfrm>
          <a:custGeom>
            <a:avLst/>
            <a:gdLst/>
            <a:ahLst/>
            <a:cxnLst/>
            <a:rect l="l" t="t" r="r" b="b"/>
            <a:pathLst>
              <a:path w="8042" h="10000">
                <a:moveTo>
                  <a:pt x="5799" y="10000"/>
                </a:moveTo>
                <a:cubicBezTo>
                  <a:pt x="5880" y="10000"/>
                  <a:pt x="5934" y="9940"/>
                  <a:pt x="5961" y="9880"/>
                </a:cubicBezTo>
                <a:cubicBezTo>
                  <a:pt x="5961" y="9820"/>
                  <a:pt x="5988" y="9820"/>
                  <a:pt x="5988" y="9820"/>
                </a:cubicBezTo>
                <a:lnTo>
                  <a:pt x="8042" y="5260"/>
                </a:lnTo>
                <a:cubicBezTo>
                  <a:pt x="8096" y="5140"/>
                  <a:pt x="8096" y="4901"/>
                  <a:pt x="8042" y="4721"/>
                </a:cubicBezTo>
                <a:lnTo>
                  <a:pt x="5988" y="221"/>
                </a:lnTo>
                <a:cubicBezTo>
                  <a:pt x="5988" y="160"/>
                  <a:pt x="5961" y="160"/>
                  <a:pt x="5961" y="160"/>
                </a:cubicBezTo>
                <a:cubicBezTo>
                  <a:pt x="5934" y="101"/>
                  <a:pt x="5880" y="41"/>
                  <a:pt x="5799" y="41"/>
                </a:cubicBezTo>
                <a:lnTo>
                  <a:pt x="18" y="0"/>
                </a:lnTo>
                <a:cubicBezTo>
                  <a:pt x="12" y="3330"/>
                  <a:pt x="6" y="6661"/>
                  <a:pt x="0" y="9991"/>
                </a:cubicBezTo>
                <a:lnTo>
                  <a:pt x="5799" y="10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3334" y="4529541"/>
            <a:ext cx="584978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91678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609600"/>
            <a:ext cx="6591985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71398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15972" y="3505200"/>
            <a:ext cx="5653888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9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87737693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438401"/>
            <a:ext cx="6591985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18351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688292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688292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35109704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6" y="627407"/>
            <a:ext cx="6591984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591985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294218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710793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8535" y="627406"/>
            <a:ext cx="1656132" cy="5283817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42416" y="627406"/>
            <a:ext cx="4716348" cy="5283817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70128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1" y="624110"/>
            <a:ext cx="6589199" cy="128089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42415" y="2133600"/>
            <a:ext cx="6591985" cy="377762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47773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074562"/>
            <a:ext cx="6591985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3581400"/>
            <a:ext cx="659198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07217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42416" y="2136706"/>
            <a:ext cx="3197531" cy="376739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7307" y="2136706"/>
            <a:ext cx="3197093" cy="376739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80399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65352" y="2226626"/>
            <a:ext cx="287459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42415" y="2802888"/>
            <a:ext cx="3197532" cy="3105703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6154" y="2223398"/>
            <a:ext cx="28732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333715" y="2799660"/>
            <a:ext cx="3195680" cy="3105703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16.02.2022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55794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16.02.2022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18958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16.02.2022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37337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46088"/>
            <a:ext cx="2629584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3494" y="446089"/>
            <a:ext cx="3790906" cy="5414963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1598613"/>
            <a:ext cx="2629584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94978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800600"/>
            <a:ext cx="6591985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942415" y="634965"/>
            <a:ext cx="6591985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367338"/>
            <a:ext cx="6591985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45168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35"/>
          <p:cNvGrpSpPr/>
          <p:nvPr/>
        </p:nvGrpSpPr>
        <p:grpSpPr>
          <a:xfrm>
            <a:off x="1" y="228600"/>
            <a:ext cx="1981200" cy="6638628"/>
            <a:chOff x="2487613" y="285750"/>
            <a:chExt cx="2428875" cy="5654676"/>
          </a:xfrm>
        </p:grpSpPr>
        <p:sp>
          <p:nvSpPr>
            <p:cNvPr id="37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8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9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0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1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2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3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4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5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6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7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8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49" name="Group 48"/>
          <p:cNvGrpSpPr/>
          <p:nvPr/>
        </p:nvGrpSpPr>
        <p:grpSpPr>
          <a:xfrm>
            <a:off x="20421" y="285"/>
            <a:ext cx="1952272" cy="6852968"/>
            <a:chOff x="6627813" y="195717"/>
            <a:chExt cx="1952625" cy="5678034"/>
          </a:xfrm>
        </p:grpSpPr>
        <p:sp>
          <p:nvSpPr>
            <p:cNvPr id="50" name="Freeform 27"/>
            <p:cNvSpPr/>
            <p:nvPr/>
          </p:nvSpPr>
          <p:spPr bwMode="auto">
            <a:xfrm>
              <a:off x="6627813" y="195717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1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2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3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4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5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6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7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8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9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0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1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62" name="Rectangle 61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2133600"/>
            <a:ext cx="6591985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772400" y="6135089"/>
            <a:ext cx="766380" cy="3701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16.02.2022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42415" y="6135809"/>
            <a:ext cx="57164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11228" y="787783"/>
            <a:ext cx="58497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81919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33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7" Type="http://schemas.openxmlformats.org/officeDocument/2006/relationships/image" Target="../media/image16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7" Type="http://schemas.openxmlformats.org/officeDocument/2006/relationships/image" Target="../media/image22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/>
              <a:t>Отчет по проекту </a:t>
            </a:r>
            <a:br>
              <a:rPr lang="ru-RU" dirty="0"/>
            </a:br>
            <a:r>
              <a:rPr lang="ru-RU" dirty="0"/>
              <a:t>«Дружная семья»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lvl="0" indent="539750" algn="r" fontAlgn="base">
              <a:spcBef>
                <a:spcPct val="0"/>
              </a:spcBef>
              <a:spcAft>
                <a:spcPct val="0"/>
              </a:spcAft>
            </a:pPr>
            <a:r>
              <a:rPr lang="ru-RU" sz="1800" b="1" dirty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Подготовила: </a:t>
            </a:r>
            <a:r>
              <a:rPr lang="ru-RU" sz="1800" b="1" dirty="0" err="1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Атаева</a:t>
            </a:r>
            <a:r>
              <a:rPr lang="ru-RU" sz="1800" b="1" dirty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Н.А.</a:t>
            </a:r>
          </a:p>
          <a:p>
            <a:pPr lvl="0" indent="539750" algn="r" fontAlgn="base">
              <a:spcBef>
                <a:spcPct val="0"/>
              </a:spcBef>
              <a:spcAft>
                <a:spcPct val="0"/>
              </a:spcAft>
            </a:pPr>
            <a:r>
              <a:rPr lang="ru-RU" sz="18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МБДОУ «Детский сад №1 Рябинка»</a:t>
            </a:r>
          </a:p>
          <a:p>
            <a:pPr lvl="0" indent="539750" algn="r" fontAlgn="base">
              <a:spcBef>
                <a:spcPct val="0"/>
              </a:spcBef>
              <a:spcAft>
                <a:spcPct val="0"/>
              </a:spcAft>
            </a:pPr>
            <a:r>
              <a:rPr lang="ru-RU" sz="18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Г. Нефтеюганск, 2020г</a:t>
            </a:r>
            <a:endParaRPr lang="ru-RU" sz="18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9552" y="0"/>
            <a:ext cx="2114550" cy="2857500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96E24EE7-9BCF-454F-83E2-FACF11D36514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7268" y="1441004"/>
            <a:ext cx="4953000" cy="47525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Объект 5">
            <a:extLst>
              <a:ext uri="{FF2B5EF4-FFF2-40B4-BE49-F238E27FC236}">
                <a16:creationId xmlns:a16="http://schemas.microsoft.com/office/drawing/2014/main" id="{27669FDC-F284-43E1-9E4A-AED123FC46C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4504804" y="1777628"/>
            <a:ext cx="4814912" cy="41044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78630822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Объект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>
            <a:normAutofit/>
          </a:bodyPr>
          <a:lstStyle>
            <a:lvl1pPr marL="365760" indent="-3657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2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77240" indent="-3657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"/>
              <a:defRPr sz="22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3657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508760" indent="-32004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-32004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14884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46888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8892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0896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/>
              <a:t>Были организованы сюжетно-ролевые игры «Семья», «День рождения»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21873" y="2160567"/>
            <a:ext cx="3312368" cy="32403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61992" y="2132856"/>
            <a:ext cx="3672408" cy="32403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19028393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0"/>
            <a:ext cx="4464496" cy="40770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60032" y="1"/>
            <a:ext cx="4104456" cy="40770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66269C3D-082C-4F93-9BC2-DF6678AB47A1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19672" y="4077072"/>
            <a:ext cx="6984776" cy="31683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27688442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5" y="404665"/>
            <a:ext cx="8568952" cy="1512167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975" y="764704"/>
            <a:ext cx="4434177" cy="37444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87424" y="2852936"/>
            <a:ext cx="4502395" cy="38884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24174733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idx="4294967295"/>
          </p:nvPr>
        </p:nvSpPr>
        <p:spPr>
          <a:xfrm>
            <a:off x="1043608" y="692696"/>
            <a:ext cx="7747000" cy="5184576"/>
          </a:xfrm>
        </p:spPr>
        <p:txBody>
          <a:bodyPr>
            <a:normAutofit lnSpcReduction="10000"/>
          </a:bodyPr>
          <a:lstStyle/>
          <a:p>
            <a:pPr lvl="0" algn="ctr">
              <a:lnSpc>
                <a:spcPct val="150000"/>
              </a:lnSpc>
              <a:buSzPts val="1000"/>
              <a:buFont typeface="Symbol"/>
              <a:buChar char=""/>
              <a:tabLst>
                <a:tab pos="457200" algn="l"/>
              </a:tabLst>
            </a:pPr>
            <a:endParaRPr lang="ru-RU" dirty="0">
              <a:solidFill>
                <a:schemeClr val="accent6">
                  <a:lumMod val="50000"/>
                </a:schemeClr>
              </a:solidFill>
            </a:endParaRPr>
          </a:p>
          <a:p>
            <a:pPr algn="ctr"/>
            <a:r>
              <a:rPr lang="ru-RU" dirty="0"/>
              <a:t>Воспитать у ребёнка чувство любви к Родине не возможно без воспитания у него добрых чувств и любви к самому близкому окружению: к своей семье, к детскому саду. Как известно, это основа из основ нравственно-патриотического воспитания, его первая и самая важная ступень. Дошкольнику прежде важно осознать себя членом семьи, неотъемлемой частью своей малой родины, и только потом-гражданином России, жителем планеты Земля. Поэтому в своей группе работу по развитию патриотических чувств воспитанников мы решили начать именно с знакомства с семьёй, которая в дальнейшем нам помола перейти к работе по  теме недели  «с днем рождения любимый город, где воспитанники познакомили друг друга с профессиями  своих родителей. В дальнейшем мы хотим простроить работу с детьми по расширению знаний детей о родном городе, его достопримечательностях, о дворе в котором живут дети. Тем самым развивая любовь и уважение к городу в котором мы живем.</a:t>
            </a:r>
          </a:p>
        </p:txBody>
      </p:sp>
    </p:spTree>
    <p:extLst>
      <p:ext uri="{BB962C8B-B14F-4D97-AF65-F5344CB8AC3E}">
        <p14:creationId xmlns:p14="http://schemas.microsoft.com/office/powerpoint/2010/main" val="222982280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Объект 8"/>
          <p:cNvSpPr>
            <a:spLocks noGrp="1"/>
          </p:cNvSpPr>
          <p:nvPr>
            <p:ph idx="1"/>
          </p:nvPr>
        </p:nvSpPr>
        <p:spPr>
          <a:xfrm>
            <a:off x="692001" y="260649"/>
            <a:ext cx="7840439" cy="2088232"/>
          </a:xfrm>
        </p:spPr>
        <p:txBody>
          <a:bodyPr>
            <a:normAutofit/>
          </a:bodyPr>
          <a:lstStyle/>
          <a:p>
            <a:r>
              <a:rPr lang="ru-RU" dirty="0"/>
              <a:t>В перспективе планируем в своей работе дальше прививать любовь и уважение к  своим родителям, взрослому поколению , к труду взрослого.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Проект «Дружная семья»</a:t>
            </a:r>
          </a:p>
        </p:txBody>
      </p:sp>
      <p:sp>
        <p:nvSpPr>
          <p:cNvPr id="2" name="Текст 1"/>
          <p:cNvSpPr>
            <a:spLocks noGrp="1"/>
          </p:cNvSpPr>
          <p:nvPr>
            <p:ph type="body" idx="1"/>
          </p:nvPr>
        </p:nvSpPr>
        <p:spPr>
          <a:xfrm>
            <a:off x="323528" y="2060848"/>
            <a:ext cx="4320480" cy="1584176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Содержимое 2"/>
          <p:cNvSpPr>
            <a:spLocks noGrp="1"/>
          </p:cNvSpPr>
          <p:nvPr>
            <p:ph sz="half" idx="2"/>
          </p:nvPr>
        </p:nvSpPr>
        <p:spPr>
          <a:xfrm>
            <a:off x="323528" y="3429000"/>
            <a:ext cx="4392488" cy="3240359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b="1" u="sng" dirty="0"/>
              <a:t>       </a:t>
            </a:r>
            <a:r>
              <a:rPr lang="ru-RU" sz="19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</a:t>
            </a:r>
            <a:r>
              <a:rPr lang="ru-RU" sz="19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19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Воспитывать эмоциональную отзывчивость на состояние близких людей;</a:t>
            </a:r>
          </a:p>
          <a:p>
            <a:pPr lvl="0"/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Учить называть свои ФИО, имена и отчества членов своей семьи;</a:t>
            </a:r>
          </a:p>
          <a:p>
            <a:pPr lvl="0"/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Формировать представление о том, что члены семьи должны заботиться друг о друге;</a:t>
            </a:r>
          </a:p>
          <a:p>
            <a:pPr lvl="0"/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Обогащать словарный запас воспитанников.</a:t>
            </a:r>
          </a:p>
          <a:p>
            <a:pPr>
              <a:buNone/>
            </a:pPr>
            <a:endParaRPr lang="ru-RU" sz="1900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716016" y="2564904"/>
            <a:ext cx="3805586" cy="648072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6" y="3284984"/>
            <a:ext cx="3799728" cy="2832352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145440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88490" y="570156"/>
            <a:ext cx="7756263" cy="914628"/>
          </a:xfrm>
        </p:spPr>
        <p:txBody>
          <a:bodyPr/>
          <a:lstStyle/>
          <a:p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Актуальность проекта: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611561" y="1556792"/>
            <a:ext cx="7833192" cy="4968551"/>
          </a:xfrm>
        </p:spPr>
        <p:txBody>
          <a:bodyPr>
            <a:noAutofit/>
          </a:bodyPr>
          <a:lstStyle/>
          <a:p>
            <a:pPr>
              <a:spcAft>
                <a:spcPts val="600"/>
              </a:spcAft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Чувство Родины начинает формироваться у ребёнка с отношения в семье, к самым близким людям – к матери, отцу, бабушке, дедушке; с восхищения тем, что видит перед собой малыш, какое воспитание он получает в семье и что вызывает отклик в его душе. С целью изучения семьи, выяснения образовательных потребностей родителей, установления контакта с её членами, для согласования воспитательных воздействий ребёнка у нас появилась идея создать проект «Дружная семья». В ходе опроса детей выяснилось, что не все дети знают о своей семье, кем работают их родители и бабушки с дедушками, мало кто из детей знает свою родословную. В настоящее время эта тема стала актуальна и особенно трудна. Большое значение имеет взаимодействие с родителями, их отношению к традициям. В дружной семье складываются самые теплые отношения, которые пронизаны искренней любовью, заботой друг о друге и вниманием. Любовь близких становится основой человека на всю жизнь.</a:t>
            </a:r>
            <a:endParaRPr lang="ru-RU" sz="20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53006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99992" y="0"/>
            <a:ext cx="4644008" cy="3429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0" y="3356992"/>
            <a:ext cx="4572000" cy="27363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719572" y="2744924"/>
            <a:ext cx="3240360" cy="40324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" name="Объект 12">
            <a:extLst>
              <a:ext uri="{FF2B5EF4-FFF2-40B4-BE49-F238E27FC236}">
                <a16:creationId xmlns:a16="http://schemas.microsoft.com/office/drawing/2014/main" id="{EF8E68EA-08C5-47F4-A6F0-4EB62A5D4DA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4277" y="93781"/>
            <a:ext cx="3790950" cy="30318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3594436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Объект 8">
            <a:extLst>
              <a:ext uri="{FF2B5EF4-FFF2-40B4-BE49-F238E27FC236}">
                <a16:creationId xmlns:a16="http://schemas.microsoft.com/office/drawing/2014/main" id="{F90042B1-D715-422C-97E3-3D3BFC82BA9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43450" y="116633"/>
            <a:ext cx="3790950" cy="32594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2064" y="3481916"/>
            <a:ext cx="2916324" cy="302433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68388" y="3553925"/>
            <a:ext cx="2240116" cy="28641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6508" y="3508663"/>
            <a:ext cx="3235411" cy="31409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AFA1F97A-D0A4-4A0A-B261-229DE63E25CB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5576" y="116634"/>
            <a:ext cx="3790950" cy="323270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5630440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92001" y="620688"/>
            <a:ext cx="4456063" cy="2736304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dirty="0"/>
          </a:p>
          <a:p>
            <a:endParaRPr lang="ru-RU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64088" y="116632"/>
            <a:ext cx="2664296" cy="20882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82916" y="2225824"/>
            <a:ext cx="2664296" cy="19442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3501008"/>
            <a:ext cx="2592288" cy="31409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59832" y="3501008"/>
            <a:ext cx="2376264" cy="31409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6F1F5E4A-295F-440A-B3E6-29DDB7925BF4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3779913" cy="27363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804F19F8-6FB0-4BC1-8DD2-BCE3D85F27FB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08104" y="4090756"/>
            <a:ext cx="3275856" cy="24036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29221312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260648"/>
            <a:ext cx="4116667" cy="280831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/>
              <a:t>Добавить фото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44208" y="116632"/>
            <a:ext cx="2520280" cy="18722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51091" y="2060848"/>
            <a:ext cx="2520280" cy="23042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683568" y="3933056"/>
            <a:ext cx="2304256" cy="28803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63888" y="4221088"/>
            <a:ext cx="2736304" cy="23762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6451090" y="4365104"/>
            <a:ext cx="2513398" cy="21602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E9E05EFC-7516-40C3-8834-81D059B847A2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5" y="332656"/>
            <a:ext cx="4116667" cy="345638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39547362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692001" y="559399"/>
            <a:ext cx="8071964" cy="2844873"/>
          </a:xfrm>
        </p:spPr>
        <p:txBody>
          <a:bodyPr>
            <a:normAutofit/>
          </a:bodyPr>
          <a:lstStyle/>
          <a:p>
            <a:r>
              <a:rPr lang="ru-RU" dirty="0"/>
              <a:t>В ходе проектной деятельности мы познакомили детей со сказками «Три медведя», «Братец Иванушка и сестрица Алёнушка», были прочитаны стихи «Семья», «Матушке», «Посидим в тишине», разучивали пальчиковые игры «семья»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F9CA60C4-4144-4146-B21B-C7D4E0628AC0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680000">
            <a:off x="3904791" y="2929750"/>
            <a:ext cx="5238140" cy="39296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564D65C8-FFB8-4989-B80A-88A4249A780D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996952"/>
            <a:ext cx="4211960" cy="38610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2414" y="446088"/>
            <a:ext cx="6950065" cy="976312"/>
          </a:xfrm>
        </p:spPr>
        <p:txBody>
          <a:bodyPr>
            <a:normAutofit/>
          </a:bodyPr>
          <a:lstStyle/>
          <a:p>
            <a:br>
              <a:rPr lang="ru-RU" dirty="0"/>
            </a:b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9B0E51D8-40F1-43F6-82B7-FF726CCF2900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-22820" y="1831132"/>
            <a:ext cx="5301208" cy="475252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Объект 5">
            <a:extLst>
              <a:ext uri="{FF2B5EF4-FFF2-40B4-BE49-F238E27FC236}">
                <a16:creationId xmlns:a16="http://schemas.microsoft.com/office/drawing/2014/main" id="{471197A7-7332-46AA-96CC-762853768DF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4385319" y="2175519"/>
            <a:ext cx="5301209" cy="40637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Прямоугольник 6"/>
          <p:cNvSpPr/>
          <p:nvPr/>
        </p:nvSpPr>
        <p:spPr>
          <a:xfrm>
            <a:off x="2123728" y="27586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/>
              <a:t>Во время театрализованной деятельности была организована инсценировка русской народной сказки «Три медведя».</a:t>
            </a:r>
          </a:p>
        </p:txBody>
      </p:sp>
    </p:spTree>
    <p:extLst>
      <p:ext uri="{BB962C8B-B14F-4D97-AF65-F5344CB8AC3E}">
        <p14:creationId xmlns:p14="http://schemas.microsoft.com/office/powerpoint/2010/main" val="3684422371"/>
      </p:ext>
    </p:extLst>
  </p:cSld>
  <p:clrMapOvr>
    <a:masterClrMapping/>
  </p:clrMapOvr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1648</TotalTime>
  <Words>489</Words>
  <Application>Microsoft Office PowerPoint</Application>
  <PresentationFormat>Экран (4:3)</PresentationFormat>
  <Paragraphs>20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2" baseType="lpstr">
      <vt:lpstr>Arial</vt:lpstr>
      <vt:lpstr>Century Gothic</vt:lpstr>
      <vt:lpstr>Symbol</vt:lpstr>
      <vt:lpstr>Times New Roman</vt:lpstr>
      <vt:lpstr>Wingdings</vt:lpstr>
      <vt:lpstr>Wingdings 3</vt:lpstr>
      <vt:lpstr>Легкий дым</vt:lpstr>
      <vt:lpstr>Отчет по проекту  «Дружная семья»</vt:lpstr>
      <vt:lpstr>Проект «Дружная семья»</vt:lpstr>
      <vt:lpstr>Актуальность проекта: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</vt:lpstr>
      <vt:lpstr>Презентация PowerPoint</vt:lpstr>
      <vt:lpstr>Были организованы сюжетно-ролевые игры «Семья», «День рождения»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17955</cp:lastModifiedBy>
  <cp:revision>114</cp:revision>
  <dcterms:created xsi:type="dcterms:W3CDTF">2019-10-14T08:22:37Z</dcterms:created>
  <dcterms:modified xsi:type="dcterms:W3CDTF">2022-02-16T08:38:13Z</dcterms:modified>
</cp:coreProperties>
</file>