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8"/>
  </p:notesMasterIdLst>
  <p:sldIdLst>
    <p:sldId id="256" r:id="rId2"/>
    <p:sldId id="257" r:id="rId3"/>
    <p:sldId id="289" r:id="rId4"/>
    <p:sldId id="297" r:id="rId5"/>
    <p:sldId id="298" r:id="rId6"/>
    <p:sldId id="299" r:id="rId7"/>
    <p:sldId id="290" r:id="rId8"/>
    <p:sldId id="300" r:id="rId9"/>
    <p:sldId id="291" r:id="rId10"/>
    <p:sldId id="292" r:id="rId11"/>
    <p:sldId id="293" r:id="rId12"/>
    <p:sldId id="294" r:id="rId13"/>
    <p:sldId id="295" r:id="rId14"/>
    <p:sldId id="301" r:id="rId15"/>
    <p:sldId id="296" r:id="rId16"/>
    <p:sldId id="288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613" autoAdjust="0"/>
  </p:normalViewPr>
  <p:slideViewPr>
    <p:cSldViewPr>
      <p:cViewPr>
        <p:scale>
          <a:sx n="33" d="100"/>
          <a:sy n="33" d="100"/>
        </p:scale>
        <p:origin x="-2866" y="-115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34F9BB2-3EAB-4422-AB27-EF583166FEDA}" type="datetimeFigureOut">
              <a:rPr lang="ru-RU"/>
              <a:pPr>
                <a:defRPr/>
              </a:pPr>
              <a:t>26.01.2022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A8E234E-EE85-4CC7-99BB-60E7356E22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8E234E-EE85-4CC7-99BB-60E7356E2297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E77EB3-A447-4B5A-8800-88E940450390}" type="datetimeFigureOut">
              <a:rPr lang="ru-RU"/>
              <a:pPr>
                <a:defRPr/>
              </a:pPr>
              <a:t>26.01.2022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2FAAED-42C6-473F-8416-EBE2E52868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hee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7158B7-6EE8-45CB-AB38-21975579247C}" type="datetimeFigureOut">
              <a:rPr lang="ru-RU"/>
              <a:pPr>
                <a:defRPr/>
              </a:pPr>
              <a:t>26.01.2022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66D7D9-1578-4D48-8539-2AAF1B84D3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14BC8-9492-4693-9937-F138554D6D36}" type="datetimeFigureOut">
              <a:rPr lang="ru-RU"/>
              <a:pPr>
                <a:defRPr/>
              </a:pPr>
              <a:t>26.01.2022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09A7CB-2BF1-4EA2-A69D-F8FA9E598B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B44992-5CA2-4D7B-9EF7-489EE99E6069}" type="datetimeFigureOut">
              <a:rPr lang="ru-RU"/>
              <a:pPr>
                <a:defRPr/>
              </a:pPr>
              <a:t>26.01.2022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E465BD-E565-4067-8AD8-8012EAEB29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BFC73-A27D-41CB-8D1B-79FCC04261C6}" type="datetimeFigureOut">
              <a:rPr lang="ru-RU"/>
              <a:pPr>
                <a:defRPr/>
              </a:pPr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8171B3-B8C0-4506-864C-D51AF861DC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hee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CFC9C0-91FE-43C6-BA2D-3B969052FCE4}" type="datetimeFigureOut">
              <a:rPr lang="ru-RU"/>
              <a:pPr>
                <a:defRPr/>
              </a:pPr>
              <a:t>26.01.2022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6637FC-8484-4A81-AD87-2083A72B64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748D77-1857-437C-9CA0-FA9516583538}" type="datetimeFigureOut">
              <a:rPr lang="ru-RU"/>
              <a:pPr>
                <a:defRPr/>
              </a:pPr>
              <a:t>26.01.2022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F2964B-8E1E-43EC-963A-4F71F65472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70A6BE-FE16-4BAD-92DA-7EE4B04CA460}" type="datetimeFigureOut">
              <a:rPr lang="ru-RU"/>
              <a:pPr>
                <a:defRPr/>
              </a:pPr>
              <a:t>26.01.2022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14A7AE-F1EF-4513-9927-5C9DF4E9E6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A217A-6D32-41BB-BE05-5560A658101F}" type="datetimeFigureOut">
              <a:rPr lang="ru-RU"/>
              <a:pPr>
                <a:defRPr/>
              </a:pPr>
              <a:t>26.01.2022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D731C9-7B42-4D0C-B12B-3A787D7613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6FA856-8821-4D1F-98BA-FB42965A606D}" type="datetimeFigureOut">
              <a:rPr lang="ru-RU"/>
              <a:pPr>
                <a:defRPr/>
              </a:pPr>
              <a:t>26.01.2022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A943F8-8098-4068-B5CF-968BB2F84D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13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4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15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16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0DA584-7077-4B8A-ACFE-3646F3C93ECE}" type="datetimeFigureOut">
              <a:rPr lang="ru-RU"/>
              <a:pPr>
                <a:defRPr/>
              </a:pPr>
              <a:t>26.01.2022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8EABE8-D386-4A14-88FD-FCF8D36C77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076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3077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3747991-AF60-4450-BAA5-4B38866D74D9}" type="datetimeFigureOut">
              <a:rPr lang="ru-RU"/>
              <a:pPr>
                <a:defRPr/>
              </a:pPr>
              <a:t>26.01.2022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40A83DB-C1AD-4F76-8741-015A5C49D4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3081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29" r:id="rId2"/>
    <p:sldLayoutId id="2147483738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9" r:id="rId9"/>
    <p:sldLayoutId id="2147483735" r:id="rId10"/>
    <p:sldLayoutId id="2147483736" r:id="rId11"/>
  </p:sldLayoutIdLst>
  <p:transition spd="med">
    <p:wheel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onstant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onstant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onstant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onstantia" pitchFamily="18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772816"/>
            <a:ext cx="7851648" cy="18288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ПРИЧИНЫ ПЛОСКОСТОПИЯ 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И ЁЁ ПРОФИЛАКТИКА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17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51720" y="4077072"/>
            <a:ext cx="6804248" cy="2448272"/>
          </a:xfrm>
        </p:spPr>
        <p:txBody>
          <a:bodyPr/>
          <a:lstStyle/>
          <a:p>
            <a:pPr marR="0" eaLnBrk="1" hangingPunct="1"/>
            <a:endParaRPr lang="ru-RU" dirty="0" smtClean="0"/>
          </a:p>
          <a:p>
            <a:pPr marR="0" algn="l" eaLnBrk="1" hangingPunct="1"/>
            <a:r>
              <a:rPr lang="ru-RU" b="1" dirty="0" smtClean="0">
                <a:solidFill>
                  <a:srgbClr val="002060"/>
                </a:solidFill>
              </a:rPr>
              <a:t>Автор: </a:t>
            </a:r>
            <a:r>
              <a:rPr lang="ru-RU" dirty="0" smtClean="0"/>
              <a:t>Денисова Ангелина, ученица 7 класса МОБУ СОШ с. Акмурун</a:t>
            </a:r>
          </a:p>
          <a:p>
            <a:pPr marR="0" algn="l" eaLnBrk="1" hangingPunct="1"/>
            <a:r>
              <a:rPr lang="ru-RU" b="1" dirty="0" smtClean="0">
                <a:solidFill>
                  <a:srgbClr val="002060"/>
                </a:solidFill>
              </a:rPr>
              <a:t>Руководитель: </a:t>
            </a:r>
            <a:r>
              <a:rPr lang="ru-RU" dirty="0" err="1" smtClean="0"/>
              <a:t>АзаматоваФайруза</a:t>
            </a:r>
            <a:r>
              <a:rPr lang="ru-RU" dirty="0" smtClean="0"/>
              <a:t> </a:t>
            </a:r>
            <a:r>
              <a:rPr lang="ru-RU" dirty="0" err="1" smtClean="0"/>
              <a:t>Хурматовна</a:t>
            </a:r>
            <a:r>
              <a:rPr lang="ru-RU" dirty="0" smtClean="0"/>
              <a:t>, учитель начальных классов </a:t>
            </a:r>
          </a:p>
          <a:p>
            <a:pPr marR="0" algn="l" eaLnBrk="1" hangingPunct="1"/>
            <a:r>
              <a:rPr lang="ru-RU" dirty="0" smtClean="0"/>
              <a:t>МОБУ СОШ с. Акмурун</a:t>
            </a:r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23528" y="1052736"/>
          <a:ext cx="8352928" cy="2456145"/>
        </p:xfrm>
        <a:graphic>
          <a:graphicData uri="http://schemas.openxmlformats.org/drawingml/2006/table">
            <a:tbl>
              <a:tblPr/>
              <a:tblGrid>
                <a:gridCol w="787861"/>
                <a:gridCol w="2197434"/>
                <a:gridCol w="2733393"/>
                <a:gridCol w="2634240"/>
              </a:tblGrid>
              <a:tr h="54534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№3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Страдает ли в вашей семье кто-нибудь плоскостопием?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463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да 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4 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125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нет 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00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Не знаю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1 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23528" y="3717032"/>
          <a:ext cx="8280919" cy="2400555"/>
        </p:xfrm>
        <a:graphic>
          <a:graphicData uri="http://schemas.openxmlformats.org/drawingml/2006/table">
            <a:tbl>
              <a:tblPr/>
              <a:tblGrid>
                <a:gridCol w="756842"/>
                <a:gridCol w="2265464"/>
                <a:gridCol w="2723585"/>
                <a:gridCol w="2535028"/>
              </a:tblGrid>
              <a:tr h="1076548"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№4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Знаете ли вы какие-нибудь упражнения для профилактики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R="11176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плоскостопия?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21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да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95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нет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23528" y="980728"/>
          <a:ext cx="8136905" cy="2530315"/>
        </p:xfrm>
        <a:graphic>
          <a:graphicData uri="http://schemas.openxmlformats.org/drawingml/2006/table">
            <a:tbl>
              <a:tblPr/>
              <a:tblGrid>
                <a:gridCol w="754433"/>
                <a:gridCol w="2485927"/>
                <a:gridCol w="2460955"/>
                <a:gridCol w="2435590"/>
              </a:tblGrid>
              <a:tr h="1234822">
                <a:tc>
                  <a:txBody>
                    <a:bodyPr/>
                    <a:lstStyle/>
                    <a:p>
                      <a:pPr indent="44958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№5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Часто ли вы выполняете упражнения для профилактики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плоскостопия?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5167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да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976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нет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11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23528" y="3717032"/>
          <a:ext cx="8208913" cy="2718508"/>
        </p:xfrm>
        <a:graphic>
          <a:graphicData uri="http://schemas.openxmlformats.org/drawingml/2006/table">
            <a:tbl>
              <a:tblPr/>
              <a:tblGrid>
                <a:gridCol w="747941"/>
                <a:gridCol w="2492419"/>
                <a:gridCol w="2537746"/>
                <a:gridCol w="2430807"/>
              </a:tblGrid>
              <a:tr h="41092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№6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Какой образ жизни вы </a:t>
                      </a:r>
                      <a:r>
                        <a:rPr lang="ru-RU" sz="2400" b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ведѐте</a:t>
                      </a:r>
                      <a:r>
                        <a:rPr lang="ru-RU" sz="2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?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28337">
                <a:tc>
                  <a:txBody>
                    <a:bodyPr/>
                    <a:lstStyle/>
                    <a:p>
                      <a:pPr indent="44958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Посещаете спортивные</a:t>
                      </a:r>
                    </a:p>
                    <a:p>
                      <a:pPr marL="1905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секции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318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Малоподвижный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582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Активный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23528" y="1340768"/>
          <a:ext cx="8568953" cy="3096344"/>
        </p:xfrm>
        <a:graphic>
          <a:graphicData uri="http://schemas.openxmlformats.org/drawingml/2006/table">
            <a:tbl>
              <a:tblPr/>
              <a:tblGrid>
                <a:gridCol w="756068"/>
                <a:gridCol w="2506859"/>
                <a:gridCol w="2845418"/>
                <a:gridCol w="2460608"/>
              </a:tblGrid>
              <a:tr h="899169">
                <a:tc>
                  <a:txBody>
                    <a:bodyPr/>
                    <a:lstStyle/>
                    <a:p>
                      <a:pPr marL="1905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№7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1905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Чувствуете ли Вы усталость в ногах к вечеру?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8896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1) нет; 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338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2) иногда; 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482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latin typeface="Times New Roman"/>
                          <a:ea typeface="Calibri"/>
                          <a:cs typeface="Times New Roman"/>
                        </a:rPr>
                        <a:t>3) да чувствую. 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0" y="908720"/>
            <a:ext cx="9144000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Информированность о плоскостопии</a:t>
            </a:r>
          </a:p>
          <a:p>
            <a:pPr lvl="3" indent="449263" algn="just">
              <a:buFont typeface="Arial" pitchFamily="34" charset="0"/>
              <a:buChar char="•"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77%-дети, </a:t>
            </a:r>
          </a:p>
          <a:p>
            <a:pPr lvl="3" indent="449263" algn="just">
              <a:buFont typeface="Arial" pitchFamily="34" charset="0"/>
              <a:buChar char="•"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92%-мамы.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Образ жизни: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2" indent="449263" algn="just" eaLnBrk="0" hangingPunct="0">
              <a:buFont typeface="Arial" pitchFamily="34" charset="0"/>
              <a:buChar char="•"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посещение спортивной секции </a:t>
            </a:r>
          </a:p>
          <a:p>
            <a:pPr lvl="2" indent="449263" algn="just" eaLnBrk="0" hangingPunct="0"/>
            <a:r>
              <a:rPr lang="ru-RU" sz="3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38% - дети, 0% - мамы,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2" indent="449263" algn="just" eaLnBrk="0" hangingPunct="0">
              <a:buFont typeface="Arial" pitchFamily="34" charset="0"/>
              <a:buChar char="•"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малоподвижный </a:t>
            </a:r>
            <a:endParaRPr lang="ru-RU" sz="3200" i="1" dirty="0" smtClean="0">
              <a:latin typeface="Calibri"/>
              <a:ea typeface="Calibri" pitchFamily="34" charset="0"/>
              <a:cs typeface="Times New Roman" pitchFamily="18" charset="0"/>
            </a:endParaRPr>
          </a:p>
          <a:p>
            <a:pPr lvl="2" indent="449263" algn="just" eaLnBrk="0" hangingPunct="0"/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	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0,8% - дети,1,5% - мамы,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2" indent="449263" algn="just" eaLnBrk="0" hangingPunct="0">
              <a:buFont typeface="Arial" pitchFamily="34" charset="0"/>
              <a:buChar char="•"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активный</a:t>
            </a:r>
          </a:p>
          <a:p>
            <a:pPr lvl="2" indent="449263" algn="just" eaLnBrk="0" hangingPunct="0"/>
            <a:r>
              <a:rPr lang="ru-RU" sz="3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4,6% - дети, 5,5% - мамы.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3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cx="http://schemas.microsoft.com/office/drawing/2014/chartex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5715008" y="3429000"/>
            <a:ext cx="3084913" cy="2996761"/>
          </a:xfrm>
          <a:prstGeom prst="rect">
            <a:avLst/>
          </a:prstGeom>
        </p:spPr>
      </p:pic>
      <p:sp>
        <p:nvSpPr>
          <p:cNvPr id="11" name="Заголовок 7"/>
          <p:cNvSpPr>
            <a:spLocks noGrp="1"/>
          </p:cNvSpPr>
          <p:nvPr>
            <p:ph idx="1"/>
          </p:nvPr>
        </p:nvSpPr>
        <p:spPr>
          <a:xfrm>
            <a:off x="457200" y="642938"/>
            <a:ext cx="4043362" cy="5681662"/>
          </a:xfrm>
        </p:spPr>
        <p:txBody>
          <a:bodyPr/>
          <a:lstStyle/>
          <a:p>
            <a:r>
              <a:rPr lang="ru-RU" dirty="0" smtClean="0"/>
              <a:t>Также мы провели исследование и обратились к главному хирургу </a:t>
            </a:r>
            <a:r>
              <a:rPr lang="ru-RU" dirty="0" err="1" smtClean="0"/>
              <a:t>Баймакского</a:t>
            </a:r>
            <a:r>
              <a:rPr lang="ru-RU" dirty="0" smtClean="0"/>
              <a:t> района. И выяснили, что на диспансерном учете по плоскостопию находятся </a:t>
            </a:r>
            <a:r>
              <a:rPr lang="ru-RU" dirty="0" smtClean="0"/>
              <a:t>63 </a:t>
            </a:r>
            <a:r>
              <a:rPr lang="ru-RU" dirty="0" smtClean="0"/>
              <a:t>человека.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wheel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user_file_573c459e40c6e_10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>
            <a:spLocks noChangeArrowheads="1"/>
          </p:cNvSpPr>
          <p:nvPr/>
        </p:nvSpPr>
        <p:spPr bwMode="auto">
          <a:xfrm>
            <a:off x="539552" y="2311569"/>
            <a:ext cx="8604447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 eaLnBrk="0" hangingPunct="0"/>
            <a:r>
              <a:rPr lang="ru-RU" sz="6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внимание!!!</a:t>
            </a:r>
            <a:endParaRPr lang="ru-RU" sz="6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Прямоугольник 1"/>
          <p:cNvSpPr>
            <a:spLocks noChangeArrowheads="1"/>
          </p:cNvSpPr>
          <p:nvPr/>
        </p:nvSpPr>
        <p:spPr bwMode="auto">
          <a:xfrm>
            <a:off x="179512" y="1628800"/>
            <a:ext cx="8606159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выявление наличия плоскостопия у учащихся 7 класса и их мам и определение упражнений по его профилактике.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dirty="0">
                <a:latin typeface="Constantia" pitchFamily="18" charset="0"/>
              </a:rPr>
              <a:t/>
            </a:r>
            <a:br>
              <a:rPr lang="ru-RU" sz="4000" dirty="0">
                <a:latin typeface="Constantia" pitchFamily="18" charset="0"/>
              </a:rPr>
            </a:br>
            <a:endParaRPr lang="ru-RU" sz="4000" dirty="0">
              <a:latin typeface="Constantia" pitchFamily="18" charset="0"/>
            </a:endParaRPr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323528" y="692696"/>
            <a:ext cx="8424936" cy="5755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Задачи: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Познакомиться с понятием «плоскостопие»;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Провести анкетирование детей и их мам с целью выявления степени информированности о плоскостопии;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Провести исследование по выявлению плоскостопия у учащихся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класса и их мам.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23528" y="1052736"/>
            <a:ext cx="8352928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Предмет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определение причин плоскостопия и упражнений по его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профилактике.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Гипотеза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предполагаю, что информированность людей и упражнения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профилактике плоскостопия позволят снизить процент заболеваемости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плоскостопием.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467544" y="1268760"/>
            <a:ext cx="8496944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Практическая ценность данной работы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определяется возможностью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её использования на уроках физкультуры, внеклассных мероприятиях по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здоровьесбережению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родительских собраниях, а рекомендации позволят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избежать тяжёлых последствий.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251520" y="1052736"/>
            <a:ext cx="8568952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лоскостопие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это уплощение стопы, которое создает дискомфорт при ходьбе и стоянии человека.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Медицинское определение заболевания звучит так: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плоскостопие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это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изменение формы стопы, характеризующееся опущением ее продольного 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поперечного сводов.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31640" y="548680"/>
            <a:ext cx="59046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Виды плоскостопия</a:t>
            </a:r>
            <a:endParaRPr lang="ru-RU" sz="4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95736" y="1844824"/>
            <a:ext cx="3888432" cy="1200329"/>
          </a:xfrm>
          <a:prstGeom prst="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Продольное плоскостопие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99592" y="3429000"/>
            <a:ext cx="2808312" cy="646331"/>
          </a:xfrm>
          <a:prstGeom prst="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врожденное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44008" y="3429000"/>
            <a:ext cx="3312368" cy="646331"/>
          </a:xfrm>
          <a:prstGeom prst="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приобретенное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1520" y="4941168"/>
            <a:ext cx="1872208" cy="1077218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статисти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ческое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11760" y="5013176"/>
            <a:ext cx="2016224" cy="1077218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паралити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ческое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716016" y="5013176"/>
            <a:ext cx="1872208" cy="1077218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травмати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ческое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04248" y="5013176"/>
            <a:ext cx="2088232" cy="1077218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рахити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 algn="ctr"/>
            <a:r>
              <a:rPr lang="ru-RU" sz="3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ческое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1475656" y="4437112"/>
            <a:ext cx="6048672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1475656" y="4437112"/>
            <a:ext cx="0" cy="43204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3347864" y="4437112"/>
            <a:ext cx="0" cy="43204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5508104" y="4437112"/>
            <a:ext cx="0" cy="43204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7524328" y="4437112"/>
            <a:ext cx="0" cy="43204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6372200" y="4149080"/>
            <a:ext cx="0" cy="28803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2627784" y="3068960"/>
            <a:ext cx="0" cy="36004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5580112" y="3068960"/>
            <a:ext cx="0" cy="36004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656dc2f3518d2080efb458d252b1d1d-1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23528" y="908720"/>
            <a:ext cx="8820472" cy="5544616"/>
          </a:xfrm>
          <a:prstGeom prst="rect">
            <a:avLst/>
          </a:prstGeom>
        </p:spPr>
      </p:pic>
    </p:spTree>
  </p:cSld>
  <p:clrMapOvr>
    <a:masterClrMapping/>
  </p:clrMapOvr>
  <p:transition spd="med">
    <p:wheel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67544" y="764704"/>
          <a:ext cx="8208912" cy="2420578"/>
        </p:xfrm>
        <a:graphic>
          <a:graphicData uri="http://schemas.openxmlformats.org/drawingml/2006/table">
            <a:tbl>
              <a:tblPr/>
              <a:tblGrid>
                <a:gridCol w="930733"/>
                <a:gridCol w="3173723"/>
                <a:gridCol w="2016224"/>
                <a:gridCol w="2088232"/>
              </a:tblGrid>
              <a:tr h="73808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Вопросы анкеты 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>
                          <a:latin typeface="Times New Roman"/>
                          <a:ea typeface="Calibri"/>
                          <a:cs typeface="Times New Roman"/>
                        </a:rPr>
                        <a:t>Ответы детей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Ответы мам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808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Вы знаете, что такое плоскостопие?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403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да 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нет  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39552" y="3573016"/>
          <a:ext cx="8136903" cy="2849689"/>
        </p:xfrm>
        <a:graphic>
          <a:graphicData uri="http://schemas.openxmlformats.org/drawingml/2006/table">
            <a:tbl>
              <a:tblPr/>
              <a:tblGrid>
                <a:gridCol w="864096"/>
                <a:gridCol w="3168352"/>
                <a:gridCol w="2088232"/>
                <a:gridCol w="2016223"/>
              </a:tblGrid>
              <a:tr h="26258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Какую обувь предпочитаете носить?</a:t>
                      </a:r>
                      <a:endParaRPr lang="ru-RU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2366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1)каблук 2,5 – 3 см</a:t>
                      </a:r>
                      <a:r>
                        <a:rPr lang="ru-RU" sz="2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);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52516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2) обувь на платформе;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516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3) на высоком каблуке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516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4) на плоской подошве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275</TotalTime>
  <Words>396</Words>
  <Application>Microsoft Office PowerPoint</Application>
  <PresentationFormat>Экран (4:3)</PresentationFormat>
  <Paragraphs>125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ПРИЧИНЫ ПЛОСКОСТОПИЯ  И ЁЁ ПРОФИЛАКТИКА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Плоскостопие у детей и взрослых</dc:title>
  <dc:creator>Admin</dc:creator>
  <cp:lastModifiedBy>1</cp:lastModifiedBy>
  <cp:revision>33</cp:revision>
  <dcterms:created xsi:type="dcterms:W3CDTF">2009-12-08T11:10:50Z</dcterms:created>
  <dcterms:modified xsi:type="dcterms:W3CDTF">2022-01-26T15:39:31Z</dcterms:modified>
</cp:coreProperties>
</file>