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  <p:sldMasterId id="2147483888" r:id="rId2"/>
    <p:sldMasterId id="2147483900" r:id="rId3"/>
    <p:sldMasterId id="2147483924" r:id="rId4"/>
    <p:sldMasterId id="2147483948" r:id="rId5"/>
    <p:sldMasterId id="2147483996" r:id="rId6"/>
  </p:sldMasterIdLst>
  <p:notesMasterIdLst>
    <p:notesMasterId r:id="rId43"/>
  </p:notesMasterIdLst>
  <p:sldIdLst>
    <p:sldId id="312" r:id="rId7"/>
    <p:sldId id="258" r:id="rId8"/>
    <p:sldId id="260" r:id="rId9"/>
    <p:sldId id="261" r:id="rId10"/>
    <p:sldId id="262" r:id="rId11"/>
    <p:sldId id="308" r:id="rId12"/>
    <p:sldId id="310" r:id="rId13"/>
    <p:sldId id="311" r:id="rId14"/>
    <p:sldId id="284" r:id="rId15"/>
    <p:sldId id="285" r:id="rId16"/>
    <p:sldId id="286" r:id="rId17"/>
    <p:sldId id="287" r:id="rId18"/>
    <p:sldId id="288" r:id="rId19"/>
    <p:sldId id="291" r:id="rId20"/>
    <p:sldId id="264" r:id="rId21"/>
    <p:sldId id="283" r:id="rId22"/>
    <p:sldId id="277" r:id="rId23"/>
    <p:sldId id="315" r:id="rId24"/>
    <p:sldId id="278" r:id="rId25"/>
    <p:sldId id="279" r:id="rId26"/>
    <p:sldId id="281" r:id="rId27"/>
    <p:sldId id="265" r:id="rId28"/>
    <p:sldId id="293" r:id="rId29"/>
    <p:sldId id="313" r:id="rId30"/>
    <p:sldId id="301" r:id="rId31"/>
    <p:sldId id="302" r:id="rId32"/>
    <p:sldId id="303" r:id="rId33"/>
    <p:sldId id="304" r:id="rId34"/>
    <p:sldId id="305" r:id="rId35"/>
    <p:sldId id="267" r:id="rId36"/>
    <p:sldId id="306" r:id="rId37"/>
    <p:sldId id="307" r:id="rId38"/>
    <p:sldId id="318" r:id="rId39"/>
    <p:sldId id="269" r:id="rId40"/>
    <p:sldId id="270" r:id="rId41"/>
    <p:sldId id="317" r:id="rId42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tableStyles" Target="tableStyle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heme" Target="theme/theme1.xml"/><Relationship Id="rId20" Type="http://schemas.openxmlformats.org/officeDocument/2006/relationships/slide" Target="slides/slide14.xml"/><Relationship Id="rId41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4C5871-7ADC-4DC7-A9AF-986C84F281C9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A038A-2908-45B2-AA8B-BBAE57434B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312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D8677E-AB58-48DE-8053-E414D2E2BB9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34B1B6-9CD3-4766-BEDC-8A9CC2A34C2C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420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8FFA4-49C1-4624-B981-FDCC2AEC0CDF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7159B-4FB0-4B82-B876-278B9044B841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010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981A9-FF4E-4C20-9976-C79369421CF1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174BE-41BE-4185-A24F-1C9B38AE554E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882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D8677E-AB58-48DE-8053-E414D2E2BB9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34B1B6-9CD3-4766-BEDC-8A9CC2A34C2C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535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F6D9B-BB3B-4E0B-B681-5905EF1C3685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E6D4C-2371-47E0-9B39-754FE8902E6B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706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0446EB-B371-4406-9E56-D98A7B90ABFE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AE9785-EEF6-483B-9BB0-92E7646E573E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1525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9419C-D836-4591-9CFA-653235E05D4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86E0D-DDC6-40BF-A83D-73BEA9CDD45B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348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CFDCB-18D4-4172-87A7-32CB425D4581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59525-94F7-4EBE-804E-2054977C704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789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9E3E-8FB1-4872-A151-3362EC49BAF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C7C34-7F3F-4DA0-80ED-8C790E254496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718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644711-E6A1-4A52-AFED-3FF63E523741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5AA6C2-6E82-478F-B905-1AF2B85838D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5577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38CCD-181A-49F9-8CEC-34F1D995522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EDAD5-BD6F-4761-ABF5-DA9BB5C24CBB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897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F6D9B-BB3B-4E0B-B681-5905EF1C3685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E6D4C-2371-47E0-9B39-754FE8902E6B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8114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598D3-D784-481E-B8FC-66C549E94910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E114C8-336B-438D-BEB5-6EC058AA97A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9105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8FFA4-49C1-4624-B981-FDCC2AEC0CDF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7159B-4FB0-4B82-B876-278B9044B841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145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981A9-FF4E-4C20-9976-C79369421CF1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174BE-41BE-4185-A24F-1C9B38AE554E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438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D8677E-AB58-48DE-8053-E414D2E2BB9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34B1B6-9CD3-4766-BEDC-8A9CC2A34C2C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7677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F6D9B-BB3B-4E0B-B681-5905EF1C3685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E6D4C-2371-47E0-9B39-754FE8902E6B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4394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0446EB-B371-4406-9E56-D98A7B90ABFE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AE9785-EEF6-483B-9BB0-92E7646E573E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2871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9419C-D836-4591-9CFA-653235E05D4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86E0D-DDC6-40BF-A83D-73BEA9CDD45B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6156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CFDCB-18D4-4172-87A7-32CB425D4581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59525-94F7-4EBE-804E-2054977C704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942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9E3E-8FB1-4872-A151-3362EC49BAF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C7C34-7F3F-4DA0-80ED-8C790E254496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6376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644711-E6A1-4A52-AFED-3FF63E523741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5AA6C2-6E82-478F-B905-1AF2B85838D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801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0446EB-B371-4406-9E56-D98A7B90ABFE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AE9785-EEF6-483B-9BB0-92E7646E573E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4295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38CCD-181A-49F9-8CEC-34F1D995522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EDAD5-BD6F-4761-ABF5-DA9BB5C24CBB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5370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598D3-D784-481E-B8FC-66C549E94910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E114C8-336B-438D-BEB5-6EC058AA97A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8062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8FFA4-49C1-4624-B981-FDCC2AEC0CDF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7159B-4FB0-4B82-B876-278B9044B841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5807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981A9-FF4E-4C20-9976-C79369421CF1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174BE-41BE-4185-A24F-1C9B38AE554E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5264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D8677E-AB58-48DE-8053-E414D2E2BB9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34B1B6-9CD3-4766-BEDC-8A9CC2A34C2C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2415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F6D9B-BB3B-4E0B-B681-5905EF1C3685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E6D4C-2371-47E0-9B39-754FE8902E6B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3057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0446EB-B371-4406-9E56-D98A7B90ABFE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AE9785-EEF6-483B-9BB0-92E7646E573E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7682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9419C-D836-4591-9CFA-653235E05D4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86E0D-DDC6-40BF-A83D-73BEA9CDD45B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1302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CFDCB-18D4-4172-87A7-32CB425D4581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59525-94F7-4EBE-804E-2054977C704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8537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9E3E-8FB1-4872-A151-3362EC49BAF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C7C34-7F3F-4DA0-80ED-8C790E254496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599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9419C-D836-4591-9CFA-653235E05D4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86E0D-DDC6-40BF-A83D-73BEA9CDD45B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74661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644711-E6A1-4A52-AFED-3FF63E523741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5AA6C2-6E82-478F-B905-1AF2B85838D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00337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38CCD-181A-49F9-8CEC-34F1D995522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EDAD5-BD6F-4761-ABF5-DA9BB5C24CBB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2451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598D3-D784-481E-B8FC-66C549E94910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E114C8-336B-438D-BEB5-6EC058AA97A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9289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8FFA4-49C1-4624-B981-FDCC2AEC0CDF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7159B-4FB0-4B82-B876-278B9044B841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7384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981A9-FF4E-4C20-9976-C79369421CF1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174BE-41BE-4185-A24F-1C9B38AE554E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4477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D8677E-AB58-48DE-8053-E414D2E2BB9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34B1B6-9CD3-4766-BEDC-8A9CC2A34C2C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327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F6D9B-BB3B-4E0B-B681-5905EF1C3685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E6D4C-2371-47E0-9B39-754FE8902E6B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3832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0446EB-B371-4406-9E56-D98A7B90ABFE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AE9785-EEF6-483B-9BB0-92E7646E573E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8866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9419C-D836-4591-9CFA-653235E05D4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86E0D-DDC6-40BF-A83D-73BEA9CDD45B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2901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CFDCB-18D4-4172-87A7-32CB425D4581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59525-94F7-4EBE-804E-2054977C704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40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CFDCB-18D4-4172-87A7-32CB425D4581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59525-94F7-4EBE-804E-2054977C704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85809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9E3E-8FB1-4872-A151-3362EC49BAF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C7C34-7F3F-4DA0-80ED-8C790E254496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4115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644711-E6A1-4A52-AFED-3FF63E523741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5AA6C2-6E82-478F-B905-1AF2B85838D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19630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38CCD-181A-49F9-8CEC-34F1D995522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EDAD5-BD6F-4761-ABF5-DA9BB5C24CBB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55203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598D3-D784-481E-B8FC-66C549E94910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E114C8-336B-438D-BEB5-6EC058AA97A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98206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8FFA4-49C1-4624-B981-FDCC2AEC0CDF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7159B-4FB0-4B82-B876-278B9044B841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3909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981A9-FF4E-4C20-9976-C79369421CF1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174BE-41BE-4185-A24F-1C9B38AE554E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87299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5EF6-0ADC-4C69-A9B0-9AB0FBC6A49C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C67F-4198-48B5-85C7-F62B83CF9A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5EF6-0ADC-4C69-A9B0-9AB0FBC6A49C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C67F-4198-48B5-85C7-F62B83CF9A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5EF6-0ADC-4C69-A9B0-9AB0FBC6A49C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C67F-4198-48B5-85C7-F62B83CF9A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5EF6-0ADC-4C69-A9B0-9AB0FBC6A49C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C67F-4198-48B5-85C7-F62B83CF9A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9E3E-8FB1-4872-A151-3362EC49BAF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C7C34-7F3F-4DA0-80ED-8C790E254496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7991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5EF6-0ADC-4C69-A9B0-9AB0FBC6A49C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C67F-4198-48B5-85C7-F62B83CF9A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5EF6-0ADC-4C69-A9B0-9AB0FBC6A49C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C67F-4198-48B5-85C7-F62B83CF9A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5EF6-0ADC-4C69-A9B0-9AB0FBC6A49C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C67F-4198-48B5-85C7-F62B83CF9A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5EF6-0ADC-4C69-A9B0-9AB0FBC6A49C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C67F-4198-48B5-85C7-F62B83CF9A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5EF6-0ADC-4C69-A9B0-9AB0FBC6A49C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30FC67F-4198-48B5-85C7-F62B83CF9A3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5EF6-0ADC-4C69-A9B0-9AB0FBC6A49C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C67F-4198-48B5-85C7-F62B83CF9A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5EF6-0ADC-4C69-A9B0-9AB0FBC6A49C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C67F-4198-48B5-85C7-F62B83CF9A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644711-E6A1-4A52-AFED-3FF63E523741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5AA6C2-6E82-478F-B905-1AF2B85838D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174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38CCD-181A-49F9-8CEC-34F1D9955226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EDAD5-BD6F-4761-ABF5-DA9BB5C24CBB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990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598D3-D784-481E-B8FC-66C549E94910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E114C8-336B-438D-BEB5-6EC058AA97A5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134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EA96699-1159-4EAC-BD8C-B2111B924489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BB7E144-7CAC-42BF-AD6D-CC431F55533E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38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EA96699-1159-4EAC-BD8C-B2111B924489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BB7E144-7CAC-42BF-AD6D-CC431F55533E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234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EA96699-1159-4EAC-BD8C-B2111B924489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BB7E144-7CAC-42BF-AD6D-CC431F55533E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459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EA96699-1159-4EAC-BD8C-B2111B924489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BB7E144-7CAC-42BF-AD6D-CC431F55533E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806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EA96699-1159-4EAC-BD8C-B2111B924489}" type="datetimeFigureOut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BB7E144-7CAC-42BF-AD6D-CC431F55533E}" type="slidenum">
              <a:rPr lang="ru-RU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61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EA96699-1159-4EAC-BD8C-B2111B924489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16.02.2022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BB7E144-7CAC-42BF-AD6D-CC431F55533E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44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6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784976" cy="55470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>
                <a:latin typeface="+mj-lt"/>
              </a:rPr>
              <a:t>«Вернейший способ узнать человека – его умственное развитие, его моральный облик, его характер – </a:t>
            </a:r>
            <a:r>
              <a:rPr lang="ru-RU" sz="3200" b="1" dirty="0">
                <a:latin typeface="+mj-lt"/>
              </a:rPr>
              <a:t>прислушаться к тому, как он говорит</a:t>
            </a:r>
            <a:r>
              <a:rPr lang="ru-RU" sz="3200" dirty="0">
                <a:latin typeface="+mj-lt"/>
              </a:rPr>
              <a:t>. </a:t>
            </a:r>
          </a:p>
          <a:p>
            <a:pPr marL="0" indent="0">
              <a:buNone/>
            </a:pPr>
            <a:r>
              <a:rPr lang="ru-RU" sz="3200" dirty="0">
                <a:latin typeface="+mj-lt"/>
              </a:rPr>
              <a:t>Если мы замечаем манеру человека себя держать, его походку, его поведение, и по ним судим о человеке, иногда, впрочем, </a:t>
            </a:r>
          </a:p>
          <a:p>
            <a:pPr marL="0" indent="0">
              <a:buNone/>
            </a:pPr>
            <a:r>
              <a:rPr lang="ru-RU" sz="3200" dirty="0">
                <a:latin typeface="+mj-lt"/>
              </a:rPr>
              <a:t>ошибочно, то </a:t>
            </a:r>
            <a:r>
              <a:rPr lang="ru-RU" sz="3200" b="1" dirty="0">
                <a:latin typeface="+mj-lt"/>
              </a:rPr>
              <a:t>язык человека – гораздо более точный показатель его человеческих качеств, его культуры</a:t>
            </a:r>
            <a:r>
              <a:rPr lang="ru-RU" sz="3200" dirty="0">
                <a:latin typeface="+mj-lt"/>
              </a:rPr>
              <a:t>».</a:t>
            </a:r>
          </a:p>
          <a:p>
            <a:pPr marL="0" indent="0">
              <a:buNone/>
            </a:pPr>
            <a:r>
              <a:rPr lang="ru-RU" sz="3200" dirty="0">
                <a:latin typeface="+mj-lt"/>
              </a:rPr>
              <a:t>                                           Д. С. Лихачев</a:t>
            </a:r>
          </a:p>
        </p:txBody>
      </p:sp>
    </p:spTree>
    <p:extLst>
      <p:ext uri="{BB962C8B-B14F-4D97-AF65-F5344CB8AC3E}">
        <p14:creationId xmlns:p14="http://schemas.microsoft.com/office/powerpoint/2010/main" val="3389568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175" y="490898"/>
            <a:ext cx="7239000" cy="58405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62" r="-323" b="11024"/>
          <a:stretch/>
        </p:blipFill>
        <p:spPr bwMode="auto">
          <a:xfrm>
            <a:off x="38306" y="116631"/>
            <a:ext cx="8926182" cy="6037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0120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243408"/>
            <a:ext cx="72390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626" y="-603448"/>
            <a:ext cx="9177251" cy="7301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9315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856984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585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4" y="0"/>
            <a:ext cx="8674254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1002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166" y="0"/>
            <a:ext cx="885366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0632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/>
          <a:lstStyle/>
          <a:p>
            <a:pPr algn="ctr"/>
            <a:r>
              <a:rPr lang="ru-RU" b="1" dirty="0"/>
              <a:t>Журналист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Владимир\AppData\Local\Microsoft\Windows\Temporary Internet Files\Content.IE5\BNPYF1BW\Untitled-design-1[1]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582" y="1659940"/>
            <a:ext cx="8208912" cy="4851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469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7171" name="Содержимое 4"/>
          <p:cNvSpPr>
            <a:spLocks noGrp="1"/>
          </p:cNvSpPr>
          <p:nvPr>
            <p:ph sz="half" idx="1"/>
          </p:nvPr>
        </p:nvSpPr>
        <p:spPr>
          <a:xfrm>
            <a:off x="467544" y="404664"/>
            <a:ext cx="8208912" cy="604867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800" b="1" dirty="0">
                <a:latin typeface="Calibri" panose="020F0502020204030204" pitchFamily="34" charset="0"/>
                <a:cs typeface="Times New Roman" pitchFamily="18" charset="0"/>
              </a:rPr>
              <a:t>Постоянно, сами того не замечая, мы задаемся вопросам: что случилось сегодня? В городе, в стране, в мире. Мы смотрим телевизионные новости, читаем газеты, слушаем радио. Сталкиваемся с информацией в готовом виде.  Кто подготовил её для нас?</a:t>
            </a:r>
          </a:p>
          <a:p>
            <a:pPr marL="0" indent="0" eaLnBrk="1" hangingPunct="1">
              <a:buNone/>
            </a:pPr>
            <a:r>
              <a:rPr lang="ru-RU" altLang="ru-RU" sz="2400" b="1" dirty="0">
                <a:latin typeface="Calibri" panose="020F0502020204030204" pitchFamily="34" charset="0"/>
                <a:cs typeface="Times New Roman" pitchFamily="18" charset="0"/>
              </a:rPr>
              <a:t>ЖУРНАЛИСТ.</a:t>
            </a:r>
          </a:p>
        </p:txBody>
      </p:sp>
      <p:pic>
        <p:nvPicPr>
          <p:cNvPr id="7172" name="Содержимое 13" descr="liberte-de-la-presse-une-remise-en-question-id175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5656" y="3627150"/>
            <a:ext cx="6552728" cy="2718375"/>
          </a:xfrm>
        </p:spPr>
      </p:pic>
    </p:spTree>
    <p:extLst>
      <p:ext uri="{BB962C8B-B14F-4D97-AF65-F5344CB8AC3E}">
        <p14:creationId xmlns:p14="http://schemas.microsoft.com/office/powerpoint/2010/main" val="3572066895"/>
      </p:ext>
    </p:extLst>
  </p:cSld>
  <p:clrMapOvr>
    <a:masterClrMapping/>
  </p:clrMapOvr>
  <p:transition spd="slow">
    <p:wipe dir="d"/>
    <p:sndAc>
      <p:stSnd>
        <p:snd r:embed="rId2" name="camera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582"/>
            <a:ext cx="8229600" cy="5976738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sz="2800" b="1" dirty="0">
              <a:latin typeface="Calibri" panose="020F0502020204030204" pitchFamily="34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>
                <a:latin typeface="Calibri" panose="020F0502020204030204" pitchFamily="34" charset="0"/>
                <a:cs typeface="Times New Roman" pitchFamily="18" charset="0"/>
              </a:rPr>
              <a:t>Эта профессия связана с риском для жизни .Смотря новости , мы часто видим репортажи из горячих точек или из захваченных террористами зданий . 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sz="2800" dirty="0">
              <a:latin typeface="Calibri" panose="020F0502020204030204" pitchFamily="34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30" name="Picture 6" descr="C:\Users\Владимир\AppData\Local\Microsoft\Windows\Temporary Internet Files\Content.IE5\61QVRH6M\220px-Afghan_poppies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646564"/>
            <a:ext cx="3834582" cy="288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Владимир\AppData\Local\Microsoft\Windows\Temporary Internet Files\Content.IE5\5XUZ213B\Disconsented11[1]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419" y="3034517"/>
            <a:ext cx="3600400" cy="3033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Владимир\AppData\Local\Microsoft\Windows\Temporary Internet Files\Content.IE5\FT0TX45Q\Яцина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1633" y="6556003"/>
            <a:ext cx="89297" cy="8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Владимир\AppData\Local\Microsoft\Windows\Temporary Internet Files\Content.IE5\FT0TX45Q\Яцина[1]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7351" y="3388146"/>
            <a:ext cx="89297" cy="8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Владимир\AppData\Local\Microsoft\Windows\Temporary Internet Files\Content.IE5\FT0TX45Q\Яцина[1]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7351" y="3388146"/>
            <a:ext cx="89297" cy="8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Владимир\AppData\Local\Microsoft\Windows\Temporary Internet Files\Content.IE5\FT0TX45Q\Яцина[1]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7351" y="3388146"/>
            <a:ext cx="89297" cy="8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260034"/>
      </p:ext>
    </p:extLst>
  </p:cSld>
  <p:clrMapOvr>
    <a:masterClrMapping/>
  </p:clrMapOvr>
  <p:transition spd="slow">
    <p:pull dir="d"/>
    <p:sndAc>
      <p:stSnd>
        <p:snd r:embed="rId2" name="camera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9" name="Picture 7" descr="C:\Users\Владимир\AppData\Local\Microsoft\Windows\Temporary Internet Files\Content.IE5\61QVRH6M\vn1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048654"/>
            <a:ext cx="4248472" cy="3252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Владимир\AppData\Local\Microsoft\Windows\Temporary Internet Files\Content.IE5\BNPYF1BW\Kusov_vesti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4969" y="2048654"/>
            <a:ext cx="3533775" cy="3252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948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sz="half" idx="1"/>
          </p:nvPr>
        </p:nvSpPr>
        <p:spPr>
          <a:xfrm>
            <a:off x="514350" y="530225"/>
            <a:ext cx="4057650" cy="570708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800" dirty="0">
                <a:latin typeface="Calibri" panose="020F0502020204030204" pitchFamily="34" charset="0"/>
                <a:cs typeface="Times New Roman" pitchFamily="18" charset="0"/>
              </a:rPr>
              <a:t>Да и заработная плата совсем не велика.  Но если человек </a:t>
            </a:r>
            <a:r>
              <a:rPr lang="ru-RU" altLang="ru-RU" sz="2800" b="1" dirty="0">
                <a:latin typeface="Calibri" panose="020F0502020204030204" pitchFamily="34" charset="0"/>
                <a:cs typeface="Times New Roman" pitchFamily="18" charset="0"/>
              </a:rPr>
              <a:t>целеустремлен, грамотен, владеет русским языком в полной мере, умеет красиво, лаконично и доступно излагать свои мысли</a:t>
            </a:r>
            <a:r>
              <a:rPr lang="ru-RU" altLang="ru-RU" sz="2800" dirty="0">
                <a:latin typeface="Calibri" panose="020F0502020204030204" pitchFamily="34" charset="0"/>
                <a:cs typeface="Times New Roman" pitchFamily="18" charset="0"/>
              </a:rPr>
              <a:t>, то заработать на поприще журналистики он всегда сможет. </a:t>
            </a:r>
          </a:p>
        </p:txBody>
      </p:sp>
      <p:pic>
        <p:nvPicPr>
          <p:cNvPr id="11268" name="Содержимое 6" descr="0_14fc8_464eb1f6_XL.jpe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76056" y="1052736"/>
            <a:ext cx="3231879" cy="4392488"/>
          </a:xfrm>
        </p:spPr>
      </p:pic>
    </p:spTree>
    <p:extLst>
      <p:ext uri="{BB962C8B-B14F-4D97-AF65-F5344CB8AC3E}">
        <p14:creationId xmlns:p14="http://schemas.microsoft.com/office/powerpoint/2010/main" val="2251130610"/>
      </p:ext>
    </p:extLst>
  </p:cSld>
  <p:clrMapOvr>
    <a:masterClrMapping/>
  </p:clrMapOvr>
  <p:transition spd="slow">
    <p:pull dir="d"/>
    <p:sndAc>
      <p:stSnd>
        <p:snd r:embed="rId2" name="camera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14432"/>
          </a:xfrm>
        </p:spPr>
        <p:txBody>
          <a:bodyPr>
            <a:normAutofit fontScale="90000"/>
          </a:bodyPr>
          <a:lstStyle/>
          <a:p>
            <a:r>
              <a:rPr lang="ru-RU" dirty="0"/>
              <a:t>    </a:t>
            </a:r>
            <a:r>
              <a:rPr lang="ru-RU" b="1" dirty="0"/>
              <a:t>Русский язык-основа любой профессии.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b="1" dirty="0">
                <a:latin typeface="+mj-lt"/>
              </a:rPr>
              <a:t>А особенно тех профессий, которые непосредственно связаны с самим языком</a:t>
            </a:r>
            <a:r>
              <a:rPr lang="ru-RU" dirty="0"/>
              <a:t>.</a:t>
            </a:r>
            <a:r>
              <a:rPr lang="ru-RU" b="1" dirty="0"/>
              <a:t>   </a:t>
            </a:r>
          </a:p>
        </p:txBody>
      </p:sp>
      <p:pic>
        <p:nvPicPr>
          <p:cNvPr id="1026" name="Picture 2" descr="C:\Users\Владимир\AppData\Local\Microsoft\Windows\Temporary Internet Files\Content.IE5\FT0TX45Q\ВРЕМЯ,_19_августа_199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278" y="3525362"/>
            <a:ext cx="2814116" cy="151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ладимир\AppData\Local\Microsoft\Windows\Temporary Internet Files\Content.IE5\BNPYF1BW\teacher_PNG51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3897" y="2780928"/>
            <a:ext cx="2627825" cy="226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Владимир\AppData\Local\Microsoft\Windows\Temporary Internet Files\Content.IE5\61QVRH6M\orfogrammka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8006" y="2780928"/>
            <a:ext cx="1774278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5210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5357813"/>
            <a:ext cx="8183562" cy="6794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476672"/>
            <a:ext cx="4993754" cy="590382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Журналистский труд-</a:t>
            </a:r>
          </a:p>
          <a:p>
            <a:pPr marL="0" indent="0" eaLnBrk="1" hangingPunct="1">
              <a:buNone/>
            </a:pP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дело непростое. Нужно так преподнести новость, чтоб она была интересна всем. В этом деле как корреспонденту, так и редактору помощник один! </a:t>
            </a:r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-Язык.</a:t>
            </a:r>
          </a:p>
          <a:p>
            <a:pPr marL="0" indent="0" eaLnBrk="1" hangingPunct="1">
              <a:buNone/>
            </a:pP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Он помощник и единственная опора журналиста. </a:t>
            </a:r>
          </a:p>
          <a:p>
            <a:pPr marL="0" indent="0" eaLnBrk="1" hangingPunct="1">
              <a:buNone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2292" name="Содержимое 4" descr="1273338786_10000066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69620" y="820737"/>
            <a:ext cx="2834109" cy="4716810"/>
          </a:xfrm>
        </p:spPr>
      </p:pic>
    </p:spTree>
    <p:extLst>
      <p:ext uri="{BB962C8B-B14F-4D97-AF65-F5344CB8AC3E}">
        <p14:creationId xmlns:p14="http://schemas.microsoft.com/office/powerpoint/2010/main" val="131249817"/>
      </p:ext>
    </p:extLst>
  </p:cSld>
  <p:clrMapOvr>
    <a:masterClrMapping/>
  </p:clrMapOvr>
  <p:transition spd="slow">
    <p:pull dir="d"/>
    <p:sndAc>
      <p:stSnd>
        <p:snd r:embed="rId2" name="camera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0" y="530224"/>
            <a:ext cx="3932238" cy="5329555"/>
          </a:xfrm>
        </p:spPr>
        <p:txBody>
          <a:bodyPr>
            <a:normAutofit fontScale="6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b="1" dirty="0">
                <a:latin typeface="Calibri" panose="020F0502020204030204" pitchFamily="34" charset="0"/>
                <a:cs typeface="Times New Roman" pitchFamily="18" charset="0"/>
              </a:rPr>
              <a:t>Профессия журналиста требует наличия определенных качеств</a:t>
            </a:r>
            <a:r>
              <a:rPr lang="ru-RU" sz="4100" b="1" dirty="0">
                <a:latin typeface="Calibri" panose="020F0502020204030204" pitchFamily="34" charset="0"/>
                <a:cs typeface="Times New Roman" pitchFamily="18" charset="0"/>
              </a:rPr>
              <a:t>: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sz="4100" b="1" dirty="0">
              <a:latin typeface="Calibri" panose="020F0502020204030204" pitchFamily="34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4500" b="1" dirty="0">
                <a:latin typeface="Calibri" panose="020F0502020204030204" pitchFamily="34" charset="0"/>
                <a:cs typeface="Times New Roman" pitchFamily="18" charset="0"/>
              </a:rPr>
              <a:t>познания русского языка,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4500" b="1" dirty="0">
                <a:latin typeface="Calibri" panose="020F0502020204030204" pitchFamily="34" charset="0"/>
                <a:cs typeface="Times New Roman" pitchFamily="18" charset="0"/>
              </a:rPr>
              <a:t>коммуникабельности,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4500" b="1" dirty="0">
                <a:latin typeface="Calibri" panose="020F0502020204030204" pitchFamily="34" charset="0"/>
                <a:cs typeface="Times New Roman" pitchFamily="18" charset="0"/>
              </a:rPr>
              <a:t>широкого кругозора,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4500" b="1" dirty="0">
                <a:latin typeface="Calibri" panose="020F0502020204030204" pitchFamily="34" charset="0"/>
                <a:cs typeface="Times New Roman" pitchFamily="18" charset="0"/>
              </a:rPr>
              <a:t>интереса к общественно-политической жизни  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4500" dirty="0">
                <a:latin typeface="Calibri" panose="020F0502020204030204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Владимир\AppData\Local\Microsoft\Windows\Temporary Internet Files\Content.IE5\BNPYF1BW\journalist-985073_960_720[1]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 bwMode="auto">
          <a:xfrm>
            <a:off x="5148064" y="733180"/>
            <a:ext cx="3240360" cy="475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651608"/>
      </p:ext>
    </p:extLst>
  </p:cSld>
  <p:clrMapOvr>
    <a:masterClrMapping/>
  </p:clrMapOvr>
  <p:transition spd="slow">
    <p:pull dir="d"/>
    <p:sndAc>
      <p:stSnd>
        <p:snd r:embed="rId2" name="camera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076" y="0"/>
            <a:ext cx="7239000" cy="908720"/>
          </a:xfrm>
        </p:spPr>
        <p:txBody>
          <a:bodyPr/>
          <a:lstStyle/>
          <a:p>
            <a:r>
              <a:rPr lang="ru-RU" b="1" dirty="0"/>
              <a:t>            Корректор -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007" y="1047404"/>
            <a:ext cx="8332827" cy="5768152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latin typeface="+mj-lt"/>
              </a:rPr>
              <a:t>это  специалист ,проверяющий текст на наличие разного рода ошибок и соответствие стандартам оформления. Без представителей этой профессии сейчас не обходится ни одно солидное издание или сайт. </a:t>
            </a:r>
          </a:p>
          <a:p>
            <a:endParaRPr lang="ru-RU" dirty="0"/>
          </a:p>
        </p:txBody>
      </p:sp>
      <p:pic>
        <p:nvPicPr>
          <p:cNvPr id="4102" name="Picture 6" descr="C:\Users\Владимир\AppData\Local\Microsoft\Windows\Temporary Internet Files\Content.IE5\61QVRH6M\th_1cf0fdf221d6deff794e5c9129475cf7138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7764" y="4077072"/>
            <a:ext cx="4248472" cy="220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315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4807"/>
            <a:ext cx="7239000" cy="137796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            </a:t>
            </a:r>
            <a:r>
              <a:rPr lang="ru-RU" b="1" dirty="0"/>
              <a:t>Навыки, необходимые корректору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3782"/>
            <a:ext cx="7239000" cy="327333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3200" b="1" dirty="0">
                <a:latin typeface="+mj-lt"/>
              </a:rPr>
              <a:t>стопроцентная грамотность</a:t>
            </a:r>
          </a:p>
          <a:p>
            <a:r>
              <a:rPr lang="ru-RU" sz="3200" b="1" dirty="0">
                <a:latin typeface="+mj-lt"/>
              </a:rPr>
              <a:t> знание правил и требований к оформлению текстов</a:t>
            </a:r>
          </a:p>
          <a:p>
            <a:r>
              <a:rPr lang="ru-RU" sz="3200" b="1" dirty="0">
                <a:latin typeface="+mj-lt"/>
              </a:rPr>
              <a:t> пунктуальность</a:t>
            </a:r>
          </a:p>
          <a:p>
            <a:r>
              <a:rPr lang="ru-RU" sz="3200" b="1" dirty="0">
                <a:latin typeface="+mj-lt"/>
              </a:rPr>
              <a:t> внимательность</a:t>
            </a:r>
          </a:p>
          <a:p>
            <a:r>
              <a:rPr lang="ru-RU" sz="3200" b="1" dirty="0">
                <a:latin typeface="+mj-lt"/>
              </a:rPr>
              <a:t> усидчивость.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1574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Корректор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45800"/>
            <a:ext cx="7239000" cy="5278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latin typeface="+mj-lt"/>
              </a:rPr>
              <a:t>Профессия корректора очень важна и  нужна. Чтобы овладеть ею, нужно со школьных лет серьезно относиться к изучению русского языка.</a:t>
            </a:r>
          </a:p>
        </p:txBody>
      </p:sp>
      <p:pic>
        <p:nvPicPr>
          <p:cNvPr id="3074" name="Picture 2" descr="C:\Users\Владимир\AppData\Local\Microsoft\Windows\Temporary Internet Files\Content.IE5\61QVRH6M\make_your_own_floppy_disk_notebook_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4668" y="3140968"/>
            <a:ext cx="531466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8454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/>
              <a:t>Логопед-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531" y="1124744"/>
            <a:ext cx="8991600" cy="5415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 </a:t>
            </a:r>
            <a:r>
              <a:rPr lang="ru-RU" sz="3600" b="1" dirty="0">
                <a:latin typeface="+mj-lt"/>
              </a:rPr>
              <a:t>это специалист, который владеет различными способами корректировки  речи.   </a:t>
            </a:r>
          </a:p>
        </p:txBody>
      </p:sp>
      <p:pic>
        <p:nvPicPr>
          <p:cNvPr id="4098" name="Picture 2" descr="C:\Users\Владимир\AppData\Local\Microsoft\Windows\Temporary Internet Files\Content.IE5\FT0TX45Q\логопед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636912"/>
            <a:ext cx="403244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756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9895"/>
            <a:ext cx="7700367" cy="1143000"/>
          </a:xfrm>
        </p:spPr>
        <p:txBody>
          <a:bodyPr/>
          <a:lstStyle/>
          <a:p>
            <a:r>
              <a:rPr lang="ru-RU" b="1" dirty="0"/>
              <a:t>Профессия логопеда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09896"/>
            <a:ext cx="5572895" cy="484632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 </a:t>
            </a:r>
            <a:r>
              <a:rPr lang="ru-RU" sz="3200" b="1" dirty="0">
                <a:latin typeface="+mj-lt"/>
              </a:rPr>
              <a:t>Эта профессия появилась сравнительно недавно. В прошлом проблемы с речью не воспринимались как нечто, требующее вмешательства,  дефекты речи считались проблемой физического характера</a:t>
            </a:r>
            <a:r>
              <a:rPr lang="ru-RU" dirty="0">
                <a:latin typeface="+mj-lt"/>
              </a:rPr>
              <a:t>. </a:t>
            </a:r>
          </a:p>
        </p:txBody>
      </p:sp>
      <p:pic>
        <p:nvPicPr>
          <p:cNvPr id="5123" name="Picture 3" descr="C:\Users\Владимир\AppData\Local\Microsoft\Windows\Temporary Internet Files\Content.IE5\BNPYF1BW\рисунки%20воздуш%20флом[1]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3" y="3428999"/>
            <a:ext cx="2741681" cy="291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Владимир\AppData\Local\Microsoft\Windows\Temporary Internet Files\Content.IE5\BNPYF1BW\Логопедия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4" y="1124744"/>
            <a:ext cx="2741680" cy="202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5603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/>
          <a:lstStyle/>
          <a:p>
            <a:r>
              <a:rPr lang="ru-RU" dirty="0"/>
              <a:t>        </a:t>
            </a:r>
            <a:r>
              <a:rPr lang="ru-RU" sz="6000" b="1" dirty="0"/>
              <a:t>Логопед  </a:t>
            </a:r>
            <a:r>
              <a:rPr lang="ru-RU" dirty="0"/>
              <a:t>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9416"/>
            <a:ext cx="4042792" cy="4846320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 </a:t>
            </a:r>
            <a:r>
              <a:rPr lang="ru-RU" sz="3600" b="1" dirty="0">
                <a:latin typeface="+mj-lt"/>
              </a:rPr>
              <a:t>учит людей говорить правильно с помощью специальных коррекционных упражнений.</a:t>
            </a:r>
          </a:p>
        </p:txBody>
      </p:sp>
      <p:pic>
        <p:nvPicPr>
          <p:cNvPr id="6146" name="Picture 2" descr="C:\Users\Владимир\AppData\Local\Microsoft\Windows\Temporary Internet Files\Content.IE5\5XUZ213B\7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836712"/>
            <a:ext cx="4176464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5837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165618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/>
              <a:t>Необходимые для логопеда качества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88840"/>
            <a:ext cx="7239000" cy="3910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4000" b="1" dirty="0">
                <a:latin typeface="+mj-lt"/>
              </a:rPr>
              <a:t>внимание</a:t>
            </a:r>
          </a:p>
          <a:p>
            <a:pPr marL="0" indent="0">
              <a:buNone/>
            </a:pPr>
            <a:r>
              <a:rPr lang="ru-RU" sz="4000" b="1" dirty="0">
                <a:latin typeface="+mj-lt"/>
              </a:rPr>
              <a:t> терпение </a:t>
            </a:r>
          </a:p>
          <a:p>
            <a:pPr marL="0" indent="0">
              <a:buNone/>
            </a:pPr>
            <a:r>
              <a:rPr lang="ru-RU" sz="4000" b="1" dirty="0">
                <a:latin typeface="+mj-lt"/>
              </a:rPr>
              <a:t> дипломатичность </a:t>
            </a:r>
          </a:p>
        </p:txBody>
      </p:sp>
      <p:pic>
        <p:nvPicPr>
          <p:cNvPr id="8194" name="Picture 2" descr="C:\Users\Владимир\AppData\Local\Microsoft\Windows\Temporary Internet Files\Content.IE5\BNPYF1BW\bitova3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348880"/>
            <a:ext cx="3456384" cy="392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0996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936104"/>
          </a:xfrm>
        </p:spPr>
        <p:txBody>
          <a:bodyPr>
            <a:normAutofit/>
          </a:bodyPr>
          <a:lstStyle/>
          <a:p>
            <a:r>
              <a:rPr lang="ru-RU" sz="5400" b="1" dirty="0"/>
              <a:t>Логопед должен знать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8"/>
            <a:ext cx="7776864" cy="533099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3600" b="1" dirty="0">
                <a:latin typeface="+mj-lt"/>
              </a:rPr>
              <a:t>специальные упражнения и тесты</a:t>
            </a:r>
          </a:p>
          <a:p>
            <a:pPr marL="0" indent="0">
              <a:buNone/>
            </a:pPr>
            <a:r>
              <a:rPr lang="ru-RU" sz="3600" b="1" dirty="0">
                <a:latin typeface="+mj-lt"/>
              </a:rPr>
              <a:t> детскую психологию </a:t>
            </a:r>
          </a:p>
          <a:p>
            <a:pPr marL="0" indent="0">
              <a:buNone/>
            </a:pPr>
            <a:r>
              <a:rPr lang="ru-RU" sz="3600" b="1" dirty="0">
                <a:latin typeface="+mj-lt"/>
              </a:rPr>
              <a:t> анатомию </a:t>
            </a:r>
          </a:p>
          <a:p>
            <a:pPr marL="0" indent="0">
              <a:buNone/>
            </a:pPr>
            <a:r>
              <a:rPr lang="ru-RU" sz="3600" b="1" dirty="0">
                <a:latin typeface="+mj-lt"/>
              </a:rPr>
              <a:t>медицину</a:t>
            </a:r>
            <a:r>
              <a:rPr lang="ru-RU" b="1" dirty="0">
                <a:latin typeface="+mj-lt"/>
              </a:rPr>
              <a:t> </a:t>
            </a:r>
          </a:p>
        </p:txBody>
      </p:sp>
      <p:pic>
        <p:nvPicPr>
          <p:cNvPr id="7170" name="Picture 2" descr="C:\Users\Владимир\AppData\Local\Microsoft\Windows\Temporary Internet Files\Content.IE5\FT0TX45Q\4268381_9781966d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924944"/>
            <a:ext cx="4104456" cy="3417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094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822" y="332656"/>
            <a:ext cx="8229600" cy="146455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 какими науками тесно взаимосвязан русский язык?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+mj-lt"/>
              </a:rPr>
              <a:t>Лингвистика, педагогика, психология, философия</a:t>
            </a:r>
          </a:p>
        </p:txBody>
      </p:sp>
      <p:pic>
        <p:nvPicPr>
          <p:cNvPr id="7172" name="Picture 4" descr="C:\Users\Владимир\AppData\Local\Microsoft\Windows\Temporary Internet Files\Content.IE5\BNPYF1BW\Философский_энциклопедический_словарь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103" y="3884741"/>
            <a:ext cx="2160240" cy="269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Владимир\AppData\Local\Microsoft\Windows\Temporary Internet Files\Content.IE5\FT0TX45Q\ped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901634"/>
            <a:ext cx="2192242" cy="221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Владимир\AppData\Local\Microsoft\Windows\Temporary Internet Files\Content.IE5\FT0TX45Q\РЧ2[1]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458"/>
          <a:stretch/>
        </p:blipFill>
        <p:spPr bwMode="auto">
          <a:xfrm>
            <a:off x="7127042" y="3859876"/>
            <a:ext cx="1559758" cy="264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Владимир\AppData\Local\Microsoft\Windows\Temporary Internet Files\Content.IE5\5XUZ213B\lingv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635" y="4147097"/>
            <a:ext cx="1993615" cy="231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068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/>
              <a:t>Специалист по связям с общественностью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Владимир\AppData\Local\Microsoft\Windows\Temporary Internet Files\Content.IE5\61QVRH6M\AddPac_VP-500[1]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1" y="2109877"/>
            <a:ext cx="2893045" cy="404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Владимир\AppData\Local\Microsoft\Windows\Temporary Internet Files\Content.IE5\FT0TX45Q\News_conference_of_Vladimir_Putin_2012-12-20_20.jpeg[1].jpe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91325" y="2135237"/>
            <a:ext cx="2893046" cy="419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7535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658448"/>
          </a:xfrm>
        </p:spPr>
        <p:txBody>
          <a:bodyPr>
            <a:noAutofit/>
          </a:bodyPr>
          <a:lstStyle/>
          <a:p>
            <a:r>
              <a:rPr lang="ru-RU" sz="5400" b="1" dirty="0"/>
              <a:t>Специалист по связям с общественностью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3000" b="1" dirty="0">
                <a:latin typeface="+mj-lt"/>
              </a:rPr>
              <a:t>Профессия появилась в России недавно.  Профессиональные обязанности:  установление контакта между определенной организацией и общественностью. </a:t>
            </a:r>
          </a:p>
          <a:p>
            <a:r>
              <a:rPr lang="ru-RU" sz="3000" b="1" dirty="0">
                <a:latin typeface="+mj-lt"/>
              </a:rPr>
              <a:t>Как правило, специалисты этого профиля работают в сфере торговли или производства, они помогают сформировать общественное мнение о конкретном товаре или компании.  </a:t>
            </a:r>
          </a:p>
        </p:txBody>
      </p:sp>
    </p:spTree>
    <p:extLst>
      <p:ext uri="{BB962C8B-B14F-4D97-AF65-F5344CB8AC3E}">
        <p14:creationId xmlns:p14="http://schemas.microsoft.com/office/powerpoint/2010/main" val="21883241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84824"/>
          </a:xfrm>
        </p:spPr>
        <p:txBody>
          <a:bodyPr>
            <a:noAutofit/>
          </a:bodyPr>
          <a:lstStyle/>
          <a:p>
            <a:r>
              <a:rPr lang="ru-RU" sz="4400" b="1" dirty="0"/>
              <a:t>Профессиональные навыки специалиста по связям с общественностью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450" y="2183275"/>
            <a:ext cx="8229600" cy="438912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+mj-lt"/>
              </a:rPr>
              <a:t>  </a:t>
            </a:r>
            <a:r>
              <a:rPr lang="ru-RU" sz="3200" b="1" dirty="0">
                <a:latin typeface="+mj-lt"/>
              </a:rPr>
              <a:t>знание лингвистики, журналистики и  психологии</a:t>
            </a:r>
          </a:p>
        </p:txBody>
      </p:sp>
      <p:pic>
        <p:nvPicPr>
          <p:cNvPr id="9219" name="Picture 3" descr="C:\Users\Владимир\AppData\Local\Microsoft\Windows\Temporary Internet Files\Content.IE5\5XUZ213B\lingv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5575" y="3645024"/>
            <a:ext cx="2280592" cy="241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Владимир\AppData\Local\Microsoft\Windows\Temporary Internet Files\Content.IE5\BNPYF1BW\novata_twitter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700" y="3489649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Владимир\AppData\Local\Microsoft\Windows\Temporary Internet Files\Content.IE5\61QVRH6M\Вопросы_психологии[1]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8136" y="3495609"/>
            <a:ext cx="3011164" cy="3076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8228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err="1"/>
              <a:t>Физминутка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</a:p>
        </p:txBody>
      </p:sp>
      <p:pic>
        <p:nvPicPr>
          <p:cNvPr id="1026" name="Picture 2" descr="C:\Users\Владимир\AppData\Local\Microsoft\Windows\Temporary Internet Files\Content.IE5\FT0TX45Q\зарядка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1828800"/>
            <a:ext cx="7812039" cy="47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3205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787" y="382880"/>
            <a:ext cx="827442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Популярные филологические профессии 21 века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28800"/>
            <a:ext cx="8274425" cy="4846320"/>
          </a:xfrm>
        </p:spPr>
        <p:txBody>
          <a:bodyPr/>
          <a:lstStyle/>
          <a:p>
            <a:r>
              <a:rPr lang="ru-RU" b="1" dirty="0">
                <a:latin typeface="+mj-lt"/>
              </a:rPr>
              <a:t>Журналист</a:t>
            </a:r>
          </a:p>
          <a:p>
            <a:r>
              <a:rPr lang="ru-RU" b="1" dirty="0">
                <a:latin typeface="+mj-lt"/>
              </a:rPr>
              <a:t>Логопед </a:t>
            </a:r>
          </a:p>
          <a:p>
            <a:r>
              <a:rPr lang="ru-RU" b="1" dirty="0">
                <a:latin typeface="+mj-lt"/>
              </a:rPr>
              <a:t>Дипломат</a:t>
            </a:r>
          </a:p>
          <a:p>
            <a:r>
              <a:rPr lang="ru-RU" b="1" dirty="0">
                <a:latin typeface="+mj-lt"/>
              </a:rPr>
              <a:t>Специалист по связям с общественностью</a:t>
            </a:r>
          </a:p>
          <a:p>
            <a:r>
              <a:rPr lang="ru-RU" b="1" dirty="0">
                <a:latin typeface="+mj-lt"/>
              </a:rPr>
              <a:t>Корректор</a:t>
            </a:r>
          </a:p>
        </p:txBody>
      </p:sp>
      <p:pic>
        <p:nvPicPr>
          <p:cNvPr id="2051" name="Picture 3" descr="C:\Users\Владимир\AppData\Local\Microsoft\Windows\Temporary Internet Files\Content.IE5\5XUZ213B\0,,69812025,0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061" y="4051960"/>
            <a:ext cx="4041728" cy="25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Владимир\AppData\Local\Microsoft\Windows\Temporary Internet Files\Content.IE5\5XUZ213B\ZHurnalist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051960"/>
            <a:ext cx="3430883" cy="2547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2156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624"/>
            <a:ext cx="7239000" cy="190020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Коммуникативный портрет </a:t>
            </a:r>
            <a:r>
              <a:rPr lang="ru-RU" b="1" dirty="0" err="1"/>
              <a:t>конкурентноспособного</a:t>
            </a:r>
            <a:r>
              <a:rPr lang="ru-RU" b="1" dirty="0"/>
              <a:t> специалиста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000" b="1" dirty="0">
                <a:latin typeface="+mj-lt"/>
              </a:rPr>
              <a:t>Знание норм языка</a:t>
            </a:r>
          </a:p>
          <a:p>
            <a:r>
              <a:rPr lang="ru-RU" sz="3000" b="1" dirty="0">
                <a:latin typeface="+mj-lt"/>
              </a:rPr>
              <a:t>Умение следить за </a:t>
            </a:r>
            <a:r>
              <a:rPr lang="ru-RU" sz="3000" b="1" dirty="0" err="1">
                <a:latin typeface="+mj-lt"/>
              </a:rPr>
              <a:t>точностью,логичностью</a:t>
            </a:r>
            <a:r>
              <a:rPr lang="ru-RU" sz="3000" b="1" dirty="0">
                <a:latin typeface="+mj-lt"/>
              </a:rPr>
              <a:t> и выразительностью речи</a:t>
            </a:r>
          </a:p>
          <a:p>
            <a:r>
              <a:rPr lang="ru-RU" sz="3000" b="1" dirty="0">
                <a:latin typeface="+mj-lt"/>
              </a:rPr>
              <a:t>Владение профессиональной терминологией и стилем профессиональной речи</a:t>
            </a:r>
          </a:p>
          <a:p>
            <a:r>
              <a:rPr lang="ru-RU" sz="3000" b="1" dirty="0">
                <a:latin typeface="+mj-lt"/>
              </a:rPr>
              <a:t>Умение определять цель и понимать ситуацию общения</a:t>
            </a:r>
          </a:p>
          <a:p>
            <a:r>
              <a:rPr lang="ru-RU" sz="3000" b="1" dirty="0">
                <a:latin typeface="+mj-lt"/>
              </a:rPr>
              <a:t>Умение создавать благожелательную атмосферу</a:t>
            </a:r>
          </a:p>
          <a:p>
            <a:r>
              <a:rPr lang="ru-RU" sz="3000" b="1" dirty="0">
                <a:latin typeface="+mj-lt"/>
              </a:rPr>
              <a:t>Умение направлять диалог в соответствии с целями профессиональной деятельности</a:t>
            </a:r>
          </a:p>
          <a:p>
            <a:r>
              <a:rPr lang="ru-RU" sz="3000" b="1" dirty="0">
                <a:latin typeface="+mj-lt"/>
              </a:rPr>
              <a:t>Знание этикета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4844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7544" y="404664"/>
            <a:ext cx="5897880" cy="2326535"/>
          </a:xfrm>
        </p:spPr>
        <p:txBody>
          <a:bodyPr>
            <a:noAutofit/>
          </a:bodyPr>
          <a:lstStyle/>
          <a:p>
            <a:r>
              <a:rPr lang="ru-RU" sz="4000" b="1" dirty="0">
                <a:latin typeface="+mj-lt"/>
              </a:rPr>
              <a:t>Умен ты или глуп,</a:t>
            </a:r>
          </a:p>
          <a:p>
            <a:r>
              <a:rPr lang="ru-RU" sz="4000" b="1" dirty="0">
                <a:latin typeface="+mj-lt"/>
              </a:rPr>
              <a:t>Велик ты или мал,</a:t>
            </a:r>
          </a:p>
          <a:p>
            <a:r>
              <a:rPr lang="ru-RU" sz="4000" b="1" dirty="0">
                <a:latin typeface="+mj-lt"/>
              </a:rPr>
              <a:t>Не знаем мы ,</a:t>
            </a:r>
          </a:p>
          <a:p>
            <a:r>
              <a:rPr lang="ru-RU" sz="4000" b="1" dirty="0">
                <a:latin typeface="+mj-lt"/>
              </a:rPr>
              <a:t>Пока ты слова не сказал.</a:t>
            </a:r>
          </a:p>
          <a:p>
            <a:r>
              <a:rPr lang="ru-RU" sz="4000" b="1" dirty="0">
                <a:latin typeface="+mj-lt"/>
              </a:rPr>
              <a:t>                       Саади</a:t>
            </a:r>
          </a:p>
        </p:txBody>
      </p:sp>
      <p:pic>
        <p:nvPicPr>
          <p:cNvPr id="6146" name="Picture 2" descr="C:\Users\Владимир\AppData\Local\Microsoft\Windows\Temporary Internet Files\Content.IE5\BNPYF1BW\220px-Shirazsaadi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12160" y="1095377"/>
            <a:ext cx="2880042" cy="486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051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/>
              <a:t>Профессия</a:t>
            </a:r>
            <a:r>
              <a:rPr lang="ru-RU" sz="4000" dirty="0"/>
              <a:t> – это род трудовой деятельности человека, владеющего комплексом специальных теоретических знаний и практических навыков, приобретенных в результате обучения и опыта работы.</a:t>
            </a:r>
          </a:p>
        </p:txBody>
      </p:sp>
    </p:spTree>
    <p:extLst>
      <p:ext uri="{BB962C8B-B14F-4D97-AF65-F5344CB8AC3E}">
        <p14:creationId xmlns:p14="http://schemas.microsoft.com/office/powerpoint/2010/main" val="315613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Кем могут стать те, кто хорошо знает русский язык?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latin typeface="+mj-lt"/>
              </a:rPr>
              <a:t>Журналист, лингвист, логопед, верстальщик, корректор, редактор, артист, режиссёр, писатель, переводчик, специалист по связям с общественностью, </a:t>
            </a:r>
            <a:r>
              <a:rPr lang="ru-RU" sz="4000" b="1" dirty="0" err="1">
                <a:latin typeface="+mj-lt"/>
              </a:rPr>
              <a:t>юрист,копирайтер</a:t>
            </a:r>
            <a:r>
              <a:rPr lang="ru-RU" sz="4000" b="1" dirty="0">
                <a:latin typeface="+mj-lt"/>
              </a:rPr>
              <a:t> и т.д</a:t>
            </a:r>
            <a:r>
              <a:rPr lang="ru-RU" sz="4000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0282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            Лингвист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7239000" cy="5186976"/>
          </a:xfrm>
        </p:spPr>
        <p:txBody>
          <a:bodyPr/>
          <a:lstStyle/>
          <a:p>
            <a:r>
              <a:rPr lang="ru-RU" b="1" dirty="0">
                <a:latin typeface="+mj-lt"/>
              </a:rPr>
              <a:t>Лингвистика – наука о языке. Под лингвистом понимают человека, который глубоко владеет языками, как русским, так и иностранными. </a:t>
            </a:r>
          </a:p>
        </p:txBody>
      </p:sp>
      <p:pic>
        <p:nvPicPr>
          <p:cNvPr id="1028" name="Picture 4" descr="C:\Users\Владимир\AppData\Local\Microsoft\Windows\Temporary Internet Files\Content.IE5\61QVRH6M\main_screen_sm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0310" y="3356992"/>
            <a:ext cx="3774132" cy="325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Владимир\AppData\Local\Microsoft\Windows\Temporary Internet Files\Content.IE5\FT0TX45Q\eafbefa37f217374d63a3af098f8a208_L1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356992"/>
            <a:ext cx="4385510" cy="325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438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39000" cy="50405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Чтобы стать лингвистом</a:t>
            </a:r>
            <a:r>
              <a:rPr lang="ru-RU" dirty="0"/>
              <a:t>,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61902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. нужно иметь отличные знания по русскому,  иностранному языкам, литературе и истории. </a:t>
            </a:r>
          </a:p>
          <a:p>
            <a:pPr marL="0" indent="0">
              <a:buNone/>
            </a:pPr>
            <a:r>
              <a:rPr lang="ru-RU" dirty="0"/>
              <a:t>. важна хорошая память, внимательность и аналитические способности</a:t>
            </a:r>
          </a:p>
          <a:p>
            <a:pPr marL="0" indent="0">
              <a:buNone/>
            </a:pPr>
            <a:r>
              <a:rPr lang="ru-RU" dirty="0"/>
              <a:t>. усидчивость и организованность.</a:t>
            </a:r>
          </a:p>
        </p:txBody>
      </p:sp>
      <p:pic>
        <p:nvPicPr>
          <p:cNvPr id="2051" name="Picture 3" descr="C:\Users\Владимир\AppData\Local\Microsoft\Windows\Temporary Internet Files\Content.IE5\FT0TX45Q\160px-Мюллер_Англо-русский_словарь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3872396"/>
            <a:ext cx="2422104" cy="20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Владимир\AppData\Local\Microsoft\Windows\Temporary Internet Files\Content.IE5\FT0TX45Q\Русский_словарь_языкового_расширения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646224"/>
            <a:ext cx="1976901" cy="252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22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6672"/>
            <a:ext cx="8229600" cy="1143000"/>
          </a:xfrm>
        </p:spPr>
        <p:txBody>
          <a:bodyPr/>
          <a:lstStyle/>
          <a:p>
            <a:r>
              <a:rPr lang="ru-RU" b="1" dirty="0"/>
              <a:t>Где работают лингвисты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104456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b="1" dirty="0">
                <a:latin typeface="+mj-lt"/>
              </a:rPr>
              <a:t>в научных учреждениях </a:t>
            </a:r>
          </a:p>
          <a:p>
            <a:r>
              <a:rPr lang="ru-RU" b="1" dirty="0">
                <a:latin typeface="+mj-lt"/>
              </a:rPr>
              <a:t>  в различных средствах массовой информации</a:t>
            </a:r>
          </a:p>
          <a:p>
            <a:r>
              <a:rPr lang="ru-RU" b="1" dirty="0">
                <a:latin typeface="+mj-lt"/>
              </a:rPr>
              <a:t> в сфере рекламы или связей с общественностью. </a:t>
            </a:r>
          </a:p>
        </p:txBody>
      </p:sp>
      <p:pic>
        <p:nvPicPr>
          <p:cNvPr id="1027" name="Picture 3" descr="C:\Users\Владимир\AppData\Local\Microsoft\Windows\Temporary Internet Files\Content.IE5\BNPYF1BW\ai-150347-aux-head-20150506_knigi_36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47" y="4292792"/>
            <a:ext cx="2691216" cy="171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Владимир\AppData\Local\Microsoft\Windows\Temporary Internet Files\Content.IE5\5XUZ213B\Т.Рыжова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3804" y="3961807"/>
            <a:ext cx="1958549" cy="234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Владимир\AppData\Local\Microsoft\Windows\Temporary Internet Files\Content.IE5\BNPYF1BW\Vladimir_Putin,_Russia_Today_television_channel_(2015-12-10)_01[1]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9775" y="4292792"/>
            <a:ext cx="2623284" cy="171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458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7"/>
            <a:ext cx="7239000" cy="119658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Работник радио и телевидения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011680"/>
            <a:ext cx="7239000" cy="484632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66" b="10266"/>
          <a:stretch/>
        </p:blipFill>
        <p:spPr bwMode="auto">
          <a:xfrm>
            <a:off x="553620" y="1628800"/>
            <a:ext cx="7964476" cy="484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56611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972</TotalTime>
  <Words>751</Words>
  <Application>Microsoft Office PowerPoint</Application>
  <PresentationFormat>Экран (4:3)</PresentationFormat>
  <Paragraphs>105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36</vt:i4>
      </vt:variant>
    </vt:vector>
  </HeadingPairs>
  <TitlesOfParts>
    <vt:vector size="47" baseType="lpstr">
      <vt:lpstr>Calibri</vt:lpstr>
      <vt:lpstr>Constantia</vt:lpstr>
      <vt:lpstr>Times New Roman</vt:lpstr>
      <vt:lpstr>Verdana</vt:lpstr>
      <vt:lpstr>Wingdings 2</vt:lpstr>
      <vt:lpstr>1_Аспект</vt:lpstr>
      <vt:lpstr>2_Аспект</vt:lpstr>
      <vt:lpstr>3_Аспект</vt:lpstr>
      <vt:lpstr>5_Аспект</vt:lpstr>
      <vt:lpstr>7_Аспект</vt:lpstr>
      <vt:lpstr>Поток</vt:lpstr>
      <vt:lpstr>Презентация PowerPoint</vt:lpstr>
      <vt:lpstr>    Русский язык-основа любой профессии.</vt:lpstr>
      <vt:lpstr>С какими науками тесно взаимосвязан русский язык?</vt:lpstr>
      <vt:lpstr> </vt:lpstr>
      <vt:lpstr>Кем могут стать те, кто хорошо знает русский язык?</vt:lpstr>
      <vt:lpstr>            Лингвист</vt:lpstr>
      <vt:lpstr>Чтобы стать лингвистом,</vt:lpstr>
      <vt:lpstr>Где работают лингвисты</vt:lpstr>
      <vt:lpstr>Работник радио и телевидения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Журналист</vt:lpstr>
      <vt:lpstr> </vt:lpstr>
      <vt:lpstr> </vt:lpstr>
      <vt:lpstr>Презентация PowerPoint</vt:lpstr>
      <vt:lpstr> </vt:lpstr>
      <vt:lpstr> </vt:lpstr>
      <vt:lpstr> </vt:lpstr>
      <vt:lpstr>            Корректор -</vt:lpstr>
      <vt:lpstr>             Навыки, необходимые корректору  </vt:lpstr>
      <vt:lpstr>Корректор</vt:lpstr>
      <vt:lpstr>Логопед-</vt:lpstr>
      <vt:lpstr>Профессия логопеда</vt:lpstr>
      <vt:lpstr>        Логопед      </vt:lpstr>
      <vt:lpstr>Необходимые для логопеда качества </vt:lpstr>
      <vt:lpstr>Логопед должен знать</vt:lpstr>
      <vt:lpstr>Специалист по связям с общественностью</vt:lpstr>
      <vt:lpstr>Специалист по связям с общественностью </vt:lpstr>
      <vt:lpstr>Профессиональные навыки специалиста по связям с общественностью</vt:lpstr>
      <vt:lpstr>Физминутка</vt:lpstr>
      <vt:lpstr>Популярные филологические профессии 21 века</vt:lpstr>
      <vt:lpstr>Коммуникативный портрет конкурентноспособного специалиста</vt:lpstr>
      <vt:lpstr> 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Библиотека</cp:lastModifiedBy>
  <cp:revision>76</cp:revision>
  <cp:lastPrinted>2019-04-17T08:42:10Z</cp:lastPrinted>
  <dcterms:created xsi:type="dcterms:W3CDTF">2019-04-14T14:32:54Z</dcterms:created>
  <dcterms:modified xsi:type="dcterms:W3CDTF">2022-02-16T19:34:40Z</dcterms:modified>
</cp:coreProperties>
</file>