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8"/>
  </p:notesMasterIdLst>
  <p:sldIdLst>
    <p:sldId id="395" r:id="rId2"/>
    <p:sldId id="397" r:id="rId3"/>
    <p:sldId id="398" r:id="rId4"/>
    <p:sldId id="399" r:id="rId5"/>
    <p:sldId id="400" r:id="rId6"/>
    <p:sldId id="401" r:id="rId7"/>
    <p:sldId id="402" r:id="rId8"/>
    <p:sldId id="403" r:id="rId9"/>
    <p:sldId id="404" r:id="rId10"/>
    <p:sldId id="405" r:id="rId11"/>
    <p:sldId id="407" r:id="rId12"/>
    <p:sldId id="412" r:id="rId13"/>
    <p:sldId id="414" r:id="rId14"/>
    <p:sldId id="409" r:id="rId15"/>
    <p:sldId id="410" r:id="rId16"/>
    <p:sldId id="411" r:id="rId17"/>
    <p:sldId id="416" r:id="rId18"/>
    <p:sldId id="417" r:id="rId19"/>
    <p:sldId id="418" r:id="rId20"/>
    <p:sldId id="419" r:id="rId21"/>
    <p:sldId id="420" r:id="rId22"/>
    <p:sldId id="421" r:id="rId23"/>
    <p:sldId id="423" r:id="rId24"/>
    <p:sldId id="424" r:id="rId25"/>
    <p:sldId id="425" r:id="rId26"/>
    <p:sldId id="426" r:id="rId27"/>
    <p:sldId id="428" r:id="rId28"/>
    <p:sldId id="429" r:id="rId29"/>
    <p:sldId id="431" r:id="rId30"/>
    <p:sldId id="435" r:id="rId31"/>
    <p:sldId id="434" r:id="rId32"/>
    <p:sldId id="432" r:id="rId33"/>
    <p:sldId id="433" r:id="rId34"/>
    <p:sldId id="437" r:id="rId35"/>
    <p:sldId id="438" r:id="rId36"/>
    <p:sldId id="440" r:id="rId37"/>
    <p:sldId id="441" r:id="rId38"/>
    <p:sldId id="444" r:id="rId39"/>
    <p:sldId id="445" r:id="rId40"/>
    <p:sldId id="446" r:id="rId41"/>
    <p:sldId id="447" r:id="rId42"/>
    <p:sldId id="449" r:id="rId43"/>
    <p:sldId id="450" r:id="rId44"/>
    <p:sldId id="451" r:id="rId45"/>
    <p:sldId id="452" r:id="rId46"/>
    <p:sldId id="45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99"/>
    <a:srgbClr val="3399FF"/>
    <a:srgbClr val="3333CC"/>
    <a:srgbClr val="FF9900"/>
    <a:srgbClr val="ED7D31"/>
    <a:srgbClr val="6600FF"/>
    <a:srgbClr val="660066"/>
    <a:srgbClr val="CC99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7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623C16-6EEB-43D8-9A7F-22D5F6A75C8C}" type="doc">
      <dgm:prSet loTypeId="urn:microsoft.com/office/officeart/2005/8/layout/target3" loCatId="relationship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E6065949-A3A8-468F-937F-9E76FDE06CD1}">
      <dgm:prSet custT="1"/>
      <dgm:spPr/>
      <dgm:t>
        <a:bodyPr/>
        <a:lstStyle/>
        <a:p>
          <a:pPr rtl="0"/>
          <a:r>
            <a:rPr lang="ru-RU" sz="2000" dirty="0" smtClean="0"/>
            <a:t>Обеспечение обучения и выполнение учебной программы</a:t>
          </a:r>
          <a:r>
            <a:rPr lang="ru-RU" sz="2400" dirty="0" smtClean="0"/>
            <a:t>.</a:t>
          </a:r>
          <a:endParaRPr lang="ru-RU" sz="2400" dirty="0"/>
        </a:p>
      </dgm:t>
    </dgm:pt>
    <dgm:pt modelId="{EF8E5BF4-012D-4CE3-860D-36A11A89B78C}" type="parTrans" cxnId="{6299C692-63C8-4D1C-A767-94776AA2A806}">
      <dgm:prSet/>
      <dgm:spPr/>
      <dgm:t>
        <a:bodyPr/>
        <a:lstStyle/>
        <a:p>
          <a:endParaRPr lang="ru-RU"/>
        </a:p>
      </dgm:t>
    </dgm:pt>
    <dgm:pt modelId="{E355350C-3B8B-4F6F-81AD-D9FFAB7935AD}" type="sibTrans" cxnId="{6299C692-63C8-4D1C-A767-94776AA2A806}">
      <dgm:prSet/>
      <dgm:spPr/>
      <dgm:t>
        <a:bodyPr/>
        <a:lstStyle/>
        <a:p>
          <a:endParaRPr lang="ru-RU"/>
        </a:p>
      </dgm:t>
    </dgm:pt>
    <dgm:pt modelId="{721A0BF3-A7CA-4D3C-98E1-05388F021DB5}" type="pres">
      <dgm:prSet presAssocID="{ED623C16-6EEB-43D8-9A7F-22D5F6A75C8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BA4084-278A-4185-AECA-7C6238D8DBD6}" type="pres">
      <dgm:prSet presAssocID="{E6065949-A3A8-468F-937F-9E76FDE06CD1}" presName="circle1" presStyleLbl="node1" presStyleIdx="0" presStyleCnt="1"/>
      <dgm:spPr/>
    </dgm:pt>
    <dgm:pt modelId="{8225D914-5A07-4A39-9C4F-22C955E7016A}" type="pres">
      <dgm:prSet presAssocID="{E6065949-A3A8-468F-937F-9E76FDE06CD1}" presName="space" presStyleCnt="0"/>
      <dgm:spPr/>
    </dgm:pt>
    <dgm:pt modelId="{3249BDAB-54A1-4AC9-B513-8C977AA1F882}" type="pres">
      <dgm:prSet presAssocID="{E6065949-A3A8-468F-937F-9E76FDE06CD1}" presName="rect1" presStyleLbl="alignAcc1" presStyleIdx="0" presStyleCnt="1" custScaleX="102756" custLinFactNeighborX="6710" custLinFactNeighborY="-11403"/>
      <dgm:spPr/>
      <dgm:t>
        <a:bodyPr/>
        <a:lstStyle/>
        <a:p>
          <a:endParaRPr lang="ru-RU"/>
        </a:p>
      </dgm:t>
    </dgm:pt>
    <dgm:pt modelId="{007074E0-C15D-46CF-B956-F1D7CF5934CB}" type="pres">
      <dgm:prSet presAssocID="{E6065949-A3A8-468F-937F-9E76FDE06CD1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E87423-E200-4755-840A-997D150E2315}" type="presOf" srcId="{E6065949-A3A8-468F-937F-9E76FDE06CD1}" destId="{3249BDAB-54A1-4AC9-B513-8C977AA1F882}" srcOrd="0" destOrd="0" presId="urn:microsoft.com/office/officeart/2005/8/layout/target3"/>
    <dgm:cxn modelId="{BBA06805-E76F-4B06-ACB2-D1DF91AE65D0}" type="presOf" srcId="{ED623C16-6EEB-43D8-9A7F-22D5F6A75C8C}" destId="{721A0BF3-A7CA-4D3C-98E1-05388F021DB5}" srcOrd="0" destOrd="0" presId="urn:microsoft.com/office/officeart/2005/8/layout/target3"/>
    <dgm:cxn modelId="{6299C692-63C8-4D1C-A767-94776AA2A806}" srcId="{ED623C16-6EEB-43D8-9A7F-22D5F6A75C8C}" destId="{E6065949-A3A8-468F-937F-9E76FDE06CD1}" srcOrd="0" destOrd="0" parTransId="{EF8E5BF4-012D-4CE3-860D-36A11A89B78C}" sibTransId="{E355350C-3B8B-4F6F-81AD-D9FFAB7935AD}"/>
    <dgm:cxn modelId="{5B38BEB1-8BBB-4AA6-BAF3-3674434042FC}" type="presOf" srcId="{E6065949-A3A8-468F-937F-9E76FDE06CD1}" destId="{007074E0-C15D-46CF-B956-F1D7CF5934CB}" srcOrd="1" destOrd="0" presId="urn:microsoft.com/office/officeart/2005/8/layout/target3"/>
    <dgm:cxn modelId="{3618052B-1960-4366-AA23-517DAB0420F3}" type="presParOf" srcId="{721A0BF3-A7CA-4D3C-98E1-05388F021DB5}" destId="{09BA4084-278A-4185-AECA-7C6238D8DBD6}" srcOrd="0" destOrd="0" presId="urn:microsoft.com/office/officeart/2005/8/layout/target3"/>
    <dgm:cxn modelId="{43DBD0C1-47A3-4407-A0DB-DE013AC538A8}" type="presParOf" srcId="{721A0BF3-A7CA-4D3C-98E1-05388F021DB5}" destId="{8225D914-5A07-4A39-9C4F-22C955E7016A}" srcOrd="1" destOrd="0" presId="urn:microsoft.com/office/officeart/2005/8/layout/target3"/>
    <dgm:cxn modelId="{E1602B10-66E5-498B-A68B-B286C95127E4}" type="presParOf" srcId="{721A0BF3-A7CA-4D3C-98E1-05388F021DB5}" destId="{3249BDAB-54A1-4AC9-B513-8C977AA1F882}" srcOrd="2" destOrd="0" presId="urn:microsoft.com/office/officeart/2005/8/layout/target3"/>
    <dgm:cxn modelId="{FC7876B6-787D-4C9A-9465-ACC89580FD1F}" type="presParOf" srcId="{721A0BF3-A7CA-4D3C-98E1-05388F021DB5}" destId="{007074E0-C15D-46CF-B956-F1D7CF5934C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C82BFB-1A1B-489F-9D1C-29B11B4FE000}" type="doc">
      <dgm:prSet loTypeId="urn:microsoft.com/office/officeart/2005/8/layout/target3" loCatId="relationship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ru-RU"/>
        </a:p>
      </dgm:t>
    </dgm:pt>
    <dgm:pt modelId="{7E8E3694-CF7C-4637-89BC-6F51EE1C575E}">
      <dgm:prSet custT="1"/>
      <dgm:spPr/>
      <dgm:t>
        <a:bodyPr/>
        <a:lstStyle/>
        <a:p>
          <a:pPr rtl="0"/>
          <a:r>
            <a:rPr lang="ru-RU" sz="2000" dirty="0" smtClean="0"/>
            <a:t>Планирование учебного материала и проведение занятия по своему предмету.</a:t>
          </a:r>
          <a:endParaRPr lang="ru-RU" sz="2000" dirty="0"/>
        </a:p>
      </dgm:t>
    </dgm:pt>
    <dgm:pt modelId="{9EE9AD05-1C0B-4358-9BA8-67DDEEB3E182}" type="parTrans" cxnId="{5E4E2047-3300-455E-83A0-4D5EF2538983}">
      <dgm:prSet/>
      <dgm:spPr/>
      <dgm:t>
        <a:bodyPr/>
        <a:lstStyle/>
        <a:p>
          <a:endParaRPr lang="ru-RU"/>
        </a:p>
      </dgm:t>
    </dgm:pt>
    <dgm:pt modelId="{7AF85184-747D-4B48-9099-5B5721291D6B}" type="sibTrans" cxnId="{5E4E2047-3300-455E-83A0-4D5EF2538983}">
      <dgm:prSet/>
      <dgm:spPr/>
      <dgm:t>
        <a:bodyPr/>
        <a:lstStyle/>
        <a:p>
          <a:endParaRPr lang="ru-RU"/>
        </a:p>
      </dgm:t>
    </dgm:pt>
    <dgm:pt modelId="{D197FE9E-F865-4CD0-8435-5BBED81C966D}" type="pres">
      <dgm:prSet presAssocID="{05C82BFB-1A1B-489F-9D1C-29B11B4FE00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440588-2EE7-44D8-AA47-72B20FF1E19C}" type="pres">
      <dgm:prSet presAssocID="{7E8E3694-CF7C-4637-89BC-6F51EE1C575E}" presName="circle1" presStyleLbl="node1" presStyleIdx="0" presStyleCnt="1"/>
      <dgm:spPr/>
    </dgm:pt>
    <dgm:pt modelId="{1D684E12-2854-414F-BBF9-090746505D7E}" type="pres">
      <dgm:prSet presAssocID="{7E8E3694-CF7C-4637-89BC-6F51EE1C575E}" presName="space" presStyleCnt="0"/>
      <dgm:spPr/>
    </dgm:pt>
    <dgm:pt modelId="{1F9BB5EE-EBB0-4FF8-854E-C0DE027B2405}" type="pres">
      <dgm:prSet presAssocID="{7E8E3694-CF7C-4637-89BC-6F51EE1C575E}" presName="rect1" presStyleLbl="alignAcc1" presStyleIdx="0" presStyleCnt="1"/>
      <dgm:spPr/>
      <dgm:t>
        <a:bodyPr/>
        <a:lstStyle/>
        <a:p>
          <a:endParaRPr lang="ru-RU"/>
        </a:p>
      </dgm:t>
    </dgm:pt>
    <dgm:pt modelId="{25693695-9DEA-41B5-805E-AA673F71F2DE}" type="pres">
      <dgm:prSet presAssocID="{7E8E3694-CF7C-4637-89BC-6F51EE1C575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91ACEC-93FE-42B6-8E58-4F85A8C11ACC}" type="presOf" srcId="{7E8E3694-CF7C-4637-89BC-6F51EE1C575E}" destId="{1F9BB5EE-EBB0-4FF8-854E-C0DE027B2405}" srcOrd="0" destOrd="0" presId="urn:microsoft.com/office/officeart/2005/8/layout/target3"/>
    <dgm:cxn modelId="{EADABE1A-B9F7-4032-989E-FAF5B67905C2}" type="presOf" srcId="{05C82BFB-1A1B-489F-9D1C-29B11B4FE000}" destId="{D197FE9E-F865-4CD0-8435-5BBED81C966D}" srcOrd="0" destOrd="0" presId="urn:microsoft.com/office/officeart/2005/8/layout/target3"/>
    <dgm:cxn modelId="{5E4E2047-3300-455E-83A0-4D5EF2538983}" srcId="{05C82BFB-1A1B-489F-9D1C-29B11B4FE000}" destId="{7E8E3694-CF7C-4637-89BC-6F51EE1C575E}" srcOrd="0" destOrd="0" parTransId="{9EE9AD05-1C0B-4358-9BA8-67DDEEB3E182}" sibTransId="{7AF85184-747D-4B48-9099-5B5721291D6B}"/>
    <dgm:cxn modelId="{AA41AEEF-23D3-4E2F-95E6-DE08C8E6C1CB}" type="presOf" srcId="{7E8E3694-CF7C-4637-89BC-6F51EE1C575E}" destId="{25693695-9DEA-41B5-805E-AA673F71F2DE}" srcOrd="1" destOrd="0" presId="urn:microsoft.com/office/officeart/2005/8/layout/target3"/>
    <dgm:cxn modelId="{9C357EA6-5558-4032-9E29-A2ADF2F5CF46}" type="presParOf" srcId="{D197FE9E-F865-4CD0-8435-5BBED81C966D}" destId="{26440588-2EE7-44D8-AA47-72B20FF1E19C}" srcOrd="0" destOrd="0" presId="urn:microsoft.com/office/officeart/2005/8/layout/target3"/>
    <dgm:cxn modelId="{04E99716-3545-4E62-B2EB-359BC3950FA6}" type="presParOf" srcId="{D197FE9E-F865-4CD0-8435-5BBED81C966D}" destId="{1D684E12-2854-414F-BBF9-090746505D7E}" srcOrd="1" destOrd="0" presId="urn:microsoft.com/office/officeart/2005/8/layout/target3"/>
    <dgm:cxn modelId="{A52BDB67-9649-4C2C-A5A7-8EF3AFDDF5BE}" type="presParOf" srcId="{D197FE9E-F865-4CD0-8435-5BBED81C966D}" destId="{1F9BB5EE-EBB0-4FF8-854E-C0DE027B2405}" srcOrd="2" destOrd="0" presId="urn:microsoft.com/office/officeart/2005/8/layout/target3"/>
    <dgm:cxn modelId="{3EC28810-4C4E-4779-A25B-D24218EEBFC7}" type="presParOf" srcId="{D197FE9E-F865-4CD0-8435-5BBED81C966D}" destId="{25693695-9DEA-41B5-805E-AA673F71F2D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98D47A-75A9-41A6-BAF8-8436E63EDB71}" type="doc">
      <dgm:prSet loTypeId="urn:microsoft.com/office/officeart/2005/8/layout/target3" loCatId="relationship" qsTypeId="urn:microsoft.com/office/officeart/2005/8/quickstyle/simple4" qsCatId="simple" csTypeId="urn:microsoft.com/office/officeart/2005/8/colors/accent6_4" csCatId="accent6"/>
      <dgm:spPr/>
      <dgm:t>
        <a:bodyPr/>
        <a:lstStyle/>
        <a:p>
          <a:endParaRPr lang="ru-RU"/>
        </a:p>
      </dgm:t>
    </dgm:pt>
    <dgm:pt modelId="{F92392B5-D92D-4EED-A303-9F4DAD18C1F8}">
      <dgm:prSet custT="1"/>
      <dgm:spPr/>
      <dgm:t>
        <a:bodyPr/>
        <a:lstStyle/>
        <a:p>
          <a:pPr rtl="0"/>
          <a:r>
            <a:rPr lang="ru-RU" sz="2000" dirty="0" smtClean="0"/>
            <a:t>Анализ успеваемости и корректировка в соответствие с результатами.</a:t>
          </a:r>
          <a:endParaRPr lang="ru-RU" sz="2000" dirty="0"/>
        </a:p>
      </dgm:t>
    </dgm:pt>
    <dgm:pt modelId="{FC75CAB6-C577-4B57-ABF4-11F03E34D0F8}" type="parTrans" cxnId="{6E949A46-FDD4-432F-B5F5-77F2EC261028}">
      <dgm:prSet/>
      <dgm:spPr/>
      <dgm:t>
        <a:bodyPr/>
        <a:lstStyle/>
        <a:p>
          <a:endParaRPr lang="ru-RU"/>
        </a:p>
      </dgm:t>
    </dgm:pt>
    <dgm:pt modelId="{BEFA3C5A-36F8-4DF2-BDA4-CCAA968E51E8}" type="sibTrans" cxnId="{6E949A46-FDD4-432F-B5F5-77F2EC261028}">
      <dgm:prSet/>
      <dgm:spPr/>
      <dgm:t>
        <a:bodyPr/>
        <a:lstStyle/>
        <a:p>
          <a:endParaRPr lang="ru-RU"/>
        </a:p>
      </dgm:t>
    </dgm:pt>
    <dgm:pt modelId="{21AA1C7C-0EFD-4E31-888C-52E1E53DC017}" type="pres">
      <dgm:prSet presAssocID="{C298D47A-75A9-41A6-BAF8-8436E63EDB7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31FE77-2D18-43CC-BEC8-3692462617CC}" type="pres">
      <dgm:prSet presAssocID="{F92392B5-D92D-4EED-A303-9F4DAD18C1F8}" presName="circle1" presStyleLbl="node1" presStyleIdx="0" presStyleCnt="1"/>
      <dgm:spPr/>
    </dgm:pt>
    <dgm:pt modelId="{4848E13A-1E3D-4E69-AB1A-EC3ACE9A27E1}" type="pres">
      <dgm:prSet presAssocID="{F92392B5-D92D-4EED-A303-9F4DAD18C1F8}" presName="space" presStyleCnt="0"/>
      <dgm:spPr/>
    </dgm:pt>
    <dgm:pt modelId="{814F8A5C-4C1D-4AAC-80C7-997ED8E69831}" type="pres">
      <dgm:prSet presAssocID="{F92392B5-D92D-4EED-A303-9F4DAD18C1F8}" presName="rect1" presStyleLbl="alignAcc1" presStyleIdx="0" presStyleCnt="1"/>
      <dgm:spPr/>
      <dgm:t>
        <a:bodyPr/>
        <a:lstStyle/>
        <a:p>
          <a:endParaRPr lang="ru-RU"/>
        </a:p>
      </dgm:t>
    </dgm:pt>
    <dgm:pt modelId="{C3DC7703-CCAE-403F-B02B-CC1E4424E10B}" type="pres">
      <dgm:prSet presAssocID="{F92392B5-D92D-4EED-A303-9F4DAD18C1F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949A46-FDD4-432F-B5F5-77F2EC261028}" srcId="{C298D47A-75A9-41A6-BAF8-8436E63EDB71}" destId="{F92392B5-D92D-4EED-A303-9F4DAD18C1F8}" srcOrd="0" destOrd="0" parTransId="{FC75CAB6-C577-4B57-ABF4-11F03E34D0F8}" sibTransId="{BEFA3C5A-36F8-4DF2-BDA4-CCAA968E51E8}"/>
    <dgm:cxn modelId="{FE20ABD9-9EA5-47E8-BC36-F0B80040CC62}" type="presOf" srcId="{F92392B5-D92D-4EED-A303-9F4DAD18C1F8}" destId="{814F8A5C-4C1D-4AAC-80C7-997ED8E69831}" srcOrd="0" destOrd="0" presId="urn:microsoft.com/office/officeart/2005/8/layout/target3"/>
    <dgm:cxn modelId="{EEF0139F-D188-4B6D-9745-6ACD06345419}" type="presOf" srcId="{C298D47A-75A9-41A6-BAF8-8436E63EDB71}" destId="{21AA1C7C-0EFD-4E31-888C-52E1E53DC017}" srcOrd="0" destOrd="0" presId="urn:microsoft.com/office/officeart/2005/8/layout/target3"/>
    <dgm:cxn modelId="{CF7D8535-0A92-41FA-8E9D-FEAD740C2BE3}" type="presOf" srcId="{F92392B5-D92D-4EED-A303-9F4DAD18C1F8}" destId="{C3DC7703-CCAE-403F-B02B-CC1E4424E10B}" srcOrd="1" destOrd="0" presId="urn:microsoft.com/office/officeart/2005/8/layout/target3"/>
    <dgm:cxn modelId="{E42B71EF-8EEC-4128-8F9A-65913135BE1B}" type="presParOf" srcId="{21AA1C7C-0EFD-4E31-888C-52E1E53DC017}" destId="{7431FE77-2D18-43CC-BEC8-3692462617CC}" srcOrd="0" destOrd="0" presId="urn:microsoft.com/office/officeart/2005/8/layout/target3"/>
    <dgm:cxn modelId="{0A4C535E-B3D2-4949-B874-14D9890136CF}" type="presParOf" srcId="{21AA1C7C-0EFD-4E31-888C-52E1E53DC017}" destId="{4848E13A-1E3D-4E69-AB1A-EC3ACE9A27E1}" srcOrd="1" destOrd="0" presId="urn:microsoft.com/office/officeart/2005/8/layout/target3"/>
    <dgm:cxn modelId="{6A02FDA6-2E4E-4FE5-B2C0-9A9E378B4544}" type="presParOf" srcId="{21AA1C7C-0EFD-4E31-888C-52E1E53DC017}" destId="{814F8A5C-4C1D-4AAC-80C7-997ED8E69831}" srcOrd="2" destOrd="0" presId="urn:microsoft.com/office/officeart/2005/8/layout/target3"/>
    <dgm:cxn modelId="{8D3F0F60-AF98-4CC0-AC4C-811F294457DE}" type="presParOf" srcId="{21AA1C7C-0EFD-4E31-888C-52E1E53DC017}" destId="{C3DC7703-CCAE-403F-B02B-CC1E4424E10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6B2D3A-9A15-4C54-811C-12C014925376}" type="doc">
      <dgm:prSet loTypeId="urn:microsoft.com/office/officeart/2005/8/layout/target3" loCatId="relationship" qsTypeId="urn:microsoft.com/office/officeart/2005/8/quickstyle/simple4" qsCatId="simple" csTypeId="urn:microsoft.com/office/officeart/2005/8/colors/accent6_4" csCatId="accent6"/>
      <dgm:spPr/>
      <dgm:t>
        <a:bodyPr/>
        <a:lstStyle/>
        <a:p>
          <a:endParaRPr lang="ru-RU"/>
        </a:p>
      </dgm:t>
    </dgm:pt>
    <dgm:pt modelId="{E4BDF359-0D0F-49E0-8AFF-2E371B07FD55}">
      <dgm:prSet custT="1"/>
      <dgm:spPr/>
      <dgm:t>
        <a:bodyPr/>
        <a:lstStyle/>
        <a:p>
          <a:pPr rtl="0"/>
          <a:r>
            <a:rPr lang="ru-RU" sz="2000" dirty="0" smtClean="0"/>
            <a:t>Обеспечение дисциплины и наблюдение за выполнением правил безопасности. </a:t>
          </a:r>
          <a:endParaRPr lang="ru-RU" sz="2000" dirty="0"/>
        </a:p>
      </dgm:t>
    </dgm:pt>
    <dgm:pt modelId="{15D17146-79D5-4E76-BC24-0060238CBCE2}" type="parTrans" cxnId="{220C11F9-00B1-42C5-B112-250DE2E52326}">
      <dgm:prSet/>
      <dgm:spPr/>
      <dgm:t>
        <a:bodyPr/>
        <a:lstStyle/>
        <a:p>
          <a:endParaRPr lang="ru-RU"/>
        </a:p>
      </dgm:t>
    </dgm:pt>
    <dgm:pt modelId="{19B80A7E-4798-4FAF-AF42-A024CF3EEE41}" type="sibTrans" cxnId="{220C11F9-00B1-42C5-B112-250DE2E52326}">
      <dgm:prSet/>
      <dgm:spPr/>
      <dgm:t>
        <a:bodyPr/>
        <a:lstStyle/>
        <a:p>
          <a:endParaRPr lang="ru-RU"/>
        </a:p>
      </dgm:t>
    </dgm:pt>
    <dgm:pt modelId="{4B2B506E-0CDC-4C70-9752-2CB88EDB8DFB}" type="pres">
      <dgm:prSet presAssocID="{686B2D3A-9A15-4C54-811C-12C01492537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79B4D7-8524-4AA9-B911-6AFDFB647B0F}" type="pres">
      <dgm:prSet presAssocID="{E4BDF359-0D0F-49E0-8AFF-2E371B07FD55}" presName="circle1" presStyleLbl="node1" presStyleIdx="0" presStyleCnt="1"/>
      <dgm:spPr/>
    </dgm:pt>
    <dgm:pt modelId="{48F5229D-F279-4B38-A716-0A457757D955}" type="pres">
      <dgm:prSet presAssocID="{E4BDF359-0D0F-49E0-8AFF-2E371B07FD55}" presName="space" presStyleCnt="0"/>
      <dgm:spPr/>
    </dgm:pt>
    <dgm:pt modelId="{35E092EC-BC40-4198-B524-F6B86CDBD6D4}" type="pres">
      <dgm:prSet presAssocID="{E4BDF359-0D0F-49E0-8AFF-2E371B07FD55}" presName="rect1" presStyleLbl="alignAcc1" presStyleIdx="0" presStyleCnt="1"/>
      <dgm:spPr/>
      <dgm:t>
        <a:bodyPr/>
        <a:lstStyle/>
        <a:p>
          <a:endParaRPr lang="ru-RU"/>
        </a:p>
      </dgm:t>
    </dgm:pt>
    <dgm:pt modelId="{012DB3C1-E52B-443B-8019-28D56DA3B231}" type="pres">
      <dgm:prSet presAssocID="{E4BDF359-0D0F-49E0-8AFF-2E371B07FD55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3112DC-1254-440B-AA32-2CE832A05DE6}" type="presOf" srcId="{E4BDF359-0D0F-49E0-8AFF-2E371B07FD55}" destId="{012DB3C1-E52B-443B-8019-28D56DA3B231}" srcOrd="1" destOrd="0" presId="urn:microsoft.com/office/officeart/2005/8/layout/target3"/>
    <dgm:cxn modelId="{220C11F9-00B1-42C5-B112-250DE2E52326}" srcId="{686B2D3A-9A15-4C54-811C-12C014925376}" destId="{E4BDF359-0D0F-49E0-8AFF-2E371B07FD55}" srcOrd="0" destOrd="0" parTransId="{15D17146-79D5-4E76-BC24-0060238CBCE2}" sibTransId="{19B80A7E-4798-4FAF-AF42-A024CF3EEE41}"/>
    <dgm:cxn modelId="{264E35E4-6095-4508-83C0-969504CD881E}" type="presOf" srcId="{686B2D3A-9A15-4C54-811C-12C014925376}" destId="{4B2B506E-0CDC-4C70-9752-2CB88EDB8DFB}" srcOrd="0" destOrd="0" presId="urn:microsoft.com/office/officeart/2005/8/layout/target3"/>
    <dgm:cxn modelId="{6C58632D-8EB7-4B94-9475-BDE814DFC6F3}" type="presOf" srcId="{E4BDF359-0D0F-49E0-8AFF-2E371B07FD55}" destId="{35E092EC-BC40-4198-B524-F6B86CDBD6D4}" srcOrd="0" destOrd="0" presId="urn:microsoft.com/office/officeart/2005/8/layout/target3"/>
    <dgm:cxn modelId="{76CE62BE-DAE7-4663-968F-CC2E8042FD06}" type="presParOf" srcId="{4B2B506E-0CDC-4C70-9752-2CB88EDB8DFB}" destId="{F579B4D7-8524-4AA9-B911-6AFDFB647B0F}" srcOrd="0" destOrd="0" presId="urn:microsoft.com/office/officeart/2005/8/layout/target3"/>
    <dgm:cxn modelId="{6689EF08-65A8-47BD-8D0E-0952FF21EACC}" type="presParOf" srcId="{4B2B506E-0CDC-4C70-9752-2CB88EDB8DFB}" destId="{48F5229D-F279-4B38-A716-0A457757D955}" srcOrd="1" destOrd="0" presId="urn:microsoft.com/office/officeart/2005/8/layout/target3"/>
    <dgm:cxn modelId="{45460A89-C139-45F2-9C3A-A50D655A7C26}" type="presParOf" srcId="{4B2B506E-0CDC-4C70-9752-2CB88EDB8DFB}" destId="{35E092EC-BC40-4198-B524-F6B86CDBD6D4}" srcOrd="2" destOrd="0" presId="urn:microsoft.com/office/officeart/2005/8/layout/target3"/>
    <dgm:cxn modelId="{5542FD61-8BE3-4A3D-B7F0-7913DE605413}" type="presParOf" srcId="{4B2B506E-0CDC-4C70-9752-2CB88EDB8DFB}" destId="{012DB3C1-E52B-443B-8019-28D56DA3B23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8A84AF-B0D6-4E9F-A0C6-9B8A554FCF6F}" type="doc">
      <dgm:prSet loTypeId="urn:microsoft.com/office/officeart/2005/8/layout/target3" loCatId="relationship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ru-RU"/>
        </a:p>
      </dgm:t>
    </dgm:pt>
    <dgm:pt modelId="{B9662589-9EDF-4092-B680-0BDEF0236E57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/>
              </a:solidFill>
            </a:rPr>
            <a:t>Вырабатывание навыков самостоятельной работы и изучение индивидуальных особенностей учеников.</a:t>
          </a:r>
          <a:endParaRPr lang="ru-RU" sz="2000" dirty="0">
            <a:solidFill>
              <a:schemeClr val="tx1"/>
            </a:solidFill>
          </a:endParaRPr>
        </a:p>
      </dgm:t>
    </dgm:pt>
    <dgm:pt modelId="{EEEECCF5-BD3B-4E0D-A693-87AEA55D8BD5}" type="parTrans" cxnId="{0925F268-E30C-4C1C-92C1-CA1715606802}">
      <dgm:prSet/>
      <dgm:spPr/>
      <dgm:t>
        <a:bodyPr/>
        <a:lstStyle/>
        <a:p>
          <a:endParaRPr lang="ru-RU"/>
        </a:p>
      </dgm:t>
    </dgm:pt>
    <dgm:pt modelId="{EAD637A8-812C-4432-8D04-8771EED51FB7}" type="sibTrans" cxnId="{0925F268-E30C-4C1C-92C1-CA1715606802}">
      <dgm:prSet/>
      <dgm:spPr/>
      <dgm:t>
        <a:bodyPr/>
        <a:lstStyle/>
        <a:p>
          <a:endParaRPr lang="ru-RU"/>
        </a:p>
      </dgm:t>
    </dgm:pt>
    <dgm:pt modelId="{B1059424-3985-450C-9758-EFB82E65ED7D}" type="pres">
      <dgm:prSet presAssocID="{D48A84AF-B0D6-4E9F-A0C6-9B8A554FCF6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20B2F1-CA1F-49BB-A46E-67C249205640}" type="pres">
      <dgm:prSet presAssocID="{B9662589-9EDF-4092-B680-0BDEF0236E57}" presName="circle1" presStyleLbl="node1" presStyleIdx="0" presStyleCnt="1"/>
      <dgm:spPr/>
    </dgm:pt>
    <dgm:pt modelId="{ECABD417-B5AE-4771-B12F-951D2B04EE1D}" type="pres">
      <dgm:prSet presAssocID="{B9662589-9EDF-4092-B680-0BDEF0236E57}" presName="space" presStyleCnt="0"/>
      <dgm:spPr/>
    </dgm:pt>
    <dgm:pt modelId="{EEAAC790-7C26-4BFC-8837-009EE7BBBB20}" type="pres">
      <dgm:prSet presAssocID="{B9662589-9EDF-4092-B680-0BDEF0236E57}" presName="rect1" presStyleLbl="alignAcc1" presStyleIdx="0" presStyleCnt="1"/>
      <dgm:spPr/>
      <dgm:t>
        <a:bodyPr/>
        <a:lstStyle/>
        <a:p>
          <a:endParaRPr lang="ru-RU"/>
        </a:p>
      </dgm:t>
    </dgm:pt>
    <dgm:pt modelId="{D4C5F0F9-7BE1-4E65-894E-209CFCAFFF86}" type="pres">
      <dgm:prSet presAssocID="{B9662589-9EDF-4092-B680-0BDEF0236E5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25F268-E30C-4C1C-92C1-CA1715606802}" srcId="{D48A84AF-B0D6-4E9F-A0C6-9B8A554FCF6F}" destId="{B9662589-9EDF-4092-B680-0BDEF0236E57}" srcOrd="0" destOrd="0" parTransId="{EEEECCF5-BD3B-4E0D-A693-87AEA55D8BD5}" sibTransId="{EAD637A8-812C-4432-8D04-8771EED51FB7}"/>
    <dgm:cxn modelId="{A6514854-765A-4713-BF82-366569F379C9}" type="presOf" srcId="{B9662589-9EDF-4092-B680-0BDEF0236E57}" destId="{D4C5F0F9-7BE1-4E65-894E-209CFCAFFF86}" srcOrd="1" destOrd="0" presId="urn:microsoft.com/office/officeart/2005/8/layout/target3"/>
    <dgm:cxn modelId="{9B0A5607-DC09-4AAC-BDC6-2FD7B42AE85E}" type="presOf" srcId="{D48A84AF-B0D6-4E9F-A0C6-9B8A554FCF6F}" destId="{B1059424-3985-450C-9758-EFB82E65ED7D}" srcOrd="0" destOrd="0" presId="urn:microsoft.com/office/officeart/2005/8/layout/target3"/>
    <dgm:cxn modelId="{60230DF1-71AF-4EC4-800D-095328286887}" type="presOf" srcId="{B9662589-9EDF-4092-B680-0BDEF0236E57}" destId="{EEAAC790-7C26-4BFC-8837-009EE7BBBB20}" srcOrd="0" destOrd="0" presId="urn:microsoft.com/office/officeart/2005/8/layout/target3"/>
    <dgm:cxn modelId="{957CEE65-9992-4AEA-A0CF-AEA72966ACA9}" type="presParOf" srcId="{B1059424-3985-450C-9758-EFB82E65ED7D}" destId="{7120B2F1-CA1F-49BB-A46E-67C249205640}" srcOrd="0" destOrd="0" presId="urn:microsoft.com/office/officeart/2005/8/layout/target3"/>
    <dgm:cxn modelId="{C00DA153-E073-4255-BB74-C5465F664CE2}" type="presParOf" srcId="{B1059424-3985-450C-9758-EFB82E65ED7D}" destId="{ECABD417-B5AE-4771-B12F-951D2B04EE1D}" srcOrd="1" destOrd="0" presId="urn:microsoft.com/office/officeart/2005/8/layout/target3"/>
    <dgm:cxn modelId="{63F53A15-4E75-4945-A8D7-66661D92BB9B}" type="presParOf" srcId="{B1059424-3985-450C-9758-EFB82E65ED7D}" destId="{EEAAC790-7C26-4BFC-8837-009EE7BBBB20}" srcOrd="2" destOrd="0" presId="urn:microsoft.com/office/officeart/2005/8/layout/target3"/>
    <dgm:cxn modelId="{E4263C69-694D-41F5-B465-AFDBA4C8B293}" type="presParOf" srcId="{B1059424-3985-450C-9758-EFB82E65ED7D}" destId="{D4C5F0F9-7BE1-4E65-894E-209CFCAFFF86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ED5524-6D0A-4A80-9735-F90025C5AE55}" type="doc">
      <dgm:prSet loTypeId="urn:microsoft.com/office/officeart/2005/8/layout/target3" loCatId="relationship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ru-RU"/>
        </a:p>
      </dgm:t>
    </dgm:pt>
    <dgm:pt modelId="{4A0B4BC2-6A83-41A4-B7BF-A73F5A88B7F8}">
      <dgm:prSet custT="1"/>
      <dgm:spPr/>
      <dgm:t>
        <a:bodyPr/>
        <a:lstStyle/>
        <a:p>
          <a:pPr rtl="0"/>
          <a:r>
            <a:rPr lang="ru-RU" sz="2000" dirty="0" smtClean="0"/>
            <a:t>Вырабатывание навыков самостоятельной работы и изучение индивидуальных особенностей учеников.</a:t>
          </a:r>
          <a:endParaRPr lang="ru-RU" sz="2000" dirty="0"/>
        </a:p>
      </dgm:t>
    </dgm:pt>
    <dgm:pt modelId="{5EF5A85E-227C-48E6-9F11-331C8CDD286F}" type="parTrans" cxnId="{F60A0748-D48D-451E-AA65-BFA05B2E6785}">
      <dgm:prSet/>
      <dgm:spPr/>
      <dgm:t>
        <a:bodyPr/>
        <a:lstStyle/>
        <a:p>
          <a:endParaRPr lang="ru-RU"/>
        </a:p>
      </dgm:t>
    </dgm:pt>
    <dgm:pt modelId="{A222F77B-F0AC-443B-81A6-7F51C1E25DEC}" type="sibTrans" cxnId="{F60A0748-D48D-451E-AA65-BFA05B2E6785}">
      <dgm:prSet/>
      <dgm:spPr/>
      <dgm:t>
        <a:bodyPr/>
        <a:lstStyle/>
        <a:p>
          <a:endParaRPr lang="ru-RU"/>
        </a:p>
      </dgm:t>
    </dgm:pt>
    <dgm:pt modelId="{769605D6-6DB5-4DF4-BB6D-BABFD2E9F696}" type="pres">
      <dgm:prSet presAssocID="{ADED5524-6D0A-4A80-9735-F90025C5AE5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C4C3D6-FEF6-4149-A65B-A0E4E2D06756}" type="pres">
      <dgm:prSet presAssocID="{4A0B4BC2-6A83-41A4-B7BF-A73F5A88B7F8}" presName="circle1" presStyleLbl="node1" presStyleIdx="0" presStyleCnt="1"/>
      <dgm:spPr/>
    </dgm:pt>
    <dgm:pt modelId="{250F4465-0E58-4E5F-852A-FFB3838D2DB2}" type="pres">
      <dgm:prSet presAssocID="{4A0B4BC2-6A83-41A4-B7BF-A73F5A88B7F8}" presName="space" presStyleCnt="0"/>
      <dgm:spPr/>
    </dgm:pt>
    <dgm:pt modelId="{EF1B8D5A-37AC-4458-B3FF-CC0EC3EE286C}" type="pres">
      <dgm:prSet presAssocID="{4A0B4BC2-6A83-41A4-B7BF-A73F5A88B7F8}" presName="rect1" presStyleLbl="alignAcc1" presStyleIdx="0" presStyleCnt="1" custLinFactNeighborX="896" custLinFactNeighborY="5962"/>
      <dgm:spPr/>
      <dgm:t>
        <a:bodyPr/>
        <a:lstStyle/>
        <a:p>
          <a:endParaRPr lang="ru-RU"/>
        </a:p>
      </dgm:t>
    </dgm:pt>
    <dgm:pt modelId="{4EB9F2C9-4A85-455D-A079-ADF744201159}" type="pres">
      <dgm:prSet presAssocID="{4A0B4BC2-6A83-41A4-B7BF-A73F5A88B7F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C78801-ACEC-4C47-8AFC-BEF5176787EF}" type="presOf" srcId="{4A0B4BC2-6A83-41A4-B7BF-A73F5A88B7F8}" destId="{4EB9F2C9-4A85-455D-A079-ADF744201159}" srcOrd="1" destOrd="0" presId="urn:microsoft.com/office/officeart/2005/8/layout/target3"/>
    <dgm:cxn modelId="{9A44EDCD-37D2-4A38-8935-846052CE84F4}" type="presOf" srcId="{ADED5524-6D0A-4A80-9735-F90025C5AE55}" destId="{769605D6-6DB5-4DF4-BB6D-BABFD2E9F696}" srcOrd="0" destOrd="0" presId="urn:microsoft.com/office/officeart/2005/8/layout/target3"/>
    <dgm:cxn modelId="{F60A0748-D48D-451E-AA65-BFA05B2E6785}" srcId="{ADED5524-6D0A-4A80-9735-F90025C5AE55}" destId="{4A0B4BC2-6A83-41A4-B7BF-A73F5A88B7F8}" srcOrd="0" destOrd="0" parTransId="{5EF5A85E-227C-48E6-9F11-331C8CDD286F}" sibTransId="{A222F77B-F0AC-443B-81A6-7F51C1E25DEC}"/>
    <dgm:cxn modelId="{1E29AC20-BC34-4E97-B98C-23300649E8C3}" type="presOf" srcId="{4A0B4BC2-6A83-41A4-B7BF-A73F5A88B7F8}" destId="{EF1B8D5A-37AC-4458-B3FF-CC0EC3EE286C}" srcOrd="0" destOrd="0" presId="urn:microsoft.com/office/officeart/2005/8/layout/target3"/>
    <dgm:cxn modelId="{98EDE915-C636-46E9-AF85-E8B480FC6712}" type="presParOf" srcId="{769605D6-6DB5-4DF4-BB6D-BABFD2E9F696}" destId="{15C4C3D6-FEF6-4149-A65B-A0E4E2D06756}" srcOrd="0" destOrd="0" presId="urn:microsoft.com/office/officeart/2005/8/layout/target3"/>
    <dgm:cxn modelId="{D93AEEE2-616B-4578-BD36-0A2FD424AC55}" type="presParOf" srcId="{769605D6-6DB5-4DF4-BB6D-BABFD2E9F696}" destId="{250F4465-0E58-4E5F-852A-FFB3838D2DB2}" srcOrd="1" destOrd="0" presId="urn:microsoft.com/office/officeart/2005/8/layout/target3"/>
    <dgm:cxn modelId="{6C480B2F-E0AE-4970-B46A-6030BF03A4C7}" type="presParOf" srcId="{769605D6-6DB5-4DF4-BB6D-BABFD2E9F696}" destId="{EF1B8D5A-37AC-4458-B3FF-CC0EC3EE286C}" srcOrd="2" destOrd="0" presId="urn:microsoft.com/office/officeart/2005/8/layout/target3"/>
    <dgm:cxn modelId="{48CB5A1D-34A4-42A0-97B9-931D124F43F6}" type="presParOf" srcId="{769605D6-6DB5-4DF4-BB6D-BABFD2E9F696}" destId="{4EB9F2C9-4A85-455D-A079-ADF74420115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3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CD27B7-843B-4185-9999-8DFB61E064B6}" type="doc">
      <dgm:prSet loTypeId="urn:microsoft.com/office/officeart/2005/8/layout/target3" loCatId="relationship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ru-RU"/>
        </a:p>
      </dgm:t>
    </dgm:pt>
    <dgm:pt modelId="{A678B89D-4B5F-47BA-A5FE-45AE664CBD3E}">
      <dgm:prSet custT="1"/>
      <dgm:spPr/>
      <dgm:t>
        <a:bodyPr/>
        <a:lstStyle/>
        <a:p>
          <a:pPr rtl="0"/>
          <a:r>
            <a:rPr lang="ru-RU" sz="2000" dirty="0" smtClean="0"/>
            <a:t>Оформление документации, ведение журналов, дневников, в том числе электронных.</a:t>
          </a:r>
          <a:endParaRPr lang="ru-RU" sz="2000" dirty="0"/>
        </a:p>
      </dgm:t>
    </dgm:pt>
    <dgm:pt modelId="{5B7DED27-5BE8-48C6-9C96-72DE1688CE69}" type="parTrans" cxnId="{57ED2EB5-E6A6-4DE6-AF7A-3A356E5999EB}">
      <dgm:prSet/>
      <dgm:spPr/>
      <dgm:t>
        <a:bodyPr/>
        <a:lstStyle/>
        <a:p>
          <a:endParaRPr lang="ru-RU"/>
        </a:p>
      </dgm:t>
    </dgm:pt>
    <dgm:pt modelId="{4B46B6D1-DE2C-4A56-87C8-ECCCC1F5130B}" type="sibTrans" cxnId="{57ED2EB5-E6A6-4DE6-AF7A-3A356E5999EB}">
      <dgm:prSet/>
      <dgm:spPr/>
      <dgm:t>
        <a:bodyPr/>
        <a:lstStyle/>
        <a:p>
          <a:endParaRPr lang="ru-RU"/>
        </a:p>
      </dgm:t>
    </dgm:pt>
    <dgm:pt modelId="{DE6F671B-DFA4-4B80-922B-9393E7DD4C5A}" type="pres">
      <dgm:prSet presAssocID="{44CD27B7-843B-4185-9999-8DFB61E064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4300E3-177C-4E6D-9908-041E32CE0850}" type="pres">
      <dgm:prSet presAssocID="{A678B89D-4B5F-47BA-A5FE-45AE664CBD3E}" presName="circle1" presStyleLbl="node1" presStyleIdx="0" presStyleCnt="1"/>
      <dgm:spPr/>
    </dgm:pt>
    <dgm:pt modelId="{8E86D2D3-7F7B-4755-A196-D1750AF094AA}" type="pres">
      <dgm:prSet presAssocID="{A678B89D-4B5F-47BA-A5FE-45AE664CBD3E}" presName="space" presStyleCnt="0"/>
      <dgm:spPr/>
    </dgm:pt>
    <dgm:pt modelId="{61DE5E6C-2097-4E9B-8D21-DB3B0EE68A25}" type="pres">
      <dgm:prSet presAssocID="{A678B89D-4B5F-47BA-A5FE-45AE664CBD3E}" presName="rect1" presStyleLbl="alignAcc1" presStyleIdx="0" presStyleCnt="1" custLinFactNeighborX="724"/>
      <dgm:spPr/>
      <dgm:t>
        <a:bodyPr/>
        <a:lstStyle/>
        <a:p>
          <a:endParaRPr lang="ru-RU"/>
        </a:p>
      </dgm:t>
    </dgm:pt>
    <dgm:pt modelId="{303AEF5E-A083-4E61-80B3-79F2048C85C9}" type="pres">
      <dgm:prSet presAssocID="{A678B89D-4B5F-47BA-A5FE-45AE664CBD3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2E24DB-A02E-4AE4-A57D-73D26969BBDA}" type="presOf" srcId="{A678B89D-4B5F-47BA-A5FE-45AE664CBD3E}" destId="{61DE5E6C-2097-4E9B-8D21-DB3B0EE68A25}" srcOrd="0" destOrd="0" presId="urn:microsoft.com/office/officeart/2005/8/layout/target3"/>
    <dgm:cxn modelId="{57ED2EB5-E6A6-4DE6-AF7A-3A356E5999EB}" srcId="{44CD27B7-843B-4185-9999-8DFB61E064B6}" destId="{A678B89D-4B5F-47BA-A5FE-45AE664CBD3E}" srcOrd="0" destOrd="0" parTransId="{5B7DED27-5BE8-48C6-9C96-72DE1688CE69}" sibTransId="{4B46B6D1-DE2C-4A56-87C8-ECCCC1F5130B}"/>
    <dgm:cxn modelId="{8FC6DB71-99AF-4541-9276-D7EFA8464D52}" type="presOf" srcId="{44CD27B7-843B-4185-9999-8DFB61E064B6}" destId="{DE6F671B-DFA4-4B80-922B-9393E7DD4C5A}" srcOrd="0" destOrd="0" presId="urn:microsoft.com/office/officeart/2005/8/layout/target3"/>
    <dgm:cxn modelId="{0091E46F-F0EA-4CB0-BB6C-BEE710FF52E9}" type="presOf" srcId="{A678B89D-4B5F-47BA-A5FE-45AE664CBD3E}" destId="{303AEF5E-A083-4E61-80B3-79F2048C85C9}" srcOrd="1" destOrd="0" presId="urn:microsoft.com/office/officeart/2005/8/layout/target3"/>
    <dgm:cxn modelId="{F6E48110-FA8E-42BD-AA2D-7F8338D031FD}" type="presParOf" srcId="{DE6F671B-DFA4-4B80-922B-9393E7DD4C5A}" destId="{E54300E3-177C-4E6D-9908-041E32CE0850}" srcOrd="0" destOrd="0" presId="urn:microsoft.com/office/officeart/2005/8/layout/target3"/>
    <dgm:cxn modelId="{8CB1227C-098B-4751-B5EB-CA5153D22DD7}" type="presParOf" srcId="{DE6F671B-DFA4-4B80-922B-9393E7DD4C5A}" destId="{8E86D2D3-7F7B-4755-A196-D1750AF094AA}" srcOrd="1" destOrd="0" presId="urn:microsoft.com/office/officeart/2005/8/layout/target3"/>
    <dgm:cxn modelId="{AC8FBFB8-D124-4DC2-B090-431819A0F019}" type="presParOf" srcId="{DE6F671B-DFA4-4B80-922B-9393E7DD4C5A}" destId="{61DE5E6C-2097-4E9B-8D21-DB3B0EE68A25}" srcOrd="2" destOrd="0" presId="urn:microsoft.com/office/officeart/2005/8/layout/target3"/>
    <dgm:cxn modelId="{BEE1C205-572B-4F16-8E55-8821BA976685}" type="presParOf" srcId="{DE6F671B-DFA4-4B80-922B-9393E7DD4C5A}" destId="{303AEF5E-A083-4E61-80B3-79F2048C85C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4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5248FE-490D-44CA-BC29-6683381C754D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248C4B20-6067-4777-BE4F-2B16C6B514BC}">
      <dgm:prSet/>
      <dgm:spPr/>
      <dgm:t>
        <a:bodyPr/>
        <a:lstStyle/>
        <a:p>
          <a:pPr rtl="0"/>
          <a:r>
            <a:rPr lang="ru-RU" dirty="0" smtClean="0"/>
            <a:t>Профессия педагога сложная и ответственная, требует квалифицированной подготовки и наличия таких личных качеств:</a:t>
          </a:r>
          <a:endParaRPr lang="ru-RU" dirty="0"/>
        </a:p>
      </dgm:t>
    </dgm:pt>
    <dgm:pt modelId="{FD701996-487C-4E89-BA70-05BFA0A913D3}" type="parTrans" cxnId="{BE26238A-C564-4FBA-9D6B-0D5B26A5A037}">
      <dgm:prSet/>
      <dgm:spPr/>
      <dgm:t>
        <a:bodyPr/>
        <a:lstStyle/>
        <a:p>
          <a:endParaRPr lang="ru-RU"/>
        </a:p>
      </dgm:t>
    </dgm:pt>
    <dgm:pt modelId="{F0FD5E93-1B0A-4DDE-9FBF-5FB9BB1A5AF4}" type="sibTrans" cxnId="{BE26238A-C564-4FBA-9D6B-0D5B26A5A037}">
      <dgm:prSet/>
      <dgm:spPr/>
      <dgm:t>
        <a:bodyPr/>
        <a:lstStyle/>
        <a:p>
          <a:endParaRPr lang="ru-RU"/>
        </a:p>
      </dgm:t>
    </dgm:pt>
    <dgm:pt modelId="{8095E4C0-9070-42AD-9BF3-6A664AE9F2AF}">
      <dgm:prSet custT="1"/>
      <dgm:spPr/>
      <dgm:t>
        <a:bodyPr/>
        <a:lstStyle/>
        <a:p>
          <a:pPr rtl="0"/>
          <a:r>
            <a:rPr lang="ru-RU" sz="2000" b="0" dirty="0" smtClean="0"/>
            <a:t>любовь и терпимость к детям, даже самым сложным, умение находить подход к любому ребенку; </a:t>
          </a:r>
          <a:endParaRPr lang="ru-RU" sz="2000" b="0" dirty="0"/>
        </a:p>
      </dgm:t>
    </dgm:pt>
    <dgm:pt modelId="{1F55AA9C-DC13-4ABD-83C1-A95F2655A3EE}" type="parTrans" cxnId="{7FC10639-AA70-46FB-8617-03920B06F9A2}">
      <dgm:prSet/>
      <dgm:spPr/>
      <dgm:t>
        <a:bodyPr/>
        <a:lstStyle/>
        <a:p>
          <a:endParaRPr lang="ru-RU"/>
        </a:p>
      </dgm:t>
    </dgm:pt>
    <dgm:pt modelId="{F46E0F5B-CAC8-4786-936F-2F7A4466481F}" type="sibTrans" cxnId="{7FC10639-AA70-46FB-8617-03920B06F9A2}">
      <dgm:prSet/>
      <dgm:spPr/>
      <dgm:t>
        <a:bodyPr/>
        <a:lstStyle/>
        <a:p>
          <a:endParaRPr lang="ru-RU"/>
        </a:p>
      </dgm:t>
    </dgm:pt>
    <dgm:pt modelId="{48516D19-3692-4B45-92E7-8239BB9CC599}">
      <dgm:prSet custT="1"/>
      <dgm:spPr/>
      <dgm:t>
        <a:bodyPr/>
        <a:lstStyle/>
        <a:p>
          <a:pPr rtl="0"/>
          <a:r>
            <a:rPr lang="ru-RU" sz="2000" b="0" dirty="0" smtClean="0"/>
            <a:t>способность принимать быстрые и правильные решения в любых стрессовых ситуациях; </a:t>
          </a:r>
          <a:endParaRPr lang="ru-RU" sz="2000" b="0" dirty="0"/>
        </a:p>
      </dgm:t>
    </dgm:pt>
    <dgm:pt modelId="{1FD530EB-B823-4157-B682-41FEFB84CF80}" type="parTrans" cxnId="{CCD56D04-3FDA-45FB-85F8-DDF4A95545DE}">
      <dgm:prSet/>
      <dgm:spPr/>
      <dgm:t>
        <a:bodyPr/>
        <a:lstStyle/>
        <a:p>
          <a:endParaRPr lang="ru-RU"/>
        </a:p>
      </dgm:t>
    </dgm:pt>
    <dgm:pt modelId="{95FAB15F-0288-4D38-A51A-AE8A0E12DC53}" type="sibTrans" cxnId="{CCD56D04-3FDA-45FB-85F8-DDF4A95545DE}">
      <dgm:prSet/>
      <dgm:spPr/>
      <dgm:t>
        <a:bodyPr/>
        <a:lstStyle/>
        <a:p>
          <a:endParaRPr lang="ru-RU"/>
        </a:p>
      </dgm:t>
    </dgm:pt>
    <dgm:pt modelId="{D6A8183C-D720-4E1E-A729-1BD640B0759D}">
      <dgm:prSet custT="1"/>
      <dgm:spPr/>
      <dgm:t>
        <a:bodyPr/>
        <a:lstStyle/>
        <a:p>
          <a:pPr rtl="0"/>
          <a:r>
            <a:rPr lang="ru-RU" sz="2000" b="0" dirty="0" smtClean="0"/>
            <a:t>коммуникабельность, жизнерадостность и организованность;</a:t>
          </a:r>
          <a:endParaRPr lang="ru-RU" sz="2000" b="0" dirty="0"/>
        </a:p>
      </dgm:t>
    </dgm:pt>
    <dgm:pt modelId="{95811816-D793-434A-99DA-1DE65A68CD48}" type="parTrans" cxnId="{5A8869DD-22AB-428A-B34F-012023DC956C}">
      <dgm:prSet/>
      <dgm:spPr/>
      <dgm:t>
        <a:bodyPr/>
        <a:lstStyle/>
        <a:p>
          <a:endParaRPr lang="ru-RU"/>
        </a:p>
      </dgm:t>
    </dgm:pt>
    <dgm:pt modelId="{FBF791ED-938A-49DA-8BE4-8B1657CB7084}" type="sibTrans" cxnId="{5A8869DD-22AB-428A-B34F-012023DC956C}">
      <dgm:prSet/>
      <dgm:spPr/>
      <dgm:t>
        <a:bodyPr/>
        <a:lstStyle/>
        <a:p>
          <a:endParaRPr lang="ru-RU"/>
        </a:p>
      </dgm:t>
    </dgm:pt>
    <dgm:pt modelId="{162027E9-C9B0-4F8D-BF1C-154A1B8E14FB}">
      <dgm:prSet custT="1"/>
      <dgm:spPr/>
      <dgm:t>
        <a:bodyPr/>
        <a:lstStyle/>
        <a:p>
          <a:pPr rtl="0"/>
          <a:r>
            <a:rPr lang="ru-RU" sz="2000" b="0" dirty="0" smtClean="0"/>
            <a:t>высокий культурный уровень, грамотная речь и психологическая устойчивость</a:t>
          </a:r>
          <a:r>
            <a:rPr lang="ru-RU" sz="1900" dirty="0" smtClean="0"/>
            <a:t>. </a:t>
          </a:r>
          <a:endParaRPr lang="ru-RU" sz="1900" dirty="0"/>
        </a:p>
      </dgm:t>
    </dgm:pt>
    <dgm:pt modelId="{CA37A525-AE96-4DB9-8A0B-70B48498EA79}" type="parTrans" cxnId="{D094B68B-390B-41C2-A4A0-CFC606691836}">
      <dgm:prSet/>
      <dgm:spPr/>
      <dgm:t>
        <a:bodyPr/>
        <a:lstStyle/>
        <a:p>
          <a:endParaRPr lang="ru-RU"/>
        </a:p>
      </dgm:t>
    </dgm:pt>
    <dgm:pt modelId="{CCE0D21B-6D05-4AD0-A5AE-548904E0A023}" type="sibTrans" cxnId="{D094B68B-390B-41C2-A4A0-CFC606691836}">
      <dgm:prSet/>
      <dgm:spPr/>
      <dgm:t>
        <a:bodyPr/>
        <a:lstStyle/>
        <a:p>
          <a:endParaRPr lang="ru-RU"/>
        </a:p>
      </dgm:t>
    </dgm:pt>
    <dgm:pt modelId="{399A5D3D-2CD6-4F8C-B1AA-B50FE70D15DF}" type="pres">
      <dgm:prSet presAssocID="{735248FE-490D-44CA-BC29-6683381C75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61358F-6647-4F29-A69F-C8B3135B78F2}" type="pres">
      <dgm:prSet presAssocID="{248C4B20-6067-4777-BE4F-2B16C6B514BC}" presName="composite" presStyleCnt="0"/>
      <dgm:spPr/>
    </dgm:pt>
    <dgm:pt modelId="{D139343A-CC37-4520-893B-27802B230A50}" type="pres">
      <dgm:prSet presAssocID="{248C4B20-6067-4777-BE4F-2B16C6B514BC}" presName="parTx" presStyleLbl="alignNode1" presStyleIdx="0" presStyleCnt="1" custLinFactNeighborX="529" custLinFactNeighborY="-416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7BFA1-CE89-4596-A835-CBCC48D2013E}" type="pres">
      <dgm:prSet presAssocID="{248C4B20-6067-4777-BE4F-2B16C6B514BC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901740-2796-444B-BF07-EFBF992E0B04}" type="presOf" srcId="{D6A8183C-D720-4E1E-A729-1BD640B0759D}" destId="{8A47BFA1-CE89-4596-A835-CBCC48D2013E}" srcOrd="0" destOrd="2" presId="urn:microsoft.com/office/officeart/2005/8/layout/hList1"/>
    <dgm:cxn modelId="{3B5DACAD-15CC-48D7-B68F-90661ED19F05}" type="presOf" srcId="{48516D19-3692-4B45-92E7-8239BB9CC599}" destId="{8A47BFA1-CE89-4596-A835-CBCC48D2013E}" srcOrd="0" destOrd="1" presId="urn:microsoft.com/office/officeart/2005/8/layout/hList1"/>
    <dgm:cxn modelId="{17E8F998-69F7-4851-8FA3-5387FE9F8448}" type="presOf" srcId="{248C4B20-6067-4777-BE4F-2B16C6B514BC}" destId="{D139343A-CC37-4520-893B-27802B230A50}" srcOrd="0" destOrd="0" presId="urn:microsoft.com/office/officeart/2005/8/layout/hList1"/>
    <dgm:cxn modelId="{D094B68B-390B-41C2-A4A0-CFC606691836}" srcId="{248C4B20-6067-4777-BE4F-2B16C6B514BC}" destId="{162027E9-C9B0-4F8D-BF1C-154A1B8E14FB}" srcOrd="3" destOrd="0" parTransId="{CA37A525-AE96-4DB9-8A0B-70B48498EA79}" sibTransId="{CCE0D21B-6D05-4AD0-A5AE-548904E0A023}"/>
    <dgm:cxn modelId="{BE26238A-C564-4FBA-9D6B-0D5B26A5A037}" srcId="{735248FE-490D-44CA-BC29-6683381C754D}" destId="{248C4B20-6067-4777-BE4F-2B16C6B514BC}" srcOrd="0" destOrd="0" parTransId="{FD701996-487C-4E89-BA70-05BFA0A913D3}" sibTransId="{F0FD5E93-1B0A-4DDE-9FBF-5FB9BB1A5AF4}"/>
    <dgm:cxn modelId="{CCD56D04-3FDA-45FB-85F8-DDF4A95545DE}" srcId="{248C4B20-6067-4777-BE4F-2B16C6B514BC}" destId="{48516D19-3692-4B45-92E7-8239BB9CC599}" srcOrd="1" destOrd="0" parTransId="{1FD530EB-B823-4157-B682-41FEFB84CF80}" sibTransId="{95FAB15F-0288-4D38-A51A-AE8A0E12DC53}"/>
    <dgm:cxn modelId="{CB3786D8-E446-46C4-9CE2-5149CCA77E61}" type="presOf" srcId="{735248FE-490D-44CA-BC29-6683381C754D}" destId="{399A5D3D-2CD6-4F8C-B1AA-B50FE70D15DF}" srcOrd="0" destOrd="0" presId="urn:microsoft.com/office/officeart/2005/8/layout/hList1"/>
    <dgm:cxn modelId="{038248CC-1FD1-4660-BC3E-2579F1757EC1}" type="presOf" srcId="{8095E4C0-9070-42AD-9BF3-6A664AE9F2AF}" destId="{8A47BFA1-CE89-4596-A835-CBCC48D2013E}" srcOrd="0" destOrd="0" presId="urn:microsoft.com/office/officeart/2005/8/layout/hList1"/>
    <dgm:cxn modelId="{8E3AEA40-2426-4084-A483-5CD8AE9E0B43}" type="presOf" srcId="{162027E9-C9B0-4F8D-BF1C-154A1B8E14FB}" destId="{8A47BFA1-CE89-4596-A835-CBCC48D2013E}" srcOrd="0" destOrd="3" presId="urn:microsoft.com/office/officeart/2005/8/layout/hList1"/>
    <dgm:cxn modelId="{5A8869DD-22AB-428A-B34F-012023DC956C}" srcId="{248C4B20-6067-4777-BE4F-2B16C6B514BC}" destId="{D6A8183C-D720-4E1E-A729-1BD640B0759D}" srcOrd="2" destOrd="0" parTransId="{95811816-D793-434A-99DA-1DE65A68CD48}" sibTransId="{FBF791ED-938A-49DA-8BE4-8B1657CB7084}"/>
    <dgm:cxn modelId="{7FC10639-AA70-46FB-8617-03920B06F9A2}" srcId="{248C4B20-6067-4777-BE4F-2B16C6B514BC}" destId="{8095E4C0-9070-42AD-9BF3-6A664AE9F2AF}" srcOrd="0" destOrd="0" parTransId="{1F55AA9C-DC13-4ABD-83C1-A95F2655A3EE}" sibTransId="{F46E0F5B-CAC8-4786-936F-2F7A4466481F}"/>
    <dgm:cxn modelId="{85D2D2C7-722A-490C-8D9D-5E39FDE1E3AC}" type="presParOf" srcId="{399A5D3D-2CD6-4F8C-B1AA-B50FE70D15DF}" destId="{BB61358F-6647-4F29-A69F-C8B3135B78F2}" srcOrd="0" destOrd="0" presId="urn:microsoft.com/office/officeart/2005/8/layout/hList1"/>
    <dgm:cxn modelId="{9AB39FE8-C206-49BB-92C8-EC866B4C7553}" type="presParOf" srcId="{BB61358F-6647-4F29-A69F-C8B3135B78F2}" destId="{D139343A-CC37-4520-893B-27802B230A50}" srcOrd="0" destOrd="0" presId="urn:microsoft.com/office/officeart/2005/8/layout/hList1"/>
    <dgm:cxn modelId="{E342600D-F25E-4DC4-A8B0-81A7D6245239}" type="presParOf" srcId="{BB61358F-6647-4F29-A69F-C8B3135B78F2}" destId="{8A47BFA1-CE89-4596-A835-CBCC48D2013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8712594-BDD7-4B4B-8580-E29CD096672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21FC0E-8DB6-488B-8A14-516DC313ADEC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  <a:latin typeface="+mn-lt"/>
            </a:rPr>
            <a:t>Руководитель методического объединения узких специалистов</a:t>
          </a:r>
          <a:r>
            <a:rPr lang="ru-RU" sz="1400" dirty="0" smtClean="0">
              <a:solidFill>
                <a:schemeClr val="tx1"/>
              </a:solidFill>
            </a:rPr>
            <a:t>.</a:t>
          </a:r>
          <a:r>
            <a:rPr lang="ru-RU" sz="1200" dirty="0" smtClean="0"/>
            <a:t/>
          </a:r>
          <a:br>
            <a:rPr lang="ru-RU" sz="1200" dirty="0" smtClean="0"/>
          </a:br>
          <a:r>
            <a:rPr lang="ru-RU" sz="1200" dirty="0" smtClean="0"/>
            <a:t/>
          </a:r>
          <a:br>
            <a:rPr lang="ru-RU" sz="1200" dirty="0" smtClean="0"/>
          </a:br>
          <a:endParaRPr lang="ru-RU" sz="1200" dirty="0"/>
        </a:p>
      </dgm:t>
    </dgm:pt>
    <dgm:pt modelId="{C10CDB36-80BD-48B0-BAC0-01917BF44D80}" type="parTrans" cxnId="{933A0516-7C6F-4A5C-9F83-DF9779A675B9}">
      <dgm:prSet/>
      <dgm:spPr/>
      <dgm:t>
        <a:bodyPr/>
        <a:lstStyle/>
        <a:p>
          <a:endParaRPr lang="ru-RU"/>
        </a:p>
      </dgm:t>
    </dgm:pt>
    <dgm:pt modelId="{D6281CCA-5003-4FF5-AAE6-DF93D0137061}" type="sibTrans" cxnId="{933A0516-7C6F-4A5C-9F83-DF9779A675B9}">
      <dgm:prSet/>
      <dgm:spPr/>
      <dgm:t>
        <a:bodyPr/>
        <a:lstStyle/>
        <a:p>
          <a:endParaRPr lang="ru-RU"/>
        </a:p>
      </dgm:t>
    </dgm:pt>
    <dgm:pt modelId="{2DFB1123-56BD-4DF7-85AF-E69A91B95782}" type="pres">
      <dgm:prSet presAssocID="{F8712594-BDD7-4B4B-8580-E29CD09667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5F9C97-B98D-457A-9C94-AB03F4BB591F}" type="pres">
      <dgm:prSet presAssocID="{E621FC0E-8DB6-488B-8A14-516DC313ADEC}" presName="node" presStyleLbl="node1" presStyleIdx="0" presStyleCnt="1" custRadScaleRad="72573" custRadScaleInc="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FE273E-128C-42ED-97B5-9638A8B43BB4}" type="presOf" srcId="{E621FC0E-8DB6-488B-8A14-516DC313ADEC}" destId="{CD5F9C97-B98D-457A-9C94-AB03F4BB591F}" srcOrd="0" destOrd="0" presId="urn:microsoft.com/office/officeart/2005/8/layout/cycle2"/>
    <dgm:cxn modelId="{933A0516-7C6F-4A5C-9F83-DF9779A675B9}" srcId="{F8712594-BDD7-4B4B-8580-E29CD096672D}" destId="{E621FC0E-8DB6-488B-8A14-516DC313ADEC}" srcOrd="0" destOrd="0" parTransId="{C10CDB36-80BD-48B0-BAC0-01917BF44D80}" sibTransId="{D6281CCA-5003-4FF5-AAE6-DF93D0137061}"/>
    <dgm:cxn modelId="{829BB8C9-1AA5-40C8-A368-1F6CF0ACD2B9}" type="presOf" srcId="{F8712594-BDD7-4B4B-8580-E29CD096672D}" destId="{2DFB1123-56BD-4DF7-85AF-E69A91B95782}" srcOrd="0" destOrd="0" presId="urn:microsoft.com/office/officeart/2005/8/layout/cycle2"/>
    <dgm:cxn modelId="{9F35EB82-A89D-4E97-90BA-C6DBB5EE29C9}" type="presParOf" srcId="{2DFB1123-56BD-4DF7-85AF-E69A91B95782}" destId="{CD5F9C97-B98D-457A-9C94-AB03F4BB591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3CD9B-121F-4427-92C6-D29A2EAFB4F9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CF09E-0D66-4408-AE29-EB7A89884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4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CF09E-0D66-4408-AE29-EB7A89884C55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001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42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27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3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3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6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6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7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9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3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2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60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D5889-0F51-4A11-BD22-7C3FFB0F0384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BEBE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33725" y="5733400"/>
            <a:ext cx="2046194" cy="2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6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slide" Target="slide3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image" Target="../media/image6.jpeg"/><Relationship Id="rId5" Type="http://schemas.openxmlformats.org/officeDocument/2006/relationships/image" Target="../media/image3.png"/><Relationship Id="rId10" Type="http://schemas.openxmlformats.org/officeDocument/2006/relationships/slide" Target="slide29.xml"/><Relationship Id="rId4" Type="http://schemas.openxmlformats.org/officeDocument/2006/relationships/slide" Target="slide10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image" Target="../media/image14.png"/><Relationship Id="rId4" Type="http://schemas.openxmlformats.org/officeDocument/2006/relationships/slide" Target="slide5.xml"/><Relationship Id="rId9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0.pn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4.png"/><Relationship Id="rId10" Type="http://schemas.openxmlformats.org/officeDocument/2006/relationships/image" Target="../media/image21.png"/><Relationship Id="rId4" Type="http://schemas.openxmlformats.org/officeDocument/2006/relationships/image" Target="../media/image9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4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19.xml"/><Relationship Id="rId7" Type="http://schemas.openxmlformats.org/officeDocument/2006/relationships/slide" Target="slide24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1.xml"/><Relationship Id="rId4" Type="http://schemas.openxmlformats.org/officeDocument/2006/relationships/slide" Target="slide20.xml"/><Relationship Id="rId9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e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5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image" Target="../media/image9.png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9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5.jpe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25.xml"/><Relationship Id="rId7" Type="http://schemas.openxmlformats.org/officeDocument/2006/relationships/slide" Target="slide31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slide" Target="slide27.xml"/><Relationship Id="rId4" Type="http://schemas.openxmlformats.org/officeDocument/2006/relationships/slide" Target="slide26.xml"/><Relationship Id="rId9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2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4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0.png"/><Relationship Id="rId18" Type="http://schemas.openxmlformats.org/officeDocument/2006/relationships/image" Target="../media/image39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9.png"/><Relationship Id="rId17" Type="http://schemas.openxmlformats.org/officeDocument/2006/relationships/image" Target="../media/image38.jpeg"/><Relationship Id="rId2" Type="http://schemas.openxmlformats.org/officeDocument/2006/relationships/tags" Target="../tags/tag2.xml"/><Relationship Id="rId16" Type="http://schemas.openxmlformats.org/officeDocument/2006/relationships/image" Target="../media/image37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0.png"/><Relationship Id="rId5" Type="http://schemas.openxmlformats.org/officeDocument/2006/relationships/tags" Target="../tags/tag5.xml"/><Relationship Id="rId15" Type="http://schemas.openxmlformats.org/officeDocument/2006/relationships/image" Target="../media/image36.jpeg"/><Relationship Id="rId10" Type="http://schemas.openxmlformats.org/officeDocument/2006/relationships/slide" Target="slide23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" Target="slide31.xml"/><Relationship Id="rId7" Type="http://schemas.openxmlformats.org/officeDocument/2006/relationships/image" Target="../media/image9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3.xml"/><Relationship Id="rId4" Type="http://schemas.openxmlformats.org/officeDocument/2006/relationships/slide" Target="slide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1.jpe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1.jpeg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3" Type="http://schemas.openxmlformats.org/officeDocument/2006/relationships/slide" Target="slide36.xml"/><Relationship Id="rId7" Type="http://schemas.openxmlformats.org/officeDocument/2006/relationships/slide" Target="slide40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11" Type="http://schemas.openxmlformats.org/officeDocument/2006/relationships/image" Target="../media/image45.png"/><Relationship Id="rId5" Type="http://schemas.openxmlformats.org/officeDocument/2006/relationships/slide" Target="slide38.xml"/><Relationship Id="rId10" Type="http://schemas.openxmlformats.org/officeDocument/2006/relationships/slide" Target="slide46.xml"/><Relationship Id="rId4" Type="http://schemas.openxmlformats.org/officeDocument/2006/relationships/slide" Target="slide37.xml"/><Relationship Id="rId9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6.jpeg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5.png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18" Type="http://schemas.openxmlformats.org/officeDocument/2006/relationships/diagramQuickStyle" Target="../diagrams/quickStyle3.xml"/><Relationship Id="rId26" Type="http://schemas.openxmlformats.org/officeDocument/2006/relationships/diagramData" Target="../diagrams/data5.xml"/><Relationship Id="rId39" Type="http://schemas.openxmlformats.org/officeDocument/2006/relationships/diagramColors" Target="../diagrams/colors7.xml"/><Relationship Id="rId3" Type="http://schemas.openxmlformats.org/officeDocument/2006/relationships/image" Target="../media/image10.png"/><Relationship Id="rId21" Type="http://schemas.openxmlformats.org/officeDocument/2006/relationships/diagramData" Target="../diagrams/data4.xml"/><Relationship Id="rId34" Type="http://schemas.openxmlformats.org/officeDocument/2006/relationships/diagramColors" Target="../diagrams/colors6.xml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17" Type="http://schemas.openxmlformats.org/officeDocument/2006/relationships/diagramLayout" Target="../diagrams/layout3.xml"/><Relationship Id="rId25" Type="http://schemas.microsoft.com/office/2007/relationships/diagramDrawing" Target="../diagrams/drawing4.xml"/><Relationship Id="rId33" Type="http://schemas.openxmlformats.org/officeDocument/2006/relationships/diagramQuickStyle" Target="../diagrams/quickStyle6.xml"/><Relationship Id="rId38" Type="http://schemas.openxmlformats.org/officeDocument/2006/relationships/diagramQuickStyle" Target="../diagrams/quickStyle7.xml"/><Relationship Id="rId2" Type="http://schemas.openxmlformats.org/officeDocument/2006/relationships/slide" Target="slide34.xml"/><Relationship Id="rId16" Type="http://schemas.openxmlformats.org/officeDocument/2006/relationships/diagramData" Target="../diagrams/data3.xml"/><Relationship Id="rId20" Type="http://schemas.microsoft.com/office/2007/relationships/diagramDrawing" Target="../diagrams/drawing3.xml"/><Relationship Id="rId29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24" Type="http://schemas.openxmlformats.org/officeDocument/2006/relationships/diagramColors" Target="../diagrams/colors4.xml"/><Relationship Id="rId32" Type="http://schemas.openxmlformats.org/officeDocument/2006/relationships/diagramLayout" Target="../diagrams/layout6.xml"/><Relationship Id="rId37" Type="http://schemas.openxmlformats.org/officeDocument/2006/relationships/diagramLayout" Target="../diagrams/layout7.xml"/><Relationship Id="rId40" Type="http://schemas.microsoft.com/office/2007/relationships/diagramDrawing" Target="../diagrams/drawing7.xml"/><Relationship Id="rId5" Type="http://schemas.openxmlformats.org/officeDocument/2006/relationships/image" Target="../media/image45.png"/><Relationship Id="rId15" Type="http://schemas.microsoft.com/office/2007/relationships/diagramDrawing" Target="../diagrams/drawing2.xml"/><Relationship Id="rId23" Type="http://schemas.openxmlformats.org/officeDocument/2006/relationships/diagramQuickStyle" Target="../diagrams/quickStyle4.xml"/><Relationship Id="rId28" Type="http://schemas.openxmlformats.org/officeDocument/2006/relationships/diagramQuickStyle" Target="../diagrams/quickStyle5.xml"/><Relationship Id="rId36" Type="http://schemas.openxmlformats.org/officeDocument/2006/relationships/diagramData" Target="../diagrams/data7.xml"/><Relationship Id="rId10" Type="http://schemas.microsoft.com/office/2007/relationships/diagramDrawing" Target="../diagrams/drawing1.xml"/><Relationship Id="rId19" Type="http://schemas.openxmlformats.org/officeDocument/2006/relationships/diagramColors" Target="../diagrams/colors3.xml"/><Relationship Id="rId31" Type="http://schemas.openxmlformats.org/officeDocument/2006/relationships/diagramData" Target="../diagrams/data6.xml"/><Relationship Id="rId4" Type="http://schemas.openxmlformats.org/officeDocument/2006/relationships/image" Target="../media/image9.png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Relationship Id="rId22" Type="http://schemas.openxmlformats.org/officeDocument/2006/relationships/diagramLayout" Target="../diagrams/layout4.xml"/><Relationship Id="rId27" Type="http://schemas.openxmlformats.org/officeDocument/2006/relationships/diagramLayout" Target="../diagrams/layout5.xml"/><Relationship Id="rId30" Type="http://schemas.microsoft.com/office/2007/relationships/diagramDrawing" Target="../diagrams/drawing5.xml"/><Relationship Id="rId35" Type="http://schemas.microsoft.com/office/2007/relationships/diagramDrawing" Target="../diagrams/drawing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10.png"/><Relationship Id="rId7" Type="http://schemas.openxmlformats.org/officeDocument/2006/relationships/diagramLayout" Target="../diagrams/layout8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11" Type="http://schemas.openxmlformats.org/officeDocument/2006/relationships/image" Target="../media/image49.jpeg"/><Relationship Id="rId5" Type="http://schemas.openxmlformats.org/officeDocument/2006/relationships/image" Target="../media/image48.png"/><Relationship Id="rId10" Type="http://schemas.microsoft.com/office/2007/relationships/diagramDrawing" Target="../diagrams/drawing8.xml"/><Relationship Id="rId4" Type="http://schemas.openxmlformats.org/officeDocument/2006/relationships/image" Target="../media/image9.png"/><Relationship Id="rId9" Type="http://schemas.openxmlformats.org/officeDocument/2006/relationships/diagramColors" Target="../diagrams/colors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slide" Target="slide34.xml"/><Relationship Id="rId7" Type="http://schemas.openxmlformats.org/officeDocument/2006/relationships/diagramData" Target="../diagrams/data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microsoft.com/office/2007/relationships/diagramDrawing" Target="../diagrams/drawing9.xml"/><Relationship Id="rId5" Type="http://schemas.openxmlformats.org/officeDocument/2006/relationships/image" Target="../media/image9.png"/><Relationship Id="rId10" Type="http://schemas.openxmlformats.org/officeDocument/2006/relationships/diagramColors" Target="../diagrams/colors9.xml"/><Relationship Id="rId4" Type="http://schemas.openxmlformats.org/officeDocument/2006/relationships/image" Target="../media/image10.png"/><Relationship Id="rId9" Type="http://schemas.openxmlformats.org/officeDocument/2006/relationships/diagramQuickStyle" Target="../diagrams/quickStyle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8.png"/><Relationship Id="rId4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8431442" TargetMode="External"/><Relationship Id="rId7" Type="http://schemas.openxmlformats.org/officeDocument/2006/relationships/slide" Target="slide3.xml"/><Relationship Id="rId2" Type="http://schemas.openxmlformats.org/officeDocument/2006/relationships/hyperlink" Target="https://learningapps.org/display?v=pvu8t8bo321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hyperlink" Target="https://learningapps.org/display?v=p1pjhb42521" TargetMode="External"/><Relationship Id="rId4" Type="http://schemas.openxmlformats.org/officeDocument/2006/relationships/hyperlink" Target="https://learningapps.org/display?v=p3qfgnm9j21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5.gif"/><Relationship Id="rId20" Type="http://schemas.openxmlformats.org/officeDocument/2006/relationships/image" Target="../media/image69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jpeg"/><Relationship Id="rId10" Type="http://schemas.openxmlformats.org/officeDocument/2006/relationships/image" Target="../media/image59.png"/><Relationship Id="rId19" Type="http://schemas.openxmlformats.org/officeDocument/2006/relationships/image" Target="../media/image68.gif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73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7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70.gif"/><Relationship Id="rId10" Type="http://schemas.openxmlformats.org/officeDocument/2006/relationships/image" Target="../media/image59.png"/><Relationship Id="rId19" Type="http://schemas.openxmlformats.org/officeDocument/2006/relationships/image" Target="../media/image74.gif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78.gif"/><Relationship Id="rId3" Type="http://schemas.openxmlformats.org/officeDocument/2006/relationships/image" Target="../media/image52.png"/><Relationship Id="rId21" Type="http://schemas.openxmlformats.org/officeDocument/2006/relationships/image" Target="../media/image80.gif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76.gif"/><Relationship Id="rId20" Type="http://schemas.openxmlformats.org/officeDocument/2006/relationships/image" Target="../media/image7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75.jpeg"/><Relationship Id="rId10" Type="http://schemas.openxmlformats.org/officeDocument/2006/relationships/image" Target="../media/image59.png"/><Relationship Id="rId19" Type="http://schemas.openxmlformats.org/officeDocument/2006/relationships/image" Target="../media/image68.gif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Relationship Id="rId22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9"/>
          <p:cNvGrpSpPr/>
          <p:nvPr/>
        </p:nvGrpSpPr>
        <p:grpSpPr>
          <a:xfrm>
            <a:off x="1537518" y="1259987"/>
            <a:ext cx="2379854" cy="2179084"/>
            <a:chOff x="3978461" y="2452512"/>
            <a:chExt cx="1505319" cy="1297689"/>
          </a:xfrm>
        </p:grpSpPr>
        <p:sp>
          <p:nvSpPr>
            <p:cNvPr id="6" name="梯形 30"/>
            <p:cNvSpPr/>
            <p:nvPr/>
          </p:nvSpPr>
          <p:spPr>
            <a:xfrm>
              <a:off x="4344623" y="3523139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六边形 31"/>
            <p:cNvSpPr/>
            <p:nvPr/>
          </p:nvSpPr>
          <p:spPr>
            <a:xfrm>
              <a:off x="3978461" y="2452512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任意多边形 32"/>
            <p:cNvSpPr/>
            <p:nvPr/>
          </p:nvSpPr>
          <p:spPr>
            <a:xfrm>
              <a:off x="4051993" y="2515056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4859296" y="2760492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34"/>
            <p:cNvSpPr/>
            <p:nvPr/>
          </p:nvSpPr>
          <p:spPr>
            <a:xfrm>
              <a:off x="4052375" y="2519273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1" name="梯形 35"/>
            <p:cNvSpPr/>
            <p:nvPr/>
          </p:nvSpPr>
          <p:spPr>
            <a:xfrm flipV="1">
              <a:off x="4344623" y="2515055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36"/>
          <p:cNvGrpSpPr/>
          <p:nvPr/>
        </p:nvGrpSpPr>
        <p:grpSpPr>
          <a:xfrm>
            <a:off x="1885983" y="1634187"/>
            <a:ext cx="1600998" cy="1416518"/>
            <a:chOff x="2928967" y="2614764"/>
            <a:chExt cx="1012671" cy="843565"/>
          </a:xfrm>
        </p:grpSpPr>
        <p:sp>
          <p:nvSpPr>
            <p:cNvPr id="13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4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15" name="组合 39"/>
          <p:cNvGrpSpPr/>
          <p:nvPr/>
        </p:nvGrpSpPr>
        <p:grpSpPr>
          <a:xfrm>
            <a:off x="1522868" y="3421408"/>
            <a:ext cx="2379854" cy="2179084"/>
            <a:chOff x="3978461" y="3747190"/>
            <a:chExt cx="1505319" cy="1297689"/>
          </a:xfrm>
        </p:grpSpPr>
        <p:sp>
          <p:nvSpPr>
            <p:cNvPr id="16" name="梯形 40"/>
            <p:cNvSpPr/>
            <p:nvPr/>
          </p:nvSpPr>
          <p:spPr>
            <a:xfrm>
              <a:off x="4344623" y="4817817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梯形 41"/>
            <p:cNvSpPr/>
            <p:nvPr/>
          </p:nvSpPr>
          <p:spPr>
            <a:xfrm flipV="1">
              <a:off x="4344623" y="3809733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六边形 42"/>
            <p:cNvSpPr/>
            <p:nvPr/>
          </p:nvSpPr>
          <p:spPr>
            <a:xfrm>
              <a:off x="3978461" y="3747190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43"/>
            <p:cNvSpPr/>
            <p:nvPr/>
          </p:nvSpPr>
          <p:spPr>
            <a:xfrm>
              <a:off x="4051993" y="3809734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4859296" y="4055170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45"/>
            <p:cNvSpPr/>
            <p:nvPr/>
          </p:nvSpPr>
          <p:spPr>
            <a:xfrm>
              <a:off x="4052375" y="3813951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46"/>
          <p:cNvGrpSpPr/>
          <p:nvPr/>
        </p:nvGrpSpPr>
        <p:grpSpPr>
          <a:xfrm>
            <a:off x="1924697" y="3826304"/>
            <a:ext cx="1598303" cy="1416518"/>
            <a:chOff x="4228234" y="3974251"/>
            <a:chExt cx="1010966" cy="843565"/>
          </a:xfrm>
        </p:grpSpPr>
        <p:sp>
          <p:nvSpPr>
            <p:cNvPr id="23" name="六边形 47"/>
            <p:cNvSpPr/>
            <p:nvPr/>
          </p:nvSpPr>
          <p:spPr>
            <a:xfrm>
              <a:off x="4241852" y="3974251"/>
              <a:ext cx="978537" cy="843565"/>
            </a:xfrm>
            <a:prstGeom prst="hexagon">
              <a:avLst/>
            </a:prstGeom>
            <a:solidFill>
              <a:srgbClr val="E87071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4" name="文本框 26"/>
            <p:cNvSpPr txBox="1"/>
            <p:nvPr/>
          </p:nvSpPr>
          <p:spPr>
            <a:xfrm>
              <a:off x="4228234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5" name="组合 49"/>
          <p:cNvGrpSpPr/>
          <p:nvPr/>
        </p:nvGrpSpPr>
        <p:grpSpPr>
          <a:xfrm>
            <a:off x="5231791" y="1276613"/>
            <a:ext cx="2379854" cy="2179084"/>
            <a:chOff x="6350839" y="2452512"/>
            <a:chExt cx="1505319" cy="1297689"/>
          </a:xfrm>
        </p:grpSpPr>
        <p:sp>
          <p:nvSpPr>
            <p:cNvPr id="26" name="梯形 50"/>
            <p:cNvSpPr/>
            <p:nvPr/>
          </p:nvSpPr>
          <p:spPr>
            <a:xfrm>
              <a:off x="6717001" y="3523139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7" name="梯形 51"/>
            <p:cNvSpPr/>
            <p:nvPr/>
          </p:nvSpPr>
          <p:spPr>
            <a:xfrm flipV="1">
              <a:off x="6717001" y="2515055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8" name="六边形 52"/>
            <p:cNvSpPr/>
            <p:nvPr/>
          </p:nvSpPr>
          <p:spPr>
            <a:xfrm>
              <a:off x="6350839" y="2452512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53"/>
            <p:cNvSpPr/>
            <p:nvPr/>
          </p:nvSpPr>
          <p:spPr>
            <a:xfrm>
              <a:off x="6424371" y="2515056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0" name="梯形 71"/>
            <p:cNvSpPr/>
            <p:nvPr/>
          </p:nvSpPr>
          <p:spPr>
            <a:xfrm rot="14580000" flipH="1">
              <a:off x="7231674" y="2760492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1" name="任意多边形 55"/>
            <p:cNvSpPr/>
            <p:nvPr/>
          </p:nvSpPr>
          <p:spPr>
            <a:xfrm>
              <a:off x="6424753" y="2519273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56"/>
          <p:cNvGrpSpPr/>
          <p:nvPr/>
        </p:nvGrpSpPr>
        <p:grpSpPr>
          <a:xfrm>
            <a:off x="5615680" y="1649411"/>
            <a:ext cx="1598303" cy="1416518"/>
            <a:chOff x="6596686" y="2679573"/>
            <a:chExt cx="1010966" cy="843565"/>
          </a:xfrm>
        </p:grpSpPr>
        <p:sp>
          <p:nvSpPr>
            <p:cNvPr id="33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4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5" name="组合 59"/>
          <p:cNvGrpSpPr/>
          <p:nvPr/>
        </p:nvGrpSpPr>
        <p:grpSpPr>
          <a:xfrm>
            <a:off x="5207240" y="3421408"/>
            <a:ext cx="2379854" cy="2179084"/>
            <a:chOff x="6350839" y="3747190"/>
            <a:chExt cx="1505319" cy="1297689"/>
          </a:xfrm>
        </p:grpSpPr>
        <p:sp>
          <p:nvSpPr>
            <p:cNvPr id="36" name="梯形 60"/>
            <p:cNvSpPr/>
            <p:nvPr/>
          </p:nvSpPr>
          <p:spPr>
            <a:xfrm>
              <a:off x="6717001" y="4817817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7" name="梯形 61"/>
            <p:cNvSpPr/>
            <p:nvPr/>
          </p:nvSpPr>
          <p:spPr>
            <a:xfrm flipV="1">
              <a:off x="6717001" y="3809733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8" name="六边形 62"/>
            <p:cNvSpPr/>
            <p:nvPr/>
          </p:nvSpPr>
          <p:spPr>
            <a:xfrm>
              <a:off x="6350839" y="3747190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63"/>
            <p:cNvSpPr/>
            <p:nvPr/>
          </p:nvSpPr>
          <p:spPr>
            <a:xfrm>
              <a:off x="6424371" y="3809734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0" name="梯形 71"/>
            <p:cNvSpPr/>
            <p:nvPr/>
          </p:nvSpPr>
          <p:spPr>
            <a:xfrm rot="14580000" flipH="1">
              <a:off x="7231674" y="4055170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65"/>
            <p:cNvSpPr/>
            <p:nvPr/>
          </p:nvSpPr>
          <p:spPr>
            <a:xfrm>
              <a:off x="6424753" y="3813951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66"/>
          <p:cNvGrpSpPr/>
          <p:nvPr/>
        </p:nvGrpSpPr>
        <p:grpSpPr>
          <a:xfrm>
            <a:off x="5579063" y="3797575"/>
            <a:ext cx="1598303" cy="1416518"/>
            <a:chOff x="6596686" y="3974251"/>
            <a:chExt cx="1010966" cy="843565"/>
          </a:xfrm>
        </p:grpSpPr>
        <p:sp>
          <p:nvSpPr>
            <p:cNvPr id="43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4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5" name="组合 69"/>
          <p:cNvGrpSpPr/>
          <p:nvPr/>
        </p:nvGrpSpPr>
        <p:grpSpPr>
          <a:xfrm>
            <a:off x="3403033" y="4493287"/>
            <a:ext cx="2379854" cy="2179084"/>
            <a:chOff x="5164627" y="4382948"/>
            <a:chExt cx="1505319" cy="1297689"/>
          </a:xfrm>
        </p:grpSpPr>
        <p:sp>
          <p:nvSpPr>
            <p:cNvPr id="46" name="梯形 70"/>
            <p:cNvSpPr/>
            <p:nvPr/>
          </p:nvSpPr>
          <p:spPr>
            <a:xfrm>
              <a:off x="5530789" y="5453575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7" name="梯形 71"/>
            <p:cNvSpPr/>
            <p:nvPr/>
          </p:nvSpPr>
          <p:spPr>
            <a:xfrm flipV="1">
              <a:off x="5530789" y="4445491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8" name="六边形 72"/>
            <p:cNvSpPr/>
            <p:nvPr/>
          </p:nvSpPr>
          <p:spPr>
            <a:xfrm>
              <a:off x="5164627" y="4382948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73"/>
            <p:cNvSpPr/>
            <p:nvPr/>
          </p:nvSpPr>
          <p:spPr>
            <a:xfrm>
              <a:off x="5238159" y="4445492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0" name="梯形 71"/>
            <p:cNvSpPr/>
            <p:nvPr/>
          </p:nvSpPr>
          <p:spPr>
            <a:xfrm rot="14580000" flipH="1">
              <a:off x="6045462" y="4690928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75"/>
            <p:cNvSpPr/>
            <p:nvPr/>
          </p:nvSpPr>
          <p:spPr>
            <a:xfrm>
              <a:off x="5238541" y="4449709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52" name="组合 76"/>
          <p:cNvGrpSpPr/>
          <p:nvPr/>
        </p:nvGrpSpPr>
        <p:grpSpPr>
          <a:xfrm>
            <a:off x="3762430" y="4873230"/>
            <a:ext cx="1602860" cy="1416518"/>
            <a:chOff x="5392706" y="4610009"/>
            <a:chExt cx="1013849" cy="843565"/>
          </a:xfrm>
        </p:grpSpPr>
        <p:sp>
          <p:nvSpPr>
            <p:cNvPr id="53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4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5" name="组合 79"/>
          <p:cNvGrpSpPr/>
          <p:nvPr/>
        </p:nvGrpSpPr>
        <p:grpSpPr>
          <a:xfrm>
            <a:off x="3372711" y="147814"/>
            <a:ext cx="2379854" cy="2179084"/>
            <a:chOff x="5164627" y="1804365"/>
            <a:chExt cx="1505319" cy="1297689"/>
          </a:xfrm>
        </p:grpSpPr>
        <p:sp>
          <p:nvSpPr>
            <p:cNvPr id="5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62" name="组合 86"/>
          <p:cNvGrpSpPr/>
          <p:nvPr/>
        </p:nvGrpSpPr>
        <p:grpSpPr>
          <a:xfrm>
            <a:off x="3771480" y="525557"/>
            <a:ext cx="1598300" cy="1416518"/>
            <a:chOff x="5422049" y="2031426"/>
            <a:chExt cx="1010965" cy="843565"/>
          </a:xfrm>
        </p:grpSpPr>
        <p:sp>
          <p:nvSpPr>
            <p:cNvPr id="63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4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62770" y="46132"/>
            <a:ext cx="617477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К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А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Л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Е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Й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Д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О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С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К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О</a:t>
            </a:r>
          </a:p>
          <a:p>
            <a:r>
              <a:rPr lang="ru-RU" sz="4000" b="1" dirty="0">
                <a:solidFill>
                  <a:srgbClr val="000099"/>
                </a:solidFill>
                <a:latin typeface="Bookman Old Style" panose="02050604050505020204" pitchFamily="18" charset="0"/>
              </a:rPr>
              <a:t>П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8144746" y="438469"/>
            <a:ext cx="64312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П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Р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О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Ф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Е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С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С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И</a:t>
            </a:r>
          </a:p>
          <a:p>
            <a:r>
              <a:rPr lang="ru-RU" sz="4000" b="1" dirty="0">
                <a:solidFill>
                  <a:srgbClr val="000099"/>
                </a:solidFill>
                <a:latin typeface="Bookman Old Style" panose="02050604050505020204" pitchFamily="18" charset="0"/>
              </a:rPr>
              <a:t>Й</a:t>
            </a:r>
          </a:p>
        </p:txBody>
      </p:sp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4071438" y="561545"/>
            <a:ext cx="1029796" cy="1218563"/>
          </a:xfrm>
          <a:prstGeom prst="rect">
            <a:avLst/>
          </a:prstGeom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463" y="1804359"/>
            <a:ext cx="1217952" cy="1139668"/>
          </a:xfrm>
          <a:prstGeom prst="rect">
            <a:avLst/>
          </a:prstGeom>
        </p:spPr>
      </p:pic>
      <p:pic>
        <p:nvPicPr>
          <p:cNvPr id="65" name="Рисунок 64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9462" y="4907018"/>
            <a:ext cx="920816" cy="1356433"/>
          </a:xfrm>
          <a:prstGeom prst="rect">
            <a:avLst/>
          </a:prstGeom>
        </p:spPr>
      </p:pic>
      <p:pic>
        <p:nvPicPr>
          <p:cNvPr id="67" name="Рисунок 6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567" y="1674707"/>
            <a:ext cx="557671" cy="1380194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3481357" y="3122023"/>
            <a:ext cx="21785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Навигатор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9" name="Рисунок 6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377" y="3965835"/>
            <a:ext cx="1241568" cy="1241568"/>
          </a:xfrm>
          <a:prstGeom prst="rect">
            <a:avLst/>
          </a:prstGeom>
        </p:spPr>
      </p:pic>
      <p:pic>
        <p:nvPicPr>
          <p:cNvPr id="70" name="Picture 2" descr="https://clipart-best.com/img/teacher/teacher-clip-art-39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976" y="3956737"/>
            <a:ext cx="876347" cy="131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5606799" y="6166753"/>
            <a:ext cx="3536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Веревкина Татьяна Игоревна, учитель начальных классов- воспитатель ГПД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«Морской лицей» Приморского района г. Санкт –Петербурга </a:t>
            </a:r>
          </a:p>
        </p:txBody>
      </p:sp>
    </p:spTree>
    <p:extLst>
      <p:ext uri="{BB962C8B-B14F-4D97-AF65-F5344CB8AC3E}">
        <p14:creationId xmlns:p14="http://schemas.microsoft.com/office/powerpoint/2010/main" val="262559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05202" y="782087"/>
            <a:ext cx="7338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</a:t>
            </a:r>
            <a:r>
              <a:rPr lang="ru-RU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–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это специалист, занимающийся организацией и проведением работ по строительству, эксплуатации, ремонту и реконструкции зданий и сооружений. </a:t>
            </a:r>
            <a:endParaRPr lang="ru-RU" sz="20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1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38725" y="75406"/>
            <a:ext cx="722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Строитель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03434" y="1943025"/>
            <a:ext cx="3161935" cy="994666"/>
            <a:chOff x="203434" y="1943025"/>
            <a:chExt cx="3161935" cy="99466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3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ED7D3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ый треугольник 3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5153" y="22617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904120" y="2258971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211359" y="3138420"/>
            <a:ext cx="3161935" cy="994666"/>
            <a:chOff x="203434" y="1943025"/>
            <a:chExt cx="3161935" cy="994666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5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ый треугольник 5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ый треугольник 5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8696" y="345618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hlinkClick r:id="rId3" action="ppaction://hlinksldjump"/>
          </p:cNvPr>
          <p:cNvSpPr txBox="1"/>
          <p:nvPr/>
        </p:nvSpPr>
        <p:spPr>
          <a:xfrm>
            <a:off x="766299" y="3304877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203434" y="4403602"/>
            <a:ext cx="3161935" cy="994666"/>
            <a:chOff x="203434" y="1943025"/>
            <a:chExt cx="3161935" cy="994666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0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6497" y="4730002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hlinkClick r:id="rId4" action="ppaction://hlinksldjump"/>
          </p:cNvPr>
          <p:cNvSpPr txBox="1"/>
          <p:nvPr/>
        </p:nvSpPr>
        <p:spPr>
          <a:xfrm>
            <a:off x="680019" y="4599697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Строительные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203434" y="5651555"/>
            <a:ext cx="3161935" cy="994666"/>
            <a:chOff x="203434" y="1943025"/>
            <a:chExt cx="3161935" cy="994666"/>
          </a:xfrm>
        </p:grpSpPr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8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ый треугольник 68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ый треугольник 69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>
            <a:hlinkClick r:id="rId5" action="ppaction://hlinksldjump"/>
          </p:cNvPr>
          <p:cNvSpPr txBox="1"/>
          <p:nvPr/>
        </p:nvSpPr>
        <p:spPr>
          <a:xfrm>
            <a:off x="867266" y="592542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9124" y="598985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5672113" y="1940540"/>
            <a:ext cx="3161935" cy="994666"/>
            <a:chOff x="203434" y="1943025"/>
            <a:chExt cx="3161935" cy="994666"/>
          </a:xfrm>
        </p:grpSpPr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7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225320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hlinkClick r:id="rId6" action="ppaction://hlinksldjump"/>
          </p:cNvPr>
          <p:cNvSpPr txBox="1"/>
          <p:nvPr/>
        </p:nvSpPr>
        <p:spPr>
          <a:xfrm>
            <a:off x="6331961" y="226179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5680038" y="3077996"/>
            <a:ext cx="3161935" cy="994666"/>
            <a:chOff x="203434" y="1943025"/>
            <a:chExt cx="3161935" cy="994666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3" name="Группа 82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84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рямоугольный треугольник 84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рямоугольный треугольник 85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3368795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hlinkClick r:id="rId7" action="ppaction://hlinksldjump"/>
          </p:cNvPr>
          <p:cNvSpPr txBox="1"/>
          <p:nvPr/>
        </p:nvSpPr>
        <p:spPr>
          <a:xfrm>
            <a:off x="6228565" y="335363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Рисунок 47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3117" y="6251141"/>
            <a:ext cx="487150" cy="487150"/>
          </a:xfrm>
          <a:prstGeom prst="rect">
            <a:avLst/>
          </a:prstGeom>
        </p:spPr>
      </p:pic>
      <p:grpSp>
        <p:nvGrpSpPr>
          <p:cNvPr id="98" name="Группа 97"/>
          <p:cNvGrpSpPr/>
          <p:nvPr/>
        </p:nvGrpSpPr>
        <p:grpSpPr>
          <a:xfrm>
            <a:off x="5703336" y="4290764"/>
            <a:ext cx="3161935" cy="994666"/>
            <a:chOff x="203434" y="1943025"/>
            <a:chExt cx="3161935" cy="994666"/>
          </a:xfrm>
        </p:grpSpPr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00" name="Группа 9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101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ый треугольник 101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ый треугольник 102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818640" y="4615335"/>
            <a:ext cx="441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hlinkClick r:id="rId9" action="ppaction://hlinksldjump"/>
          </p:cNvPr>
          <p:cNvSpPr txBox="1"/>
          <p:nvPr/>
        </p:nvSpPr>
        <p:spPr>
          <a:xfrm>
            <a:off x="6171996" y="4615335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Видео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91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2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89" name="Рисунок 88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4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ED7D3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ED7D3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ED7D3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4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6575"/>
            <a:r>
              <a:rPr lang="ru-RU" sz="20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Строитель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– одна из самых древних профессий. Появилась она много лет назад, когда люди выйдя из пещер, стали возводить себе жильё. Построенные, еще в древности, дворцы, храмы, замки, башни, мосты, продолжают радовать своим архитектурным великолепием и сейчас по всему свету.</a:t>
            </a:r>
          </a:p>
          <a:p>
            <a:pPr algn="just" defTabSz="53657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Любая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стройка, это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дело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для целого коллектива строителей, где каждый человек имеет свою специализацию и выполняет определённую работу.</a:t>
            </a: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pic>
        <p:nvPicPr>
          <p:cNvPr id="7170" name="Picture 2" descr="https://vplate.ru/images/article/thumb/715-0/2020/02/vse-o-professii-stroite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5747" y="4373920"/>
            <a:ext cx="3492935" cy="2325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3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43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4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5" name="Рисунок 44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7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obrazovanie.ru/wp-content/uploads/2019/02/3-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272" y="2760224"/>
            <a:ext cx="2862660" cy="2186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6088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7556" y="2142565"/>
            <a:ext cx="56530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536575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Особенностью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является коллективный труд. Ведь рабочим приходиться работать в бригаде и перенимать опыт друг друга. Именно благодаря этой специфике, мастера, которые работают в группе, запросто выполняют несколько видов строительных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36575"/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Строитель должен обладать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знанием основ строительного дела, обладать навыками владения инструментами, уметь работать с разными материалами, разбираться в их свойствах.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34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6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7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8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41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2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7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Строительные специальности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3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34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5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6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7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8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51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2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53" name="Рисунок 52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xmlns="" id="{19E86150-2767-44E0-A4EE-96DB7E3ED408}"/>
              </a:ext>
            </a:extLst>
          </p:cNvPr>
          <p:cNvCxnSpPr/>
          <p:nvPr/>
        </p:nvCxnSpPr>
        <p:spPr>
          <a:xfrm flipH="1">
            <a:off x="3531901" y="2798061"/>
            <a:ext cx="6461" cy="2842034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xmlns="" id="{67761310-14FB-4E63-8717-7EAB8B295ED2}"/>
              </a:ext>
            </a:extLst>
          </p:cNvPr>
          <p:cNvGrpSpPr/>
          <p:nvPr/>
        </p:nvGrpSpPr>
        <p:grpSpPr>
          <a:xfrm>
            <a:off x="276090" y="4547480"/>
            <a:ext cx="2519049" cy="920422"/>
            <a:chOff x="2840189" y="4069935"/>
            <a:chExt cx="2519049" cy="920422"/>
          </a:xfrm>
        </p:grpSpPr>
        <p:sp>
          <p:nvSpPr>
            <p:cNvPr id="56" name="Полилиния: фигура 35">
              <a:extLst>
                <a:ext uri="{FF2B5EF4-FFF2-40B4-BE49-F238E27FC236}">
                  <a16:creationId xmlns:a16="http://schemas.microsoft.com/office/drawing/2014/main" xmlns="" id="{7A56C50B-9BA0-4834-A39B-3334B47DA5CF}"/>
                </a:ext>
              </a:extLst>
            </p:cNvPr>
            <p:cNvSpPr/>
            <p:nvPr/>
          </p:nvSpPr>
          <p:spPr>
            <a:xfrm rot="10800000">
              <a:off x="2840189" y="4069935"/>
              <a:ext cx="2519049" cy="920422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bg1"/>
            </a:solidFill>
            <a:ln w="107950">
              <a:noFill/>
            </a:ln>
            <a:effectLst>
              <a:outerShdw blurRad="635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57" name="Полилиния: фигура 36">
              <a:extLst>
                <a:ext uri="{FF2B5EF4-FFF2-40B4-BE49-F238E27FC236}">
                  <a16:creationId xmlns:a16="http://schemas.microsoft.com/office/drawing/2014/main" xmlns="" id="{FFE30366-E7A1-4D3F-ACAC-653D76442325}"/>
                </a:ext>
              </a:extLst>
            </p:cNvPr>
            <p:cNvSpPr/>
            <p:nvPr/>
          </p:nvSpPr>
          <p:spPr>
            <a:xfrm rot="10800000">
              <a:off x="2864411" y="4094156"/>
              <a:ext cx="2470606" cy="871979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079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F044A754-2728-4256-AFCB-6AAE035DC0CD}"/>
                </a:ext>
              </a:extLst>
            </p:cNvPr>
            <p:cNvSpPr/>
            <p:nvPr/>
          </p:nvSpPr>
          <p:spPr>
            <a:xfrm>
              <a:off x="2936303" y="4352129"/>
              <a:ext cx="2326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Геодезист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xmlns="" id="{8294C222-0A2B-45DC-AAF7-E04CB6ACB68B}"/>
              </a:ext>
            </a:extLst>
          </p:cNvPr>
          <p:cNvGrpSpPr/>
          <p:nvPr/>
        </p:nvGrpSpPr>
        <p:grpSpPr>
          <a:xfrm>
            <a:off x="234999" y="3445476"/>
            <a:ext cx="2519049" cy="920422"/>
            <a:chOff x="2799098" y="2967931"/>
            <a:chExt cx="2519049" cy="920422"/>
          </a:xfrm>
        </p:grpSpPr>
        <p:sp>
          <p:nvSpPr>
            <p:cNvPr id="62" name="Полилиния: фигура 31">
              <a:extLst>
                <a:ext uri="{FF2B5EF4-FFF2-40B4-BE49-F238E27FC236}">
                  <a16:creationId xmlns:a16="http://schemas.microsoft.com/office/drawing/2014/main" xmlns="" id="{F73474C6-8AE1-44DA-950E-087F941FCD84}"/>
                </a:ext>
              </a:extLst>
            </p:cNvPr>
            <p:cNvSpPr/>
            <p:nvPr/>
          </p:nvSpPr>
          <p:spPr>
            <a:xfrm rot="10800000">
              <a:off x="2799098" y="2967931"/>
              <a:ext cx="2519049" cy="920422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bg1"/>
            </a:solidFill>
            <a:ln w="107950">
              <a:noFill/>
            </a:ln>
            <a:effectLst>
              <a:outerShdw blurRad="635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63" name="Полилиния: фигура 32">
              <a:extLst>
                <a:ext uri="{FF2B5EF4-FFF2-40B4-BE49-F238E27FC236}">
                  <a16:creationId xmlns:a16="http://schemas.microsoft.com/office/drawing/2014/main" xmlns="" id="{22F42CA5-11F8-4D62-A101-107945F6AFA5}"/>
                </a:ext>
              </a:extLst>
            </p:cNvPr>
            <p:cNvSpPr/>
            <p:nvPr/>
          </p:nvSpPr>
          <p:spPr>
            <a:xfrm rot="10800000">
              <a:off x="2823320" y="2992152"/>
              <a:ext cx="2470606" cy="871979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079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xmlns="" id="{911C2863-2C0A-44EE-9336-43C53EFB97D0}"/>
                </a:ext>
              </a:extLst>
            </p:cNvPr>
            <p:cNvSpPr/>
            <p:nvPr/>
          </p:nvSpPr>
          <p:spPr>
            <a:xfrm>
              <a:off x="2891171" y="3257562"/>
              <a:ext cx="2326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Маляр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Группа 66">
            <a:extLst>
              <a:ext uri="{FF2B5EF4-FFF2-40B4-BE49-F238E27FC236}">
                <a16:creationId xmlns:a16="http://schemas.microsoft.com/office/drawing/2014/main" xmlns="" id="{9DD45C5F-0EA9-484C-A43D-5FA37BB1AC01}"/>
              </a:ext>
            </a:extLst>
          </p:cNvPr>
          <p:cNvGrpSpPr/>
          <p:nvPr/>
        </p:nvGrpSpPr>
        <p:grpSpPr>
          <a:xfrm>
            <a:off x="4273703" y="2961545"/>
            <a:ext cx="2572883" cy="920422"/>
            <a:chOff x="6837802" y="2484000"/>
            <a:chExt cx="2572883" cy="920422"/>
          </a:xfrm>
        </p:grpSpPr>
        <p:sp>
          <p:nvSpPr>
            <p:cNvPr id="68" name="Полилиния: фигура 10">
              <a:extLst>
                <a:ext uri="{FF2B5EF4-FFF2-40B4-BE49-F238E27FC236}">
                  <a16:creationId xmlns:a16="http://schemas.microsoft.com/office/drawing/2014/main" xmlns="" id="{C4178C19-7ACB-4C59-9FA6-7F4BDA680D9E}"/>
                </a:ext>
              </a:extLst>
            </p:cNvPr>
            <p:cNvSpPr/>
            <p:nvPr/>
          </p:nvSpPr>
          <p:spPr>
            <a:xfrm>
              <a:off x="6837802" y="2484000"/>
              <a:ext cx="2519049" cy="920422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bg1"/>
            </a:solidFill>
            <a:ln w="107950">
              <a:noFill/>
            </a:ln>
            <a:effectLst>
              <a:outerShdw blurRad="635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69" name="Полилиния: фигура 5">
              <a:extLst>
                <a:ext uri="{FF2B5EF4-FFF2-40B4-BE49-F238E27FC236}">
                  <a16:creationId xmlns:a16="http://schemas.microsoft.com/office/drawing/2014/main" xmlns="" id="{6197D129-3F78-454A-A99F-93BD2EE249ED}"/>
                </a:ext>
              </a:extLst>
            </p:cNvPr>
            <p:cNvSpPr/>
            <p:nvPr/>
          </p:nvSpPr>
          <p:spPr>
            <a:xfrm>
              <a:off x="6862023" y="2508222"/>
              <a:ext cx="2470606" cy="871979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71" name="Прямоугольник 70">
              <a:extLst>
                <a:ext uri="{FF2B5EF4-FFF2-40B4-BE49-F238E27FC236}">
                  <a16:creationId xmlns:a16="http://schemas.microsoft.com/office/drawing/2014/main" xmlns="" id="{CEB65794-717E-480E-9C12-A5FD0729E16B}"/>
                </a:ext>
              </a:extLst>
            </p:cNvPr>
            <p:cNvSpPr/>
            <p:nvPr/>
          </p:nvSpPr>
          <p:spPr>
            <a:xfrm>
              <a:off x="7083864" y="2787420"/>
              <a:ext cx="2326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Облицовщик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Группа 72">
            <a:extLst>
              <a:ext uri="{FF2B5EF4-FFF2-40B4-BE49-F238E27FC236}">
                <a16:creationId xmlns:a16="http://schemas.microsoft.com/office/drawing/2014/main" xmlns="" id="{200A3F9B-5165-46F5-AC49-3FDB17995FD4}"/>
              </a:ext>
            </a:extLst>
          </p:cNvPr>
          <p:cNvGrpSpPr/>
          <p:nvPr/>
        </p:nvGrpSpPr>
        <p:grpSpPr>
          <a:xfrm>
            <a:off x="4285532" y="4107553"/>
            <a:ext cx="2543270" cy="920422"/>
            <a:chOff x="6849631" y="3630008"/>
            <a:chExt cx="2543270" cy="920422"/>
          </a:xfrm>
        </p:grpSpPr>
        <p:sp>
          <p:nvSpPr>
            <p:cNvPr id="74" name="Полилиния: фигура 15">
              <a:extLst>
                <a:ext uri="{FF2B5EF4-FFF2-40B4-BE49-F238E27FC236}">
                  <a16:creationId xmlns:a16="http://schemas.microsoft.com/office/drawing/2014/main" xmlns="" id="{37F365A9-F0EC-4A8C-941B-C734AB355A7D}"/>
                </a:ext>
              </a:extLst>
            </p:cNvPr>
            <p:cNvSpPr/>
            <p:nvPr/>
          </p:nvSpPr>
          <p:spPr>
            <a:xfrm>
              <a:off x="6849631" y="3630008"/>
              <a:ext cx="2519049" cy="920422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bg1"/>
            </a:solidFill>
            <a:ln w="107950">
              <a:noFill/>
            </a:ln>
            <a:effectLst>
              <a:outerShdw blurRad="635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75" name="Полилиния: фигура 16">
              <a:extLst>
                <a:ext uri="{FF2B5EF4-FFF2-40B4-BE49-F238E27FC236}">
                  <a16:creationId xmlns:a16="http://schemas.microsoft.com/office/drawing/2014/main" xmlns="" id="{D3900E48-45B5-4729-8A72-19AF944092F9}"/>
                </a:ext>
              </a:extLst>
            </p:cNvPr>
            <p:cNvSpPr/>
            <p:nvPr/>
          </p:nvSpPr>
          <p:spPr>
            <a:xfrm>
              <a:off x="6873852" y="3654230"/>
              <a:ext cx="2470606" cy="871979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rgbClr val="3333CC"/>
            </a:solidFill>
            <a:ln w="1079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77" name="Прямоугольник 76">
              <a:extLst>
                <a:ext uri="{FF2B5EF4-FFF2-40B4-BE49-F238E27FC236}">
                  <a16:creationId xmlns:a16="http://schemas.microsoft.com/office/drawing/2014/main" xmlns="" id="{EB66157A-302E-452F-B430-3B854823923F}"/>
                </a:ext>
              </a:extLst>
            </p:cNvPr>
            <p:cNvSpPr/>
            <p:nvPr/>
          </p:nvSpPr>
          <p:spPr>
            <a:xfrm>
              <a:off x="7066080" y="3872703"/>
              <a:ext cx="2326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Монтажник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Группа 78">
            <a:extLst>
              <a:ext uri="{FF2B5EF4-FFF2-40B4-BE49-F238E27FC236}">
                <a16:creationId xmlns:a16="http://schemas.microsoft.com/office/drawing/2014/main" xmlns="" id="{3FBC79E5-FCA1-4650-8B7D-100613D6437A}"/>
              </a:ext>
            </a:extLst>
          </p:cNvPr>
          <p:cNvGrpSpPr/>
          <p:nvPr/>
        </p:nvGrpSpPr>
        <p:grpSpPr>
          <a:xfrm>
            <a:off x="4297924" y="5242807"/>
            <a:ext cx="2519049" cy="920422"/>
            <a:chOff x="6862023" y="4765262"/>
            <a:chExt cx="2519049" cy="920422"/>
          </a:xfrm>
        </p:grpSpPr>
        <p:sp>
          <p:nvSpPr>
            <p:cNvPr id="80" name="Полилиния: фигура 19">
              <a:extLst>
                <a:ext uri="{FF2B5EF4-FFF2-40B4-BE49-F238E27FC236}">
                  <a16:creationId xmlns:a16="http://schemas.microsoft.com/office/drawing/2014/main" xmlns="" id="{96407D01-5CBB-4864-94CB-F9E312000AC7}"/>
                </a:ext>
              </a:extLst>
            </p:cNvPr>
            <p:cNvSpPr/>
            <p:nvPr/>
          </p:nvSpPr>
          <p:spPr>
            <a:xfrm>
              <a:off x="6862023" y="4765262"/>
              <a:ext cx="2519049" cy="920422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bg1"/>
            </a:solidFill>
            <a:ln w="107950">
              <a:noFill/>
            </a:ln>
            <a:effectLst>
              <a:outerShdw blurRad="635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81" name="Полилиния: фигура 20">
              <a:extLst>
                <a:ext uri="{FF2B5EF4-FFF2-40B4-BE49-F238E27FC236}">
                  <a16:creationId xmlns:a16="http://schemas.microsoft.com/office/drawing/2014/main" xmlns="" id="{84ED5957-622A-4B4C-A3C1-8D684AC28EA5}"/>
                </a:ext>
              </a:extLst>
            </p:cNvPr>
            <p:cNvSpPr/>
            <p:nvPr/>
          </p:nvSpPr>
          <p:spPr>
            <a:xfrm>
              <a:off x="6886244" y="4789484"/>
              <a:ext cx="2470606" cy="871979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rgbClr val="3399FF"/>
            </a:solidFill>
            <a:ln w="1079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:a16="http://schemas.microsoft.com/office/drawing/2014/main" xmlns="" id="{48F3CD81-CA7E-49D0-BEF1-1D3DE837A398}"/>
                </a:ext>
              </a:extLst>
            </p:cNvPr>
            <p:cNvSpPr/>
            <p:nvPr/>
          </p:nvSpPr>
          <p:spPr>
            <a:xfrm>
              <a:off x="7030029" y="5061729"/>
              <a:ext cx="2326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Кровельщик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5" name="Группа 84">
            <a:extLst>
              <a:ext uri="{FF2B5EF4-FFF2-40B4-BE49-F238E27FC236}">
                <a16:creationId xmlns:a16="http://schemas.microsoft.com/office/drawing/2014/main" xmlns="" id="{36A14F04-6889-4658-A7F1-1DEB42D61AC0}"/>
              </a:ext>
            </a:extLst>
          </p:cNvPr>
          <p:cNvGrpSpPr/>
          <p:nvPr/>
        </p:nvGrpSpPr>
        <p:grpSpPr>
          <a:xfrm>
            <a:off x="240318" y="2349542"/>
            <a:ext cx="2661705" cy="920422"/>
            <a:chOff x="2804417" y="1871997"/>
            <a:chExt cx="2661705" cy="920422"/>
          </a:xfrm>
        </p:grpSpPr>
        <p:sp>
          <p:nvSpPr>
            <p:cNvPr id="86" name="Полилиния: фигура 27">
              <a:extLst>
                <a:ext uri="{FF2B5EF4-FFF2-40B4-BE49-F238E27FC236}">
                  <a16:creationId xmlns:a16="http://schemas.microsoft.com/office/drawing/2014/main" xmlns="" id="{AA3242DC-9804-4A5F-98F9-BFEE5497CCFC}"/>
                </a:ext>
              </a:extLst>
            </p:cNvPr>
            <p:cNvSpPr/>
            <p:nvPr/>
          </p:nvSpPr>
          <p:spPr>
            <a:xfrm rot="10800000">
              <a:off x="2804417" y="1871997"/>
              <a:ext cx="2519049" cy="920422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solidFill>
              <a:schemeClr val="bg1"/>
            </a:solidFill>
            <a:ln w="107950">
              <a:noFill/>
            </a:ln>
            <a:effectLst>
              <a:outerShdw blurRad="635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87" name="Полилиния: фигура 28">
              <a:extLst>
                <a:ext uri="{FF2B5EF4-FFF2-40B4-BE49-F238E27FC236}">
                  <a16:creationId xmlns:a16="http://schemas.microsoft.com/office/drawing/2014/main" xmlns="" id="{7A70B741-5602-4359-A6F3-2B0C26C42F24}"/>
                </a:ext>
              </a:extLst>
            </p:cNvPr>
            <p:cNvSpPr/>
            <p:nvPr/>
          </p:nvSpPr>
          <p:spPr>
            <a:xfrm rot="10800000">
              <a:off x="2828639" y="1892420"/>
              <a:ext cx="2470606" cy="871979"/>
            </a:xfrm>
            <a:custGeom>
              <a:avLst/>
              <a:gdLst>
                <a:gd name="connsiteX0" fmla="*/ 0 w 4590000"/>
                <a:gd name="connsiteY0" fmla="*/ 0 h 1620000"/>
                <a:gd name="connsiteX1" fmla="*/ 2880000 w 4590000"/>
                <a:gd name="connsiteY1" fmla="*/ 0 h 1620000"/>
                <a:gd name="connsiteX2" fmla="*/ 3510000 w 4590000"/>
                <a:gd name="connsiteY2" fmla="*/ 0 h 1620000"/>
                <a:gd name="connsiteX3" fmla="*/ 4185000 w 4590000"/>
                <a:gd name="connsiteY3" fmla="*/ 0 h 1620000"/>
                <a:gd name="connsiteX4" fmla="*/ 4590000 w 4590000"/>
                <a:gd name="connsiteY4" fmla="*/ 810000 h 1620000"/>
                <a:gd name="connsiteX5" fmla="*/ 4185000 w 4590000"/>
                <a:gd name="connsiteY5" fmla="*/ 1620000 h 1620000"/>
                <a:gd name="connsiteX6" fmla="*/ 3510000 w 4590000"/>
                <a:gd name="connsiteY6" fmla="*/ 1620000 h 1620000"/>
                <a:gd name="connsiteX7" fmla="*/ 2880000 w 4590000"/>
                <a:gd name="connsiteY7" fmla="*/ 1620000 h 1620000"/>
                <a:gd name="connsiteX8" fmla="*/ 0 w 4590000"/>
                <a:gd name="connsiteY8" fmla="*/ 162000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0000" h="1620000">
                  <a:moveTo>
                    <a:pt x="0" y="0"/>
                  </a:moveTo>
                  <a:lnTo>
                    <a:pt x="2880000" y="0"/>
                  </a:lnTo>
                  <a:lnTo>
                    <a:pt x="3510000" y="0"/>
                  </a:lnTo>
                  <a:lnTo>
                    <a:pt x="4185000" y="0"/>
                  </a:lnTo>
                  <a:lnTo>
                    <a:pt x="4590000" y="810000"/>
                  </a:lnTo>
                  <a:lnTo>
                    <a:pt x="4185000" y="1620000"/>
                  </a:lnTo>
                  <a:lnTo>
                    <a:pt x="3510000" y="1620000"/>
                  </a:lnTo>
                  <a:lnTo>
                    <a:pt x="2880000" y="1620000"/>
                  </a:lnTo>
                  <a:lnTo>
                    <a:pt x="0" y="1620000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88" name="Хорда 87">
              <a:extLst>
                <a:ext uri="{FF2B5EF4-FFF2-40B4-BE49-F238E27FC236}">
                  <a16:creationId xmlns:a16="http://schemas.microsoft.com/office/drawing/2014/main" xmlns="" id="{4C31444F-538B-46BA-97D6-4142F9C7837D}"/>
                </a:ext>
              </a:extLst>
            </p:cNvPr>
            <p:cNvSpPr/>
            <p:nvPr/>
          </p:nvSpPr>
          <p:spPr>
            <a:xfrm rot="1346623">
              <a:off x="4925975" y="2041775"/>
              <a:ext cx="540147" cy="561615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xmlns="" id="{942DE6FE-7399-495E-962B-7E81A6F5286E}"/>
                </a:ext>
              </a:extLst>
            </p:cNvPr>
            <p:cNvSpPr/>
            <p:nvPr/>
          </p:nvSpPr>
          <p:spPr>
            <a:xfrm>
              <a:off x="2840189" y="1986324"/>
              <a:ext cx="23268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Инженер-строитель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1" name="Шестиугольник 90">
            <a:extLst>
              <a:ext uri="{FF2B5EF4-FFF2-40B4-BE49-F238E27FC236}">
                <a16:creationId xmlns:a16="http://schemas.microsoft.com/office/drawing/2014/main" xmlns="" id="{0AE6287D-BBC1-47B5-ABC0-26818865DA0A}"/>
              </a:ext>
            </a:extLst>
          </p:cNvPr>
          <p:cNvSpPr/>
          <p:nvPr/>
        </p:nvSpPr>
        <p:spPr>
          <a:xfrm>
            <a:off x="3407071" y="2679333"/>
            <a:ext cx="262582" cy="226364"/>
          </a:xfrm>
          <a:prstGeom prst="hexagon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Шестиугольник 91">
            <a:extLst>
              <a:ext uri="{FF2B5EF4-FFF2-40B4-BE49-F238E27FC236}">
                <a16:creationId xmlns:a16="http://schemas.microsoft.com/office/drawing/2014/main" xmlns="" id="{F347D420-531A-49A3-8633-CD125288C865}"/>
              </a:ext>
            </a:extLst>
          </p:cNvPr>
          <p:cNvSpPr/>
          <p:nvPr/>
        </p:nvSpPr>
        <p:spPr>
          <a:xfrm>
            <a:off x="3402992" y="3292101"/>
            <a:ext cx="262582" cy="226364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Шестиугольник 92">
            <a:extLst>
              <a:ext uri="{FF2B5EF4-FFF2-40B4-BE49-F238E27FC236}">
                <a16:creationId xmlns:a16="http://schemas.microsoft.com/office/drawing/2014/main" xmlns="" id="{FBC08837-0C9E-46BC-9DDF-19361DE15D11}"/>
              </a:ext>
            </a:extLst>
          </p:cNvPr>
          <p:cNvSpPr/>
          <p:nvPr/>
        </p:nvSpPr>
        <p:spPr>
          <a:xfrm>
            <a:off x="3407071" y="3835259"/>
            <a:ext cx="262582" cy="226364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Шестиугольник 93">
            <a:extLst>
              <a:ext uri="{FF2B5EF4-FFF2-40B4-BE49-F238E27FC236}">
                <a16:creationId xmlns:a16="http://schemas.microsoft.com/office/drawing/2014/main" xmlns="" id="{8DBE6289-E9A4-4B11-A428-F5C2D607DD86}"/>
              </a:ext>
            </a:extLst>
          </p:cNvPr>
          <p:cNvSpPr/>
          <p:nvPr/>
        </p:nvSpPr>
        <p:spPr>
          <a:xfrm>
            <a:off x="3407071" y="4416269"/>
            <a:ext cx="262582" cy="226364"/>
          </a:xfrm>
          <a:prstGeom prst="hexagon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Шестиугольник 94">
            <a:extLst>
              <a:ext uri="{FF2B5EF4-FFF2-40B4-BE49-F238E27FC236}">
                <a16:creationId xmlns:a16="http://schemas.microsoft.com/office/drawing/2014/main" xmlns="" id="{E1AF609C-4657-449F-8D83-EE3E9B76688F}"/>
              </a:ext>
            </a:extLst>
          </p:cNvPr>
          <p:cNvSpPr/>
          <p:nvPr/>
        </p:nvSpPr>
        <p:spPr>
          <a:xfrm>
            <a:off x="3407071" y="4999413"/>
            <a:ext cx="262582" cy="226364"/>
          </a:xfrm>
          <a:prstGeom prst="hexagon">
            <a:avLst/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Шестиугольник 95">
            <a:extLst>
              <a:ext uri="{FF2B5EF4-FFF2-40B4-BE49-F238E27FC236}">
                <a16:creationId xmlns:a16="http://schemas.microsoft.com/office/drawing/2014/main" xmlns="" id="{76091CFD-E016-4E74-9691-3CD80910B6FE}"/>
              </a:ext>
            </a:extLst>
          </p:cNvPr>
          <p:cNvSpPr/>
          <p:nvPr/>
        </p:nvSpPr>
        <p:spPr>
          <a:xfrm>
            <a:off x="3407071" y="5540439"/>
            <a:ext cx="262582" cy="226364"/>
          </a:xfrm>
          <a:prstGeom prst="hexagon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292" y="2558080"/>
            <a:ext cx="284854" cy="463736"/>
          </a:xfrm>
          <a:prstGeom prst="rect">
            <a:avLst/>
          </a:prstGeom>
        </p:spPr>
      </p:pic>
      <p:sp>
        <p:nvSpPr>
          <p:cNvPr id="98" name="Хорда 97">
            <a:extLst>
              <a:ext uri="{FF2B5EF4-FFF2-40B4-BE49-F238E27FC236}">
                <a16:creationId xmlns:a16="http://schemas.microsoft.com/office/drawing/2014/main" xmlns="" id="{4C31444F-538B-46BA-97D6-4142F9C7837D}"/>
              </a:ext>
            </a:extLst>
          </p:cNvPr>
          <p:cNvSpPr/>
          <p:nvPr/>
        </p:nvSpPr>
        <p:spPr>
          <a:xfrm rot="1346623">
            <a:off x="2371582" y="3653008"/>
            <a:ext cx="540147" cy="561615"/>
          </a:xfrm>
          <a:prstGeom prst="chor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1313" y="3721102"/>
            <a:ext cx="369606" cy="436488"/>
          </a:xfrm>
          <a:prstGeom prst="rect">
            <a:avLst/>
          </a:prstGeom>
        </p:spPr>
      </p:pic>
      <p:sp>
        <p:nvSpPr>
          <p:cNvPr id="99" name="Хорда 98">
            <a:extLst>
              <a:ext uri="{FF2B5EF4-FFF2-40B4-BE49-F238E27FC236}">
                <a16:creationId xmlns:a16="http://schemas.microsoft.com/office/drawing/2014/main" xmlns="" id="{4C31444F-538B-46BA-97D6-4142F9C7837D}"/>
              </a:ext>
            </a:extLst>
          </p:cNvPr>
          <p:cNvSpPr/>
          <p:nvPr/>
        </p:nvSpPr>
        <p:spPr>
          <a:xfrm rot="1346623">
            <a:off x="2400675" y="4718606"/>
            <a:ext cx="540147" cy="561615"/>
          </a:xfrm>
          <a:prstGeom prst="chor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9760" y="4753111"/>
            <a:ext cx="287435" cy="464749"/>
          </a:xfrm>
          <a:prstGeom prst="rect">
            <a:avLst/>
          </a:prstGeom>
        </p:spPr>
      </p:pic>
      <p:sp>
        <p:nvSpPr>
          <p:cNvPr id="100" name="Хорда 99">
            <a:extLst>
              <a:ext uri="{FF2B5EF4-FFF2-40B4-BE49-F238E27FC236}">
                <a16:creationId xmlns:a16="http://schemas.microsoft.com/office/drawing/2014/main" xmlns="" id="{4C31444F-538B-46BA-97D6-4142F9C7837D}"/>
              </a:ext>
            </a:extLst>
          </p:cNvPr>
          <p:cNvSpPr/>
          <p:nvPr/>
        </p:nvSpPr>
        <p:spPr>
          <a:xfrm rot="20253377" flipH="1">
            <a:off x="4135772" y="3164669"/>
            <a:ext cx="540147" cy="561615"/>
          </a:xfrm>
          <a:prstGeom prst="chor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5715" y="3203066"/>
            <a:ext cx="412789" cy="447680"/>
          </a:xfrm>
          <a:prstGeom prst="rect">
            <a:avLst/>
          </a:prstGeom>
        </p:spPr>
      </p:pic>
      <p:sp>
        <p:nvSpPr>
          <p:cNvPr id="101" name="Хорда 100">
            <a:extLst>
              <a:ext uri="{FF2B5EF4-FFF2-40B4-BE49-F238E27FC236}">
                <a16:creationId xmlns:a16="http://schemas.microsoft.com/office/drawing/2014/main" xmlns="" id="{4C31444F-538B-46BA-97D6-4142F9C7837D}"/>
              </a:ext>
            </a:extLst>
          </p:cNvPr>
          <p:cNvSpPr/>
          <p:nvPr/>
        </p:nvSpPr>
        <p:spPr>
          <a:xfrm rot="20253377" flipH="1">
            <a:off x="4129441" y="4286957"/>
            <a:ext cx="540147" cy="561615"/>
          </a:xfrm>
          <a:prstGeom prst="chor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85912" y="4328178"/>
            <a:ext cx="323796" cy="507759"/>
          </a:xfrm>
          <a:prstGeom prst="rect">
            <a:avLst/>
          </a:prstGeom>
        </p:spPr>
      </p:pic>
      <p:sp>
        <p:nvSpPr>
          <p:cNvPr id="102" name="Хорда 101">
            <a:extLst>
              <a:ext uri="{FF2B5EF4-FFF2-40B4-BE49-F238E27FC236}">
                <a16:creationId xmlns:a16="http://schemas.microsoft.com/office/drawing/2014/main" xmlns="" id="{4C31444F-538B-46BA-97D6-4142F9C7837D}"/>
              </a:ext>
            </a:extLst>
          </p:cNvPr>
          <p:cNvSpPr/>
          <p:nvPr/>
        </p:nvSpPr>
        <p:spPr>
          <a:xfrm rot="20253377" flipH="1">
            <a:off x="4141628" y="5420224"/>
            <a:ext cx="540147" cy="561615"/>
          </a:xfrm>
          <a:prstGeom prst="chor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703" y="5471655"/>
            <a:ext cx="421142" cy="419792"/>
          </a:xfrm>
          <a:prstGeom prst="rect">
            <a:avLst/>
          </a:prstGeom>
        </p:spPr>
      </p:pic>
      <p:pic>
        <p:nvPicPr>
          <p:cNvPr id="103" name="Picture 2" descr="https://home-hotel.info/wp-content/uploads/2018/11/stroiteli_1x1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3592" y="1496679"/>
            <a:ext cx="1899443" cy="2021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20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16744" y="1311629"/>
            <a:ext cx="7178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строителем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предполагает наличие некоторых личных качеств, без которых на стройке не обойтись: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415846" y="5664463"/>
            <a:ext cx="3289110" cy="10645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Аккуратность.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448315" y="3278417"/>
            <a:ext cx="3289110" cy="10645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</a:rPr>
              <a:t>Ответственность.</a:t>
            </a:r>
          </a:p>
        </p:txBody>
      </p:sp>
      <p:sp>
        <p:nvSpPr>
          <p:cNvPr id="34" name="Стрелка вправо 33"/>
          <p:cNvSpPr/>
          <p:nvPr/>
        </p:nvSpPr>
        <p:spPr>
          <a:xfrm>
            <a:off x="439901" y="4455634"/>
            <a:ext cx="3289110" cy="10645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</a:rPr>
              <a:t>Терпеливость.</a:t>
            </a:r>
          </a:p>
        </p:txBody>
      </p:sp>
      <p:sp>
        <p:nvSpPr>
          <p:cNvPr id="35" name="Стрелка вправо 34"/>
          <p:cNvSpPr/>
          <p:nvPr/>
        </p:nvSpPr>
        <p:spPr>
          <a:xfrm>
            <a:off x="452630" y="2101200"/>
            <a:ext cx="3289110" cy="10645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</a:rPr>
              <a:t>Способность выполнять командную работу.</a:t>
            </a:r>
          </a:p>
        </p:txBody>
      </p:sp>
      <p:sp>
        <p:nvSpPr>
          <p:cNvPr id="18" name="AutoShape 4" descr="http://diz-proekt.ru/wp-content/uploads/2020/06/435b33d679875e6e62ab480587567b33.jpg"/>
          <p:cNvSpPr>
            <a:spLocks noChangeAspect="1" noChangeArrowheads="1"/>
          </p:cNvSpPr>
          <p:nvPr/>
        </p:nvSpPr>
        <p:spPr bwMode="auto">
          <a:xfrm>
            <a:off x="4932291" y="365862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static.tildacdn.com/tild6537-3538-4430-b733-636138623662/General2BContractor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29365" y="2956370"/>
            <a:ext cx="4158417" cy="2773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37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8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0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1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2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44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5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6" name="Рисунок 4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4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746731"/>
            <a:ext cx="88312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6575"/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Знание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 физики.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Строитель-инженер должен хорошо знать основные законы физики и применять их на практике. Ведь здания и сооружения, которые не будут возведены с учетом этого, могут разрушиться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tabLst>
                <a:tab pos="536575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Знание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строительных материалов.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Специалист должен быть осведомлен в области строительных материалов, ведь от того, какой материал будет применен в том или ином случае, в конечном счете, зависит качество результата работы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defTabSz="536575"/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Знание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принципов и технологий строительства.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строительстве применяются особые технологии, в которых специалист должен хорошо разбираться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defTabSz="536575"/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Ответственность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Неверные действия представителя профессии могут привести к обрушению здания, а это, в свою очередь, может повлечь гибель людей. Поэтому специалист должен быть очень ответственным.</a:t>
            </a: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20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21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3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6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7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39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0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1" name="Рисунок 40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2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54"/>
          <p:cNvSpPr txBox="1"/>
          <p:nvPr/>
        </p:nvSpPr>
        <p:spPr>
          <a:xfrm>
            <a:off x="348793" y="576519"/>
            <a:ext cx="1096664" cy="39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3200" dirty="0">
              <a:solidFill>
                <a:prstClr val="white"/>
              </a:solidFill>
              <a:ea typeface="时尚中黑简体" panose="01010104010101010101" pitchFamily="2" charset="-122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8792" y="1966482"/>
            <a:ext cx="84267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657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Абитуриенту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желающему получить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данную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специализацию, необходимо поступить в высшее учебное заведение по профилю подготовки 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«Архитектура», «Строительство», «Строительство уникальных зданий и сооружений». </a:t>
            </a:r>
            <a:endParaRPr lang="ru-RU" sz="2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0259" y="3905474"/>
            <a:ext cx="84352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657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После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обучения и получения диплома выпускникам рекомендуется пройти курсы повышения квалификации, а также регулярно получать новые знания и компетенции на специальных семинарах и тренингах. </a:t>
            </a:r>
          </a:p>
        </p:txBody>
      </p:sp>
      <p:grpSp>
        <p:nvGrpSpPr>
          <p:cNvPr id="30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33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4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6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7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8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6"/>
          <p:cNvGrpSpPr/>
          <p:nvPr/>
        </p:nvGrpSpPr>
        <p:grpSpPr>
          <a:xfrm>
            <a:off x="308218" y="370403"/>
            <a:ext cx="1124656" cy="1026453"/>
            <a:chOff x="2928967" y="2614764"/>
            <a:chExt cx="1012671" cy="843565"/>
          </a:xfrm>
        </p:grpSpPr>
        <p:sp>
          <p:nvSpPr>
            <p:cNvPr id="40" name="六边形 37"/>
            <p:cNvSpPr/>
            <p:nvPr/>
          </p:nvSpPr>
          <p:spPr>
            <a:xfrm>
              <a:off x="2963101" y="2614764"/>
              <a:ext cx="978537" cy="843565"/>
            </a:xfrm>
            <a:prstGeom prst="hexagon">
              <a:avLst/>
            </a:prstGeom>
            <a:solidFill>
              <a:srgbClr val="01ACB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1" name="文本框 1"/>
            <p:cNvSpPr txBox="1"/>
            <p:nvPr/>
          </p:nvSpPr>
          <p:spPr>
            <a:xfrm>
              <a:off x="2928967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2" name="Рисунок 41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5" y="530320"/>
            <a:ext cx="803516" cy="7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05202" y="782087"/>
            <a:ext cx="70367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Гончар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мастер, изготавливающий глиняную посуду, керамику.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1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38725" y="75406"/>
            <a:ext cx="722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Гончар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03434" y="1943025"/>
            <a:ext cx="3161935" cy="994666"/>
            <a:chOff x="203434" y="1943025"/>
            <a:chExt cx="3161935" cy="99466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3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ый треугольник 3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5153" y="22617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904120" y="2258971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211359" y="3138420"/>
            <a:ext cx="3161935" cy="994666"/>
            <a:chOff x="203434" y="1943025"/>
            <a:chExt cx="3161935" cy="994666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5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ый треугольник 5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ый треугольник 5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8696" y="345618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hlinkClick r:id="rId3" action="ppaction://hlinksldjump"/>
          </p:cNvPr>
          <p:cNvSpPr txBox="1"/>
          <p:nvPr/>
        </p:nvSpPr>
        <p:spPr>
          <a:xfrm>
            <a:off x="766299" y="3304877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203434" y="4403602"/>
            <a:ext cx="3161935" cy="994666"/>
            <a:chOff x="203434" y="1943025"/>
            <a:chExt cx="3161935" cy="994666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0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6497" y="4730002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5638030" y="1886394"/>
            <a:ext cx="3161935" cy="994666"/>
            <a:chOff x="203434" y="1943025"/>
            <a:chExt cx="3161935" cy="994666"/>
          </a:xfrm>
        </p:grpSpPr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8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ый треугольник 68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ый треугольник 69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>
            <a:hlinkClick r:id="rId4" action="ppaction://hlinksldjump"/>
          </p:cNvPr>
          <p:cNvSpPr txBox="1"/>
          <p:nvPr/>
        </p:nvSpPr>
        <p:spPr>
          <a:xfrm>
            <a:off x="755569" y="4738197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45409" y="218562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5648532" y="3136924"/>
            <a:ext cx="3161935" cy="994666"/>
            <a:chOff x="203434" y="1943025"/>
            <a:chExt cx="3161935" cy="994666"/>
          </a:xfrm>
        </p:grpSpPr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7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3111" y="344959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hlinkClick r:id="rId5" action="ppaction://hlinksldjump"/>
          </p:cNvPr>
          <p:cNvSpPr txBox="1"/>
          <p:nvPr/>
        </p:nvSpPr>
        <p:spPr>
          <a:xfrm>
            <a:off x="6285738" y="2199061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5630105" y="4403602"/>
            <a:ext cx="3161935" cy="994666"/>
            <a:chOff x="203434" y="1943025"/>
            <a:chExt cx="3161935" cy="994666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3" name="Группа 82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84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рямоугольный треугольник 84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рямоугольный треугольник 85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37485" y="469440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hlinkClick r:id="rId6" action="ppaction://hlinksldjump"/>
          </p:cNvPr>
          <p:cNvSpPr txBox="1"/>
          <p:nvPr/>
        </p:nvSpPr>
        <p:spPr>
          <a:xfrm>
            <a:off x="6330791" y="3286903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карьера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hlinkClick r:id="rId7" action="ppaction://hlinksldjump"/>
          </p:cNvPr>
          <p:cNvSpPr txBox="1"/>
          <p:nvPr/>
        </p:nvSpPr>
        <p:spPr>
          <a:xfrm>
            <a:off x="6275510" y="4689333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Видео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Рисунок 47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3117" y="6251141"/>
            <a:ext cx="487150" cy="487150"/>
          </a:xfrm>
          <a:prstGeom prst="rect">
            <a:avLst/>
          </a:prstGeom>
        </p:spPr>
      </p:pic>
      <p:grpSp>
        <p:nvGrpSpPr>
          <p:cNvPr id="97" name="组合 76"/>
          <p:cNvGrpSpPr/>
          <p:nvPr/>
        </p:nvGrpSpPr>
        <p:grpSpPr>
          <a:xfrm>
            <a:off x="312460" y="407304"/>
            <a:ext cx="1158121" cy="964041"/>
            <a:chOff x="5392706" y="4610009"/>
            <a:chExt cx="1013849" cy="843565"/>
          </a:xfrm>
        </p:grpSpPr>
        <p:sp>
          <p:nvSpPr>
            <p:cNvPr id="106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7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08" name="Рисунок 107"/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56" y="470704"/>
            <a:ext cx="613451" cy="86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2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54790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9082" y="1814031"/>
            <a:ext cx="520133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361950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Гончарство зародилось ещё в эпоху неолита (V–III тысячелетии до н.э.), когда люди обнаружили уникальные свойства глины: способность не пропускать воду после высыхания и становиться твердой при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обжиге. </a:t>
            </a:r>
          </a:p>
          <a:p>
            <a:pPr algn="just" defTabSz="361950"/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Первоначально вся посуда изготавливалась только вручную. А в конце IV тысячелетия до н.э. появился и стал дополнительно использоваться гончарный круг. Каждый представитель профессии применял свою технологию производства и ставил на продукцию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клеймо – аналог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современного товарного знака.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3" name="组合 76"/>
          <p:cNvGrpSpPr/>
          <p:nvPr/>
        </p:nvGrpSpPr>
        <p:grpSpPr>
          <a:xfrm>
            <a:off x="312460" y="407304"/>
            <a:ext cx="1158121" cy="964041"/>
            <a:chOff x="5392706" y="4610009"/>
            <a:chExt cx="1013849" cy="843565"/>
          </a:xfrm>
        </p:grpSpPr>
        <p:sp>
          <p:nvSpPr>
            <p:cNvPr id="34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56" y="470704"/>
            <a:ext cx="613451" cy="8682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517" y="1574197"/>
            <a:ext cx="3131779" cy="4331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000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701742"/>
            <a:ext cx="88312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6088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Профессия Гончар достаточно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редкая, большая часть специалистов занимается тем, что изготавливает сувенирные или дизайнерские изделия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defTabSz="446088"/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Основной «рабочий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инструмент»  – гончарный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круг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После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того, как основная заготовка сформирована, могут применяться специальные инструменты, при помощи которых создаются декоративные бороздки.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После того, как материал приобрел форму, «полуфабрикат» запекают в специальной печи. Мастер должен знать и необходимую температуру, и время, требующееся для того, чтобы изделие приобрело необходимую прочность 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265838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44115"/>
            <a:ext cx="487150" cy="487150"/>
          </a:xfrm>
          <a:prstGeom prst="rect">
            <a:avLst/>
          </a:prstGeom>
        </p:spPr>
      </p:pic>
      <p:grpSp>
        <p:nvGrpSpPr>
          <p:cNvPr id="33" name="组合 76"/>
          <p:cNvGrpSpPr/>
          <p:nvPr/>
        </p:nvGrpSpPr>
        <p:grpSpPr>
          <a:xfrm>
            <a:off x="312460" y="407304"/>
            <a:ext cx="1158121" cy="964041"/>
            <a:chOff x="5392706" y="4610009"/>
            <a:chExt cx="1013849" cy="843565"/>
          </a:xfrm>
        </p:grpSpPr>
        <p:sp>
          <p:nvSpPr>
            <p:cNvPr id="34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56" y="470704"/>
            <a:ext cx="613451" cy="8682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90" y="4909549"/>
            <a:ext cx="2752187" cy="1835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137298" y="4762007"/>
            <a:ext cx="583763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После термической обработки, при необходимости и в зависимости от художественного замысла, мастер покрывает свое изделие специальной краской или же украшает декоративными элементами.</a:t>
            </a:r>
          </a:p>
        </p:txBody>
      </p:sp>
    </p:spTree>
    <p:extLst>
      <p:ext uri="{BB962C8B-B14F-4D97-AF65-F5344CB8AC3E}">
        <p14:creationId xmlns:p14="http://schemas.microsoft.com/office/powerpoint/2010/main" val="429485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05202" y="782087"/>
            <a:ext cx="7338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Шахтер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это специалист, который добывает из недр земной коры различные полезные ископаемые: уголь, железо, медь, золото, алмазы и т.д. 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1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86"/>
          <p:cNvGrpSpPr/>
          <p:nvPr/>
        </p:nvGrpSpPr>
        <p:grpSpPr>
          <a:xfrm>
            <a:off x="306261" y="351897"/>
            <a:ext cx="1096664" cy="964042"/>
            <a:chOff x="5422049" y="2031426"/>
            <a:chExt cx="1010965" cy="843565"/>
          </a:xfrm>
        </p:grpSpPr>
        <p:sp>
          <p:nvSpPr>
            <p:cNvPr id="23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4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38725" y="75406"/>
            <a:ext cx="722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Шахтер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03434" y="1943025"/>
            <a:ext cx="3161935" cy="994666"/>
            <a:chOff x="203434" y="1943025"/>
            <a:chExt cx="3161935" cy="99466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3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ый треугольник 3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5153" y="22617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hlinkClick r:id="rId3" action="ppaction://hlinksldjump"/>
          </p:cNvPr>
          <p:cNvSpPr txBox="1"/>
          <p:nvPr/>
        </p:nvSpPr>
        <p:spPr>
          <a:xfrm>
            <a:off x="904120" y="2258971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211359" y="3138420"/>
            <a:ext cx="3161935" cy="994666"/>
            <a:chOff x="203434" y="1943025"/>
            <a:chExt cx="3161935" cy="994666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5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ый треугольник 5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ый треугольник 5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8696" y="345618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hlinkClick r:id="rId4" action="ppaction://hlinksldjump"/>
          </p:cNvPr>
          <p:cNvSpPr txBox="1"/>
          <p:nvPr/>
        </p:nvSpPr>
        <p:spPr>
          <a:xfrm>
            <a:off x="766299" y="3304877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203434" y="4403602"/>
            <a:ext cx="3161935" cy="994666"/>
            <a:chOff x="203434" y="1943025"/>
            <a:chExt cx="3161935" cy="994666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0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6497" y="4730002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hlinkClick r:id="rId5" action="ppaction://hlinksldjump"/>
          </p:cNvPr>
          <p:cNvSpPr txBox="1"/>
          <p:nvPr/>
        </p:nvSpPr>
        <p:spPr>
          <a:xfrm>
            <a:off x="850385" y="4707654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Обязанности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203434" y="5651555"/>
            <a:ext cx="3161935" cy="994666"/>
            <a:chOff x="203434" y="1943025"/>
            <a:chExt cx="3161935" cy="994666"/>
          </a:xfrm>
        </p:grpSpPr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8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ый треугольник 68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ый треугольник 69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>
            <a:hlinkClick r:id="rId6" action="ppaction://hlinksldjump"/>
          </p:cNvPr>
          <p:cNvSpPr txBox="1"/>
          <p:nvPr/>
        </p:nvSpPr>
        <p:spPr>
          <a:xfrm>
            <a:off x="867266" y="592542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9124" y="598985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5672113" y="1940540"/>
            <a:ext cx="3161935" cy="994666"/>
            <a:chOff x="203434" y="1943025"/>
            <a:chExt cx="3161935" cy="994666"/>
          </a:xfrm>
        </p:grpSpPr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7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225320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hlinkClick r:id="rId7" action="ppaction://hlinksldjump"/>
          </p:cNvPr>
          <p:cNvSpPr txBox="1"/>
          <p:nvPr/>
        </p:nvSpPr>
        <p:spPr>
          <a:xfrm>
            <a:off x="6331961" y="226179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5680038" y="3077996"/>
            <a:ext cx="3161935" cy="994666"/>
            <a:chOff x="203434" y="1943025"/>
            <a:chExt cx="3161935" cy="994666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3" name="Группа 82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84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рямоугольный треугольник 84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рямоугольный треугольник 85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3368795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hlinkClick r:id="rId8" action="ppaction://hlinksldjump"/>
          </p:cNvPr>
          <p:cNvSpPr txBox="1"/>
          <p:nvPr/>
        </p:nvSpPr>
        <p:spPr>
          <a:xfrm>
            <a:off x="6362297" y="3234361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карьера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5661611" y="4240864"/>
            <a:ext cx="3161935" cy="994666"/>
            <a:chOff x="203434" y="1943025"/>
            <a:chExt cx="3161935" cy="994666"/>
          </a:xfrm>
        </p:grpSpPr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1" name="Группа 9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9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рямоугольный треугольник 9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ый треугольник 9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95" name="TextBox 94">
            <a:hlinkClick r:id="rId9" action="ppaction://hlinksldjump"/>
          </p:cNvPr>
          <p:cNvSpPr txBox="1"/>
          <p:nvPr/>
        </p:nvSpPr>
        <p:spPr>
          <a:xfrm>
            <a:off x="6325443" y="4534432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455353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Рисунок 47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3117" y="6251141"/>
            <a:ext cx="487150" cy="48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2632" y="1702158"/>
            <a:ext cx="8831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/>
              <a:t> Стать успешным гончаром сможет лишь человек с определённым складом характера. В этой профессии важны следующие качества: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3" name="组合 76"/>
          <p:cNvGrpSpPr/>
          <p:nvPr/>
        </p:nvGrpSpPr>
        <p:grpSpPr>
          <a:xfrm>
            <a:off x="312460" y="407304"/>
            <a:ext cx="1158121" cy="964041"/>
            <a:chOff x="5392706" y="4610009"/>
            <a:chExt cx="1013849" cy="843565"/>
          </a:xfrm>
        </p:grpSpPr>
        <p:sp>
          <p:nvSpPr>
            <p:cNvPr id="34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56" y="470704"/>
            <a:ext cx="613451" cy="8682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891" y="3030841"/>
            <a:ext cx="1784725" cy="1192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5644" y="2697390"/>
            <a:ext cx="1937391" cy="1401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任意多边形 37"/>
          <p:cNvSpPr/>
          <p:nvPr/>
        </p:nvSpPr>
        <p:spPr>
          <a:xfrm rot="2700000">
            <a:off x="3695957" y="2657228"/>
            <a:ext cx="257876" cy="262143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任意多边形 40"/>
          <p:cNvSpPr/>
          <p:nvPr/>
        </p:nvSpPr>
        <p:spPr>
          <a:xfrm rot="18900000" flipH="1">
            <a:off x="4488093" y="3535538"/>
            <a:ext cx="262144" cy="257877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任意多边形 45"/>
          <p:cNvSpPr/>
          <p:nvPr/>
        </p:nvSpPr>
        <p:spPr>
          <a:xfrm rot="2700000">
            <a:off x="3695957" y="4419014"/>
            <a:ext cx="257876" cy="262143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任意多边形 48"/>
          <p:cNvSpPr/>
          <p:nvPr/>
        </p:nvSpPr>
        <p:spPr>
          <a:xfrm rot="18900000" flipH="1">
            <a:off x="4488093" y="5306747"/>
            <a:ext cx="262144" cy="257877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任意多边形 51"/>
          <p:cNvSpPr/>
          <p:nvPr/>
        </p:nvSpPr>
        <p:spPr>
          <a:xfrm rot="2700000">
            <a:off x="3695957" y="6293924"/>
            <a:ext cx="257876" cy="262143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42" name="组合 86"/>
          <p:cNvGrpSpPr/>
          <p:nvPr/>
        </p:nvGrpSpPr>
        <p:grpSpPr>
          <a:xfrm>
            <a:off x="3826600" y="2397519"/>
            <a:ext cx="791664" cy="778780"/>
            <a:chOff x="5613944" y="1340768"/>
            <a:chExt cx="920788" cy="92078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43" name="椭圆 23"/>
            <p:cNvSpPr/>
            <p:nvPr/>
          </p:nvSpPr>
          <p:spPr>
            <a:xfrm>
              <a:off x="5613944" y="1340768"/>
              <a:ext cx="920788" cy="920788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5" name="TextBox 20"/>
            <p:cNvSpPr txBox="1"/>
            <p:nvPr/>
          </p:nvSpPr>
          <p:spPr>
            <a:xfrm>
              <a:off x="5861789" y="1517068"/>
              <a:ext cx="425098" cy="58223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200" b="1" spc="3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ea typeface="微软雅黑" pitchFamily="34" charset="-122"/>
                </a:rPr>
                <a:t>01</a:t>
              </a:r>
              <a:endParaRPr lang="zh-CN" altLang="en-US" sz="3200" b="1" spc="3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47" name="组合 87"/>
          <p:cNvGrpSpPr/>
          <p:nvPr/>
        </p:nvGrpSpPr>
        <p:grpSpPr>
          <a:xfrm>
            <a:off x="3826600" y="3273697"/>
            <a:ext cx="791664" cy="778780"/>
            <a:chOff x="5613944" y="2348233"/>
            <a:chExt cx="920788" cy="92078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48" name="椭圆 41"/>
            <p:cNvSpPr/>
            <p:nvPr/>
          </p:nvSpPr>
          <p:spPr>
            <a:xfrm flipH="1">
              <a:off x="5613944" y="2348233"/>
              <a:ext cx="920788" cy="920788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TextBox 20"/>
            <p:cNvSpPr txBox="1"/>
            <p:nvPr/>
          </p:nvSpPr>
          <p:spPr>
            <a:xfrm>
              <a:off x="5857131" y="2546828"/>
              <a:ext cx="434420" cy="58223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ea typeface="微软雅黑" pitchFamily="34" charset="-122"/>
                </a:rPr>
                <a:t>02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52" name="组合 88"/>
          <p:cNvGrpSpPr/>
          <p:nvPr/>
        </p:nvGrpSpPr>
        <p:grpSpPr>
          <a:xfrm>
            <a:off x="3826600" y="4159305"/>
            <a:ext cx="791664" cy="778780"/>
            <a:chOff x="5613944" y="3355698"/>
            <a:chExt cx="920788" cy="92078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53" name="椭圆 46"/>
            <p:cNvSpPr/>
            <p:nvPr/>
          </p:nvSpPr>
          <p:spPr>
            <a:xfrm>
              <a:off x="5613944" y="3355698"/>
              <a:ext cx="920788" cy="920788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5" name="TextBox 20"/>
            <p:cNvSpPr txBox="1"/>
            <p:nvPr/>
          </p:nvSpPr>
          <p:spPr>
            <a:xfrm>
              <a:off x="5852469" y="3543144"/>
              <a:ext cx="443743" cy="58223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ea typeface="微软雅黑" pitchFamily="34" charset="-122"/>
                </a:rPr>
                <a:t>03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57" name="组合 89"/>
          <p:cNvGrpSpPr/>
          <p:nvPr/>
        </p:nvGrpSpPr>
        <p:grpSpPr>
          <a:xfrm>
            <a:off x="3826600" y="5054331"/>
            <a:ext cx="791664" cy="778780"/>
            <a:chOff x="5613944" y="4363162"/>
            <a:chExt cx="920788" cy="92078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58" name="椭圆 49"/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0" name="TextBox 20"/>
            <p:cNvSpPr txBox="1"/>
            <p:nvPr/>
          </p:nvSpPr>
          <p:spPr>
            <a:xfrm>
              <a:off x="5853400" y="4550608"/>
              <a:ext cx="441877" cy="58223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ea typeface="微软雅黑" pitchFamily="34" charset="-122"/>
                </a:rPr>
                <a:t>04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62" name="组合 90"/>
          <p:cNvGrpSpPr/>
          <p:nvPr/>
        </p:nvGrpSpPr>
        <p:grpSpPr>
          <a:xfrm>
            <a:off x="3826600" y="5996507"/>
            <a:ext cx="791664" cy="778780"/>
            <a:chOff x="5613944" y="5370626"/>
            <a:chExt cx="920788" cy="92078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63" name="椭圆 52"/>
            <p:cNvSpPr/>
            <p:nvPr/>
          </p:nvSpPr>
          <p:spPr>
            <a:xfrm>
              <a:off x="5613944" y="5370626"/>
              <a:ext cx="920788" cy="920788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5" name="TextBox 20"/>
            <p:cNvSpPr txBox="1"/>
            <p:nvPr/>
          </p:nvSpPr>
          <p:spPr>
            <a:xfrm>
              <a:off x="5854332" y="5569218"/>
              <a:ext cx="440014" cy="582238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ea typeface="微软雅黑" pitchFamily="34" charset="-122"/>
                </a:rPr>
                <a:t>05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7606" y="2569612"/>
            <a:ext cx="3143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Усидчивость и терпение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649354" y="3463032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4516" y="3426745"/>
            <a:ext cx="1767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Аккуратность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85575" y="4343102"/>
            <a:ext cx="2916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Развитая моторика рук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04516" y="5219431"/>
            <a:ext cx="2779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Художественный вкус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32191" y="6082691"/>
            <a:ext cx="2485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Пространственное 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мышление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2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867782" y="1315027"/>
            <a:ext cx="70052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Чтобы освоить профессию гончара, не обязательно получать высшее образование. Начинающий мастер может записаться на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курсы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школу гончарного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дела.</a:t>
            </a:r>
            <a:r>
              <a:rPr lang="ru-RU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63514" y="6306795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34688"/>
            <a:ext cx="487150" cy="487150"/>
          </a:xfrm>
          <a:prstGeom prst="rect">
            <a:avLst/>
          </a:prstGeom>
        </p:spPr>
      </p:pic>
      <p:grpSp>
        <p:nvGrpSpPr>
          <p:cNvPr id="33" name="组合 76"/>
          <p:cNvGrpSpPr/>
          <p:nvPr/>
        </p:nvGrpSpPr>
        <p:grpSpPr>
          <a:xfrm>
            <a:off x="312460" y="407304"/>
            <a:ext cx="1158121" cy="964041"/>
            <a:chOff x="5392706" y="4610009"/>
            <a:chExt cx="1013849" cy="843565"/>
          </a:xfrm>
        </p:grpSpPr>
        <p:sp>
          <p:nvSpPr>
            <p:cNvPr id="34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56" y="470704"/>
            <a:ext cx="613451" cy="868293"/>
          </a:xfrm>
          <a:prstGeom prst="rect">
            <a:avLst/>
          </a:prstGeom>
        </p:spPr>
      </p:pic>
      <p:grpSp>
        <p:nvGrpSpPr>
          <p:cNvPr id="37" name="组合 7"/>
          <p:cNvGrpSpPr/>
          <p:nvPr/>
        </p:nvGrpSpPr>
        <p:grpSpPr>
          <a:xfrm>
            <a:off x="63904" y="2267314"/>
            <a:ext cx="4423256" cy="4221670"/>
            <a:chOff x="2026380" y="1355618"/>
            <a:chExt cx="5397448" cy="4710027"/>
          </a:xfrm>
        </p:grpSpPr>
        <p:grpSp>
          <p:nvGrpSpPr>
            <p:cNvPr id="38" name="组合 8"/>
            <p:cNvGrpSpPr/>
            <p:nvPr/>
          </p:nvGrpSpPr>
          <p:grpSpPr>
            <a:xfrm>
              <a:off x="4020386" y="5660148"/>
              <a:ext cx="3403442" cy="109703"/>
              <a:chOff x="4020597" y="1674310"/>
              <a:chExt cx="3403442" cy="109703"/>
            </a:xfrm>
          </p:grpSpPr>
          <p:cxnSp>
            <p:nvCxnSpPr>
              <p:cNvPr id="75" name="直接连接符 55"/>
              <p:cNvCxnSpPr/>
              <p:nvPr/>
            </p:nvCxnSpPr>
            <p:spPr>
              <a:xfrm>
                <a:off x="4020597" y="1675424"/>
                <a:ext cx="3386044" cy="4355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6" name="椭圆 56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9"/>
            <p:cNvGrpSpPr/>
            <p:nvPr/>
          </p:nvGrpSpPr>
          <p:grpSpPr>
            <a:xfrm>
              <a:off x="5185514" y="4663198"/>
              <a:ext cx="2238314" cy="109703"/>
              <a:chOff x="5185725" y="1674310"/>
              <a:chExt cx="2238314" cy="109703"/>
            </a:xfrm>
          </p:grpSpPr>
          <p:cxnSp>
            <p:nvCxnSpPr>
              <p:cNvPr id="73" name="直接连接符 53"/>
              <p:cNvCxnSpPr/>
              <p:nvPr/>
            </p:nvCxnSpPr>
            <p:spPr>
              <a:xfrm>
                <a:off x="5185725" y="1718973"/>
                <a:ext cx="2121855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4" name="椭圆 54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10"/>
            <p:cNvGrpSpPr/>
            <p:nvPr/>
          </p:nvGrpSpPr>
          <p:grpSpPr>
            <a:xfrm>
              <a:off x="5605970" y="3666248"/>
              <a:ext cx="1817858" cy="109703"/>
              <a:chOff x="5606181" y="1674310"/>
              <a:chExt cx="1817858" cy="109703"/>
            </a:xfrm>
          </p:grpSpPr>
          <p:cxnSp>
            <p:nvCxnSpPr>
              <p:cNvPr id="71" name="直接连接符 51"/>
              <p:cNvCxnSpPr/>
              <p:nvPr/>
            </p:nvCxnSpPr>
            <p:spPr>
              <a:xfrm flipV="1">
                <a:off x="5606181" y="1718973"/>
                <a:ext cx="1701399" cy="509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2" name="椭圆 52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组合 11"/>
            <p:cNvGrpSpPr/>
            <p:nvPr/>
          </p:nvGrpSpPr>
          <p:grpSpPr>
            <a:xfrm>
              <a:off x="5149222" y="2669299"/>
              <a:ext cx="2274606" cy="109703"/>
              <a:chOff x="5149433" y="1674310"/>
              <a:chExt cx="2274606" cy="109703"/>
            </a:xfrm>
          </p:grpSpPr>
          <p:cxnSp>
            <p:nvCxnSpPr>
              <p:cNvPr id="69" name="直接连接符 49"/>
              <p:cNvCxnSpPr/>
              <p:nvPr/>
            </p:nvCxnSpPr>
            <p:spPr>
              <a:xfrm flipV="1">
                <a:off x="5149433" y="1718973"/>
                <a:ext cx="2158147" cy="646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0" name="椭圆 50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12"/>
            <p:cNvGrpSpPr/>
            <p:nvPr/>
          </p:nvGrpSpPr>
          <p:grpSpPr>
            <a:xfrm>
              <a:off x="3904572" y="1672349"/>
              <a:ext cx="3519256" cy="109703"/>
              <a:chOff x="3904783" y="1674310"/>
              <a:chExt cx="3519256" cy="109703"/>
            </a:xfrm>
          </p:grpSpPr>
          <p:cxnSp>
            <p:nvCxnSpPr>
              <p:cNvPr id="67" name="直接连接符 47"/>
              <p:cNvCxnSpPr/>
              <p:nvPr/>
            </p:nvCxnSpPr>
            <p:spPr>
              <a:xfrm flipV="1">
                <a:off x="3904783" y="1718973"/>
                <a:ext cx="3402797" cy="1018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68" name="椭圆 48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3" name="任意多边形 13"/>
            <p:cNvSpPr/>
            <p:nvPr/>
          </p:nvSpPr>
          <p:spPr>
            <a:xfrm>
              <a:off x="3202547" y="1632858"/>
              <a:ext cx="2071340" cy="4143828"/>
            </a:xfrm>
            <a:custGeom>
              <a:avLst/>
              <a:gdLst>
                <a:gd name="connsiteX0" fmla="*/ 0 w 2468160"/>
                <a:gd name="connsiteY0" fmla="*/ 0 h 4937688"/>
                <a:gd name="connsiteX1" fmla="*/ 251709 w 2468160"/>
                <a:gd name="connsiteY1" fmla="*/ 12711 h 4937688"/>
                <a:gd name="connsiteX2" fmla="*/ 2468160 w 2468160"/>
                <a:gd name="connsiteY2" fmla="*/ 2468844 h 4937688"/>
                <a:gd name="connsiteX3" fmla="*/ 251709 w 2468160"/>
                <a:gd name="connsiteY3" fmla="*/ 4924978 h 4937688"/>
                <a:gd name="connsiteX4" fmla="*/ 0 w 2468160"/>
                <a:gd name="connsiteY4" fmla="*/ 4937688 h 4937688"/>
                <a:gd name="connsiteX5" fmla="*/ 0 w 2468160"/>
                <a:gd name="connsiteY5" fmla="*/ 4688120 h 4937688"/>
                <a:gd name="connsiteX6" fmla="*/ 226192 w 2468160"/>
                <a:gd name="connsiteY6" fmla="*/ 4676698 h 4937688"/>
                <a:gd name="connsiteX7" fmla="*/ 2218592 w 2468160"/>
                <a:gd name="connsiteY7" fmla="*/ 2468844 h 4937688"/>
                <a:gd name="connsiteX8" fmla="*/ 226192 w 2468160"/>
                <a:gd name="connsiteY8" fmla="*/ 260990 h 4937688"/>
                <a:gd name="connsiteX9" fmla="*/ 0 w 2468160"/>
                <a:gd name="connsiteY9" fmla="*/ 249569 h 4937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8160" h="4937688">
                  <a:moveTo>
                    <a:pt x="0" y="0"/>
                  </a:moveTo>
                  <a:lnTo>
                    <a:pt x="251709" y="12711"/>
                  </a:lnTo>
                  <a:cubicBezTo>
                    <a:pt x="1496657" y="139142"/>
                    <a:pt x="2468160" y="1190539"/>
                    <a:pt x="2468160" y="2468844"/>
                  </a:cubicBezTo>
                  <a:cubicBezTo>
                    <a:pt x="2468160" y="3747149"/>
                    <a:pt x="1496657" y="4798546"/>
                    <a:pt x="251709" y="4924978"/>
                  </a:cubicBezTo>
                  <a:lnTo>
                    <a:pt x="0" y="4937688"/>
                  </a:lnTo>
                  <a:lnTo>
                    <a:pt x="0" y="4688120"/>
                  </a:lnTo>
                  <a:lnTo>
                    <a:pt x="226192" y="4676698"/>
                  </a:lnTo>
                  <a:cubicBezTo>
                    <a:pt x="1345293" y="4563047"/>
                    <a:pt x="2218592" y="3617931"/>
                    <a:pt x="2218592" y="2468844"/>
                  </a:cubicBezTo>
                  <a:cubicBezTo>
                    <a:pt x="2218592" y="1319758"/>
                    <a:pt x="1345293" y="374641"/>
                    <a:pt x="226192" y="260990"/>
                  </a:cubicBezTo>
                  <a:lnTo>
                    <a:pt x="0" y="249569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76200" dist="381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44" name="组合 14"/>
            <p:cNvGrpSpPr/>
            <p:nvPr/>
          </p:nvGrpSpPr>
          <p:grpSpPr>
            <a:xfrm>
              <a:off x="4310718" y="2346371"/>
              <a:ext cx="819955" cy="726710"/>
              <a:chOff x="3295850" y="2263222"/>
              <a:chExt cx="2643765" cy="2343151"/>
            </a:xfrm>
          </p:grpSpPr>
          <p:sp>
            <p:nvSpPr>
              <p:cNvPr id="65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270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6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15"/>
            <p:cNvGrpSpPr/>
            <p:nvPr/>
          </p:nvGrpSpPr>
          <p:grpSpPr>
            <a:xfrm>
              <a:off x="4775537" y="3334124"/>
              <a:ext cx="819955" cy="726710"/>
              <a:chOff x="3295850" y="2263222"/>
              <a:chExt cx="2643765" cy="2343151"/>
            </a:xfrm>
          </p:grpSpPr>
          <p:sp>
            <p:nvSpPr>
              <p:cNvPr id="63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270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16"/>
            <p:cNvGrpSpPr/>
            <p:nvPr/>
          </p:nvGrpSpPr>
          <p:grpSpPr>
            <a:xfrm>
              <a:off x="4329267" y="4349464"/>
              <a:ext cx="819955" cy="726710"/>
              <a:chOff x="3295850" y="2263222"/>
              <a:chExt cx="2643765" cy="2343151"/>
            </a:xfrm>
          </p:grpSpPr>
          <p:sp>
            <p:nvSpPr>
              <p:cNvPr id="61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270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17"/>
            <p:cNvGrpSpPr/>
            <p:nvPr/>
          </p:nvGrpSpPr>
          <p:grpSpPr>
            <a:xfrm>
              <a:off x="3156467" y="1355618"/>
              <a:ext cx="819955" cy="726710"/>
              <a:chOff x="3295850" y="2263221"/>
              <a:chExt cx="2643765" cy="2343151"/>
            </a:xfrm>
          </p:grpSpPr>
          <p:sp>
            <p:nvSpPr>
              <p:cNvPr id="59" name="Freeform 5"/>
              <p:cNvSpPr/>
              <p:nvPr/>
            </p:nvSpPr>
            <p:spPr bwMode="auto">
              <a:xfrm rot="10800000">
                <a:off x="3295850" y="2263221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270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18"/>
            <p:cNvGrpSpPr/>
            <p:nvPr/>
          </p:nvGrpSpPr>
          <p:grpSpPr>
            <a:xfrm>
              <a:off x="3128624" y="5338935"/>
              <a:ext cx="819955" cy="726710"/>
              <a:chOff x="3295850" y="2263222"/>
              <a:chExt cx="2643765" cy="2343151"/>
            </a:xfrm>
          </p:grpSpPr>
          <p:sp>
            <p:nvSpPr>
              <p:cNvPr id="57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270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9" name="Freeform 5"/>
            <p:cNvSpPr/>
            <p:nvPr/>
          </p:nvSpPr>
          <p:spPr bwMode="auto">
            <a:xfrm rot="10800000">
              <a:off x="2026380" y="2755371"/>
              <a:ext cx="2372563" cy="189880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270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88"/>
            <p:cNvSpPr txBox="1"/>
            <p:nvPr/>
          </p:nvSpPr>
          <p:spPr>
            <a:xfrm>
              <a:off x="3139047" y="1467551"/>
              <a:ext cx="8210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文本框 89"/>
            <p:cNvSpPr txBox="1"/>
            <p:nvPr/>
          </p:nvSpPr>
          <p:spPr>
            <a:xfrm>
              <a:off x="3099701" y="5440679"/>
              <a:ext cx="876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05</a:t>
              </a: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文本框 90"/>
            <p:cNvSpPr txBox="1"/>
            <p:nvPr/>
          </p:nvSpPr>
          <p:spPr>
            <a:xfrm>
              <a:off x="4285404" y="4454837"/>
              <a:ext cx="876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91"/>
            <p:cNvSpPr txBox="1"/>
            <p:nvPr/>
          </p:nvSpPr>
          <p:spPr>
            <a:xfrm>
              <a:off x="4331417" y="2461252"/>
              <a:ext cx="7612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文本框 92"/>
            <p:cNvSpPr txBox="1"/>
            <p:nvPr/>
          </p:nvSpPr>
          <p:spPr>
            <a:xfrm>
              <a:off x="4740700" y="3429469"/>
              <a:ext cx="876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400" kern="0" dirty="0">
                  <a:solidFill>
                    <a:srgbClr val="1847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2400" kern="0" dirty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文本框 116"/>
            <p:cNvSpPr txBox="1"/>
            <p:nvPr/>
          </p:nvSpPr>
          <p:spPr>
            <a:xfrm>
              <a:off x="2058594" y="3347281"/>
              <a:ext cx="2308131" cy="927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ru-RU" altLang="zh-CN" sz="1600" kern="0" dirty="0" smtClean="0">
                  <a:solidFill>
                    <a:srgbClr val="18478F"/>
                  </a:solidFill>
                  <a:effectLst>
                    <a:innerShdw blurRad="38100" dist="50800" dir="13500000">
                      <a:prstClr val="black">
                        <a:alpha val="6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Чтобы начать гончарное дело, </a:t>
              </a:r>
            </a:p>
            <a:p>
              <a:pPr algn="ctr" defTabSz="1219170">
                <a:defRPr/>
              </a:pPr>
              <a:r>
                <a:rPr lang="ru-RU" altLang="zh-CN" sz="1600" kern="0" dirty="0" smtClean="0">
                  <a:solidFill>
                    <a:srgbClr val="18478F"/>
                  </a:solidFill>
                  <a:effectLst>
                    <a:innerShdw blurRad="38100" dist="50800" dir="13500000">
                      <a:prstClr val="black">
                        <a:alpha val="6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нужно знать:</a:t>
              </a:r>
              <a:endParaRPr lang="zh-CN" altLang="en-US" sz="1600" kern="0" dirty="0">
                <a:solidFill>
                  <a:srgbClr val="18478F"/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716617" y="2325161"/>
            <a:ext cx="4110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основы составления композиции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16617" y="2803039"/>
            <a:ext cx="4146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состав и особенности разных видов глиняной массы, глазурей, растворов для росписей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16617" y="3885561"/>
            <a:ext cx="4248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приёмы формовки и прессования изделий на станках: ручном, ножном и автоматическом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16617" y="5027093"/>
            <a:ext cx="44025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правила загрузки предметов в печь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16617" y="5655016"/>
            <a:ext cx="36670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технологию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обжига 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 методы нанесения глазури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6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и карьера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5506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Карьера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начинающего гончара состоит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 следующих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ступенек: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4" name="组合 76"/>
          <p:cNvGrpSpPr/>
          <p:nvPr/>
        </p:nvGrpSpPr>
        <p:grpSpPr>
          <a:xfrm>
            <a:off x="312460" y="407304"/>
            <a:ext cx="1158121" cy="964041"/>
            <a:chOff x="5392706" y="4610009"/>
            <a:chExt cx="1013849" cy="843565"/>
          </a:xfrm>
        </p:grpSpPr>
        <p:sp>
          <p:nvSpPr>
            <p:cNvPr id="35" name="六边形 77"/>
            <p:cNvSpPr/>
            <p:nvPr/>
          </p:nvSpPr>
          <p:spPr>
            <a:xfrm>
              <a:off x="5428018" y="4610009"/>
              <a:ext cx="978537" cy="843565"/>
            </a:xfrm>
            <a:prstGeom prst="hexagon">
              <a:avLst/>
            </a:prstGeom>
            <a:solidFill>
              <a:srgbClr val="00AF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6" name="文本框 52"/>
            <p:cNvSpPr txBox="1"/>
            <p:nvPr/>
          </p:nvSpPr>
          <p:spPr>
            <a:xfrm>
              <a:off x="5392706" y="4771239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7" name="Рисунок 36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56" y="470704"/>
            <a:ext cx="613451" cy="868293"/>
          </a:xfrm>
          <a:prstGeom prst="rect">
            <a:avLst/>
          </a:prstGeom>
        </p:spPr>
      </p:pic>
      <p:grpSp>
        <p:nvGrpSpPr>
          <p:cNvPr id="38" name="Group 8"/>
          <p:cNvGrpSpPr/>
          <p:nvPr/>
        </p:nvGrpSpPr>
        <p:grpSpPr>
          <a:xfrm>
            <a:off x="2999542" y="5505418"/>
            <a:ext cx="2247229" cy="1365307"/>
            <a:chOff x="1741171" y="5028934"/>
            <a:chExt cx="3521682" cy="1836782"/>
          </a:xfrm>
          <a:solidFill>
            <a:schemeClr val="accent1"/>
          </a:solidFill>
        </p:grpSpPr>
        <p:sp>
          <p:nvSpPr>
            <p:cNvPr id="39" name="Round Single Corner Rectangle 9"/>
            <p:cNvSpPr/>
            <p:nvPr/>
          </p:nvSpPr>
          <p:spPr>
            <a:xfrm flipV="1">
              <a:off x="4349143" y="5028934"/>
              <a:ext cx="913710" cy="919550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Round Single Corner Rectangle 10"/>
            <p:cNvSpPr/>
            <p:nvPr/>
          </p:nvSpPr>
          <p:spPr>
            <a:xfrm flipH="1">
              <a:off x="1741172" y="5032199"/>
              <a:ext cx="949686" cy="913713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Rectangle 11"/>
            <p:cNvSpPr/>
            <p:nvPr/>
          </p:nvSpPr>
          <p:spPr>
            <a:xfrm rot="5400000">
              <a:off x="1751381" y="5934080"/>
              <a:ext cx="921426" cy="941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Rectangle 12"/>
            <p:cNvSpPr/>
            <p:nvPr/>
          </p:nvSpPr>
          <p:spPr>
            <a:xfrm rot="5400000">
              <a:off x="3067943" y="4655115"/>
              <a:ext cx="918855" cy="16730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" name="Group 13"/>
          <p:cNvGrpSpPr/>
          <p:nvPr/>
        </p:nvGrpSpPr>
        <p:grpSpPr>
          <a:xfrm>
            <a:off x="4484427" y="4779451"/>
            <a:ext cx="2242232" cy="744658"/>
            <a:chOff x="4349143" y="4126204"/>
            <a:chExt cx="3513851" cy="932129"/>
          </a:xfrm>
          <a:solidFill>
            <a:schemeClr val="accent2"/>
          </a:solidFill>
        </p:grpSpPr>
        <p:sp>
          <p:nvSpPr>
            <p:cNvPr id="44" name="Round Single Corner Rectangle 14"/>
            <p:cNvSpPr/>
            <p:nvPr/>
          </p:nvSpPr>
          <p:spPr>
            <a:xfrm flipH="1">
              <a:off x="4349143" y="4126204"/>
              <a:ext cx="913710" cy="932129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Round Single Corner Rectangle 15"/>
            <p:cNvSpPr/>
            <p:nvPr/>
          </p:nvSpPr>
          <p:spPr>
            <a:xfrm flipV="1">
              <a:off x="6949284" y="4130486"/>
              <a:ext cx="913710" cy="911140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Rectangle 16"/>
            <p:cNvSpPr/>
            <p:nvPr/>
          </p:nvSpPr>
          <p:spPr>
            <a:xfrm rot="5400000">
              <a:off x="5654871" y="3738469"/>
              <a:ext cx="911140" cy="1695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Group 17"/>
          <p:cNvGrpSpPr/>
          <p:nvPr/>
        </p:nvGrpSpPr>
        <p:grpSpPr>
          <a:xfrm>
            <a:off x="5943508" y="3996965"/>
            <a:ext cx="2380356" cy="782486"/>
            <a:chOff x="6970401" y="3209918"/>
            <a:chExt cx="3507111" cy="916288"/>
          </a:xfrm>
          <a:solidFill>
            <a:schemeClr val="accent4"/>
          </a:solidFill>
        </p:grpSpPr>
        <p:sp>
          <p:nvSpPr>
            <p:cNvPr id="48" name="Round Single Corner Rectangle 18"/>
            <p:cNvSpPr/>
            <p:nvPr/>
          </p:nvSpPr>
          <p:spPr>
            <a:xfrm flipH="1">
              <a:off x="6970401" y="3212491"/>
              <a:ext cx="913710" cy="908567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Round Single Corner Rectangle 19"/>
            <p:cNvSpPr/>
            <p:nvPr/>
          </p:nvSpPr>
          <p:spPr>
            <a:xfrm flipV="1">
              <a:off x="9563802" y="3209918"/>
              <a:ext cx="913710" cy="911140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Rectangle 20"/>
            <p:cNvSpPr/>
            <p:nvPr/>
          </p:nvSpPr>
          <p:spPr>
            <a:xfrm rot="5400000">
              <a:off x="8274584" y="2820475"/>
              <a:ext cx="916287" cy="1695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1" name="Group 21"/>
          <p:cNvGrpSpPr/>
          <p:nvPr/>
        </p:nvGrpSpPr>
        <p:grpSpPr>
          <a:xfrm>
            <a:off x="7460502" y="3242776"/>
            <a:ext cx="1677086" cy="759219"/>
            <a:chOff x="9563802" y="2301350"/>
            <a:chExt cx="2628198" cy="913711"/>
          </a:xfrm>
          <a:solidFill>
            <a:schemeClr val="accent5"/>
          </a:solidFill>
        </p:grpSpPr>
        <p:sp>
          <p:nvSpPr>
            <p:cNvPr id="52" name="Round Single Corner Rectangle 22"/>
            <p:cNvSpPr/>
            <p:nvPr/>
          </p:nvSpPr>
          <p:spPr>
            <a:xfrm flipH="1">
              <a:off x="9563802" y="2301350"/>
              <a:ext cx="913710" cy="908567"/>
            </a:xfrm>
            <a:prstGeom prst="round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Rectangle 23"/>
            <p:cNvSpPr/>
            <p:nvPr/>
          </p:nvSpPr>
          <p:spPr>
            <a:xfrm rot="5400000">
              <a:off x="10877901" y="1900962"/>
              <a:ext cx="913710" cy="17144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" name="Group 69"/>
          <p:cNvGrpSpPr/>
          <p:nvPr/>
        </p:nvGrpSpPr>
        <p:grpSpPr>
          <a:xfrm rot="16200000">
            <a:off x="7953825" y="3311530"/>
            <a:ext cx="859141" cy="530169"/>
            <a:chOff x="917662" y="2665711"/>
            <a:chExt cx="1033861" cy="864281"/>
          </a:xfrm>
          <a:solidFill>
            <a:schemeClr val="accent5">
              <a:lumMod val="75000"/>
            </a:schemeClr>
          </a:solidFill>
        </p:grpSpPr>
        <p:sp>
          <p:nvSpPr>
            <p:cNvPr id="58" name="Rectangle 73"/>
            <p:cNvSpPr/>
            <p:nvPr/>
          </p:nvSpPr>
          <p:spPr>
            <a:xfrm>
              <a:off x="917662" y="2665711"/>
              <a:ext cx="913710" cy="8642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Isosceles Triangle 74"/>
            <p:cNvSpPr/>
            <p:nvPr/>
          </p:nvSpPr>
          <p:spPr>
            <a:xfrm rot="5400000">
              <a:off x="1785948" y="3035711"/>
              <a:ext cx="208428" cy="1227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" name="Group 62"/>
          <p:cNvGrpSpPr/>
          <p:nvPr/>
        </p:nvGrpSpPr>
        <p:grpSpPr>
          <a:xfrm rot="16200000">
            <a:off x="6718343" y="4040439"/>
            <a:ext cx="879900" cy="604418"/>
            <a:chOff x="908064" y="2671968"/>
            <a:chExt cx="1043459" cy="850209"/>
          </a:xfrm>
          <a:solidFill>
            <a:schemeClr val="accent4">
              <a:lumMod val="75000"/>
            </a:schemeClr>
          </a:solidFill>
        </p:grpSpPr>
        <p:sp>
          <p:nvSpPr>
            <p:cNvPr id="66" name="Rectangle 66"/>
            <p:cNvSpPr/>
            <p:nvPr/>
          </p:nvSpPr>
          <p:spPr>
            <a:xfrm>
              <a:off x="908064" y="2671968"/>
              <a:ext cx="923309" cy="8502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Isosceles Triangle 67"/>
            <p:cNvSpPr/>
            <p:nvPr/>
          </p:nvSpPr>
          <p:spPr>
            <a:xfrm rot="5400000">
              <a:off x="1785948" y="3035711"/>
              <a:ext cx="208428" cy="1227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9" name="Group 55"/>
          <p:cNvGrpSpPr/>
          <p:nvPr/>
        </p:nvGrpSpPr>
        <p:grpSpPr>
          <a:xfrm rot="16200000">
            <a:off x="5256252" y="4818032"/>
            <a:ext cx="831982" cy="542529"/>
            <a:chOff x="917661" y="2671968"/>
            <a:chExt cx="1033862" cy="850209"/>
          </a:xfrm>
          <a:solidFill>
            <a:schemeClr val="accent2">
              <a:lumMod val="75000"/>
            </a:schemeClr>
          </a:solidFill>
        </p:grpSpPr>
        <p:sp>
          <p:nvSpPr>
            <p:cNvPr id="74" name="Rectangle 59"/>
            <p:cNvSpPr/>
            <p:nvPr/>
          </p:nvSpPr>
          <p:spPr>
            <a:xfrm>
              <a:off x="917661" y="2671968"/>
              <a:ext cx="913710" cy="8502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Isosceles Triangle 60"/>
            <p:cNvSpPr/>
            <p:nvPr/>
          </p:nvSpPr>
          <p:spPr>
            <a:xfrm rot="5400000">
              <a:off x="1785948" y="3035711"/>
              <a:ext cx="208428" cy="1227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7" name="Group 48"/>
          <p:cNvGrpSpPr/>
          <p:nvPr/>
        </p:nvGrpSpPr>
        <p:grpSpPr>
          <a:xfrm rot="16200000">
            <a:off x="3819897" y="5538354"/>
            <a:ext cx="767330" cy="542529"/>
            <a:chOff x="917661" y="2671969"/>
            <a:chExt cx="1006294" cy="850209"/>
          </a:xfrm>
          <a:solidFill>
            <a:schemeClr val="accent1">
              <a:lumMod val="75000"/>
            </a:schemeClr>
          </a:solidFill>
        </p:grpSpPr>
        <p:sp>
          <p:nvSpPr>
            <p:cNvPr id="80" name="Isosceles Triangle 53"/>
            <p:cNvSpPr/>
            <p:nvPr/>
          </p:nvSpPr>
          <p:spPr>
            <a:xfrm rot="5400000">
              <a:off x="1758380" y="3035711"/>
              <a:ext cx="208428" cy="12272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1" name="Rectangle 52"/>
            <p:cNvSpPr/>
            <p:nvPr/>
          </p:nvSpPr>
          <p:spPr>
            <a:xfrm>
              <a:off x="917661" y="2671969"/>
              <a:ext cx="889675" cy="8502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2" name="Freeform 93"/>
          <p:cNvSpPr>
            <a:spLocks noEditPoints="1"/>
          </p:cNvSpPr>
          <p:nvPr/>
        </p:nvSpPr>
        <p:spPr bwMode="auto">
          <a:xfrm>
            <a:off x="1639156" y="5607765"/>
            <a:ext cx="1137798" cy="1166159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chemeClr val="tx2"/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3" name="Group 24"/>
          <p:cNvGrpSpPr/>
          <p:nvPr/>
        </p:nvGrpSpPr>
        <p:grpSpPr>
          <a:xfrm>
            <a:off x="2626260" y="4410388"/>
            <a:ext cx="1596048" cy="978009"/>
            <a:chOff x="5209593" y="1671344"/>
            <a:chExt cx="658283" cy="244541"/>
          </a:xfrm>
        </p:grpSpPr>
        <p:cxnSp>
          <p:nvCxnSpPr>
            <p:cNvPr id="84" name="Straight Connector 25"/>
            <p:cNvCxnSpPr/>
            <p:nvPr/>
          </p:nvCxnSpPr>
          <p:spPr>
            <a:xfrm flipH="1">
              <a:off x="5209593" y="1671344"/>
              <a:ext cx="653391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6"/>
            <p:cNvCxnSpPr/>
            <p:nvPr/>
          </p:nvCxnSpPr>
          <p:spPr>
            <a:xfrm>
              <a:off x="5867876" y="1671344"/>
              <a:ext cx="0" cy="24454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20"/>
          <p:cNvSpPr txBox="1"/>
          <p:nvPr/>
        </p:nvSpPr>
        <p:spPr>
          <a:xfrm>
            <a:off x="4020818" y="5624349"/>
            <a:ext cx="365486" cy="4924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3200" b="1" spc="3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01</a:t>
            </a:r>
            <a:endParaRPr lang="zh-CN" altLang="en-US" sz="3200" b="1" spc="3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87" name="TextBox 20"/>
          <p:cNvSpPr txBox="1"/>
          <p:nvPr/>
        </p:nvSpPr>
        <p:spPr>
          <a:xfrm>
            <a:off x="5452851" y="4891419"/>
            <a:ext cx="450444" cy="4924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0</a:t>
            </a:r>
            <a:r>
              <a:rPr lang="ru-RU" altLang="zh-CN" sz="3200" b="1" spc="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2</a:t>
            </a:r>
            <a:endParaRPr lang="zh-CN" altLang="en-US" sz="3200" b="1" spc="3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88" name="TextBox 20"/>
          <p:cNvSpPr txBox="1"/>
          <p:nvPr/>
        </p:nvSpPr>
        <p:spPr>
          <a:xfrm>
            <a:off x="6938830" y="4147084"/>
            <a:ext cx="458459" cy="4924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0</a:t>
            </a:r>
            <a:r>
              <a:rPr lang="ru-RU" altLang="zh-CN" sz="3200" b="1" spc="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3</a:t>
            </a:r>
            <a:endParaRPr lang="zh-CN" altLang="en-US" sz="3200" b="1" spc="3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89" name="TextBox 20"/>
          <p:cNvSpPr txBox="1"/>
          <p:nvPr/>
        </p:nvSpPr>
        <p:spPr>
          <a:xfrm>
            <a:off x="8168944" y="3410255"/>
            <a:ext cx="456856" cy="4924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0</a:t>
            </a:r>
            <a:r>
              <a:rPr lang="ru-RU" altLang="zh-CN" sz="3200" b="1" spc="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itchFamily="34" charset="-122"/>
              </a:rPr>
              <a:t>4</a:t>
            </a:r>
            <a:endParaRPr lang="zh-CN" altLang="en-US" sz="3200" b="1" spc="3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itchFamily="34" charset="-122"/>
            </a:endParaRPr>
          </a:p>
        </p:txBody>
      </p:sp>
      <p:grpSp>
        <p:nvGrpSpPr>
          <p:cNvPr id="90" name="Group 24"/>
          <p:cNvGrpSpPr/>
          <p:nvPr/>
        </p:nvGrpSpPr>
        <p:grpSpPr>
          <a:xfrm>
            <a:off x="4137062" y="3704287"/>
            <a:ext cx="1512614" cy="978009"/>
            <a:chOff x="5209593" y="1671344"/>
            <a:chExt cx="658283" cy="244541"/>
          </a:xfrm>
        </p:grpSpPr>
        <p:cxnSp>
          <p:nvCxnSpPr>
            <p:cNvPr id="91" name="Straight Connector 25"/>
            <p:cNvCxnSpPr/>
            <p:nvPr/>
          </p:nvCxnSpPr>
          <p:spPr>
            <a:xfrm flipH="1">
              <a:off x="5209593" y="1671344"/>
              <a:ext cx="653391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26"/>
            <p:cNvCxnSpPr/>
            <p:nvPr/>
          </p:nvCxnSpPr>
          <p:spPr>
            <a:xfrm>
              <a:off x="5867876" y="1671344"/>
              <a:ext cx="0" cy="24454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24"/>
          <p:cNvGrpSpPr/>
          <p:nvPr/>
        </p:nvGrpSpPr>
        <p:grpSpPr>
          <a:xfrm>
            <a:off x="5637156" y="2950422"/>
            <a:ext cx="1512614" cy="978009"/>
            <a:chOff x="5209593" y="1671344"/>
            <a:chExt cx="658283" cy="244541"/>
          </a:xfrm>
        </p:grpSpPr>
        <p:cxnSp>
          <p:nvCxnSpPr>
            <p:cNvPr id="94" name="Straight Connector 25"/>
            <p:cNvCxnSpPr/>
            <p:nvPr/>
          </p:nvCxnSpPr>
          <p:spPr>
            <a:xfrm flipH="1">
              <a:off x="5209593" y="1671344"/>
              <a:ext cx="653391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26"/>
            <p:cNvCxnSpPr/>
            <p:nvPr/>
          </p:nvCxnSpPr>
          <p:spPr>
            <a:xfrm>
              <a:off x="5867876" y="1671344"/>
              <a:ext cx="0" cy="24454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24"/>
          <p:cNvGrpSpPr/>
          <p:nvPr/>
        </p:nvGrpSpPr>
        <p:grpSpPr>
          <a:xfrm>
            <a:off x="6871939" y="1973024"/>
            <a:ext cx="1512614" cy="1219502"/>
            <a:chOff x="5209593" y="1671344"/>
            <a:chExt cx="658283" cy="244541"/>
          </a:xfrm>
        </p:grpSpPr>
        <p:cxnSp>
          <p:nvCxnSpPr>
            <p:cNvPr id="97" name="Straight Connector 25"/>
            <p:cNvCxnSpPr/>
            <p:nvPr/>
          </p:nvCxnSpPr>
          <p:spPr>
            <a:xfrm flipH="1">
              <a:off x="5209593" y="1671344"/>
              <a:ext cx="653391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26"/>
            <p:cNvCxnSpPr/>
            <p:nvPr/>
          </p:nvCxnSpPr>
          <p:spPr>
            <a:xfrm>
              <a:off x="5867876" y="1671344"/>
              <a:ext cx="0" cy="24454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itle 13"/>
          <p:cNvSpPr txBox="1">
            <a:spLocks/>
          </p:cNvSpPr>
          <p:nvPr/>
        </p:nvSpPr>
        <p:spPr>
          <a:xfrm>
            <a:off x="2438439" y="4390892"/>
            <a:ext cx="1802657" cy="894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altLang="zh-CN" sz="18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Рабочий фабрики</a:t>
            </a:r>
            <a:endParaRPr lang="ru-RU" altLang="zh-CN" sz="180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0" name="Title 13"/>
          <p:cNvSpPr txBox="1">
            <a:spLocks/>
          </p:cNvSpPr>
          <p:nvPr/>
        </p:nvSpPr>
        <p:spPr>
          <a:xfrm>
            <a:off x="4014349" y="3723183"/>
            <a:ext cx="1802657" cy="894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altLang="zh-CN" sz="18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Наемный сотрудник мастерской</a:t>
            </a:r>
            <a:endParaRPr lang="ru-RU" altLang="zh-CN" sz="180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1" name="Title 13"/>
          <p:cNvSpPr txBox="1">
            <a:spLocks/>
          </p:cNvSpPr>
          <p:nvPr/>
        </p:nvSpPr>
        <p:spPr>
          <a:xfrm>
            <a:off x="5030006" y="2848103"/>
            <a:ext cx="2138971" cy="894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altLang="zh-CN" sz="18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Индивидуальный ремесленник</a:t>
            </a:r>
            <a:endParaRPr lang="ru-RU" altLang="zh-CN" sz="180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2" name="Title 13"/>
          <p:cNvSpPr txBox="1">
            <a:spLocks/>
          </p:cNvSpPr>
          <p:nvPr/>
        </p:nvSpPr>
        <p:spPr>
          <a:xfrm>
            <a:off x="6665649" y="1998704"/>
            <a:ext cx="1802657" cy="894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altLang="zh-CN" sz="18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Владелец собственной мастерской</a:t>
            </a:r>
            <a:endParaRPr lang="ru-RU" altLang="zh-CN" sz="180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55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05202" y="782087"/>
            <a:ext cx="70367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Коробейник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 западных губерниях Российской империи название мелкого торговца-разносчика из-за его короба (котомки из коры), в котором он разносил свой мелкий галантерейно-мануфактурный товар </a:t>
            </a:r>
            <a:r>
              <a:rPr lang="ru-RU" sz="2000" dirty="0"/>
              <a:t>по деревням.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1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38725" y="75406"/>
            <a:ext cx="722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Коробейник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03434" y="2423802"/>
            <a:ext cx="3161935" cy="994666"/>
            <a:chOff x="203434" y="1943025"/>
            <a:chExt cx="3161935" cy="99466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3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ый треугольник 3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5153" y="274257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904120" y="2739748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211359" y="3619197"/>
            <a:ext cx="3161935" cy="994666"/>
            <a:chOff x="203434" y="1943025"/>
            <a:chExt cx="3161935" cy="994666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5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ый треугольник 5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ый треугольник 5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8696" y="3936964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hlinkClick r:id="rId3" action="ppaction://hlinksldjump"/>
          </p:cNvPr>
          <p:cNvSpPr txBox="1"/>
          <p:nvPr/>
        </p:nvSpPr>
        <p:spPr>
          <a:xfrm>
            <a:off x="766299" y="3785654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203434" y="4884379"/>
            <a:ext cx="3161935" cy="994666"/>
            <a:chOff x="203434" y="1943025"/>
            <a:chExt cx="3161935" cy="994666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0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6497" y="5210779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5638030" y="2367171"/>
            <a:ext cx="3161935" cy="994666"/>
            <a:chOff x="203434" y="1943025"/>
            <a:chExt cx="3161935" cy="994666"/>
          </a:xfrm>
        </p:grpSpPr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8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ый треугольник 68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ый треугольник 69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>
            <a:hlinkClick r:id="rId4" action="ppaction://hlinksldjump"/>
          </p:cNvPr>
          <p:cNvSpPr txBox="1"/>
          <p:nvPr/>
        </p:nvSpPr>
        <p:spPr>
          <a:xfrm>
            <a:off x="755569" y="5218974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45409" y="2666398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5648532" y="3617701"/>
            <a:ext cx="3161935" cy="994666"/>
            <a:chOff x="203434" y="1943025"/>
            <a:chExt cx="3161935" cy="994666"/>
          </a:xfrm>
        </p:grpSpPr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7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3111" y="3930368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hlinkClick r:id="rId5" action="ppaction://hlinksldjump"/>
          </p:cNvPr>
          <p:cNvSpPr txBox="1"/>
          <p:nvPr/>
        </p:nvSpPr>
        <p:spPr>
          <a:xfrm>
            <a:off x="6285738" y="2679838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Типы разносчиков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5630105" y="4884379"/>
            <a:ext cx="3161935" cy="994666"/>
            <a:chOff x="203434" y="1943025"/>
            <a:chExt cx="3161935" cy="994666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3" name="Группа 82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84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рямоугольный треугольник 84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рямоугольный треугольник 85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37485" y="5175178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hlinkClick r:id="rId6" action="ppaction://hlinksldjump"/>
          </p:cNvPr>
          <p:cNvSpPr txBox="1"/>
          <p:nvPr/>
        </p:nvSpPr>
        <p:spPr>
          <a:xfrm>
            <a:off x="6330791" y="3767680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Закат профессии Коробейник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hlinkClick r:id="rId7" action="ppaction://hlinksldjump"/>
          </p:cNvPr>
          <p:cNvSpPr txBox="1"/>
          <p:nvPr/>
        </p:nvSpPr>
        <p:spPr>
          <a:xfrm>
            <a:off x="6275510" y="5170110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Видео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Рисунок 47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3117" y="6251141"/>
            <a:ext cx="487150" cy="487150"/>
          </a:xfrm>
          <a:prstGeom prst="rect">
            <a:avLst/>
          </a:prstGeom>
        </p:spPr>
      </p:pic>
      <p:grpSp>
        <p:nvGrpSpPr>
          <p:cNvPr id="64" name="组合 56"/>
          <p:cNvGrpSpPr/>
          <p:nvPr/>
        </p:nvGrpSpPr>
        <p:grpSpPr>
          <a:xfrm>
            <a:off x="328075" y="407010"/>
            <a:ext cx="1109228" cy="971963"/>
            <a:chOff x="6596686" y="2679573"/>
            <a:chExt cx="1010966" cy="843565"/>
          </a:xfrm>
        </p:grpSpPr>
        <p:sp>
          <p:nvSpPr>
            <p:cNvPr id="89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0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91" name="Рисунок 9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2" y="446893"/>
            <a:ext cx="360679" cy="89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7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54790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9082" y="1729188"/>
            <a:ext cx="86539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361950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царской России торговля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вразнос – пирожками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квасом, мясом, молоком и яйцами, фруктами, игрушками, тканями, сувенирами,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напитками – была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официальной и составляла заметную часть повседневной жизни любого крупного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города.</a:t>
            </a:r>
          </a:p>
          <a:p>
            <a:pPr algn="just" defTabSz="361950"/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Разносчики были торговцами, которые не ждали покупателя в лавке с товаром, а сами шли к нему. В любую погоду с раннего утра им приходилось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ходить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улицам, неся на себе весь свой товар,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громкими криками объявлять о том, что они продают.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90422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59272"/>
            <a:ext cx="487150" cy="487150"/>
          </a:xfrm>
          <a:prstGeom prst="rect">
            <a:avLst/>
          </a:prstGeom>
        </p:spPr>
      </p:pic>
      <p:grpSp>
        <p:nvGrpSpPr>
          <p:cNvPr id="37" name="组合 56"/>
          <p:cNvGrpSpPr/>
          <p:nvPr/>
        </p:nvGrpSpPr>
        <p:grpSpPr>
          <a:xfrm>
            <a:off x="328075" y="407010"/>
            <a:ext cx="1109228" cy="971963"/>
            <a:chOff x="6596686" y="2679573"/>
            <a:chExt cx="1010966" cy="843565"/>
          </a:xfrm>
        </p:grpSpPr>
        <p:sp>
          <p:nvSpPr>
            <p:cNvPr id="38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2" y="446893"/>
            <a:ext cx="360679" cy="89265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963" y="4357238"/>
            <a:ext cx="3531125" cy="1759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657" y="4312911"/>
            <a:ext cx="3085849" cy="2372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62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4524" y="1778489"/>
            <a:ext cx="8618511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6088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Коробейник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имеет залихватский вид: шапка заломлена набок, выступает важно. Он громко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выкрикивал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своих товарах, всегда нараспев или в рифму, стараясь посмешить публику. Каждому товару соответствовал свой мотив, или, как тогда говорили, «голос».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265838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44115"/>
            <a:ext cx="487150" cy="487150"/>
          </a:xfrm>
          <a:prstGeom prst="rect">
            <a:avLst/>
          </a:prstGeom>
        </p:spPr>
      </p:pic>
      <p:grpSp>
        <p:nvGrpSpPr>
          <p:cNvPr id="37" name="组合 56"/>
          <p:cNvGrpSpPr/>
          <p:nvPr/>
        </p:nvGrpSpPr>
        <p:grpSpPr>
          <a:xfrm>
            <a:off x="328075" y="407010"/>
            <a:ext cx="1109228" cy="971963"/>
            <a:chOff x="6596686" y="2679573"/>
            <a:chExt cx="1010966" cy="843565"/>
          </a:xfrm>
        </p:grpSpPr>
        <p:sp>
          <p:nvSpPr>
            <p:cNvPr id="38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2" y="446893"/>
            <a:ext cx="360679" cy="8926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114" y="3820766"/>
            <a:ext cx="1694035" cy="2766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3779" y="3820766"/>
            <a:ext cx="1972368" cy="2766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74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2001272"/>
            <a:ext cx="88312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Работа разносчика физически очень тяжела — лоток с товаром нужно носить на себе весь день. Носили короба и лотки на широком ремне через плечо, на спине, и даже на голове (чтобы лоток постепенно не раздавил торговцу череп, подкладывали ватное кольцо). Так что пожилые и слабые в разносчики не шли. В большинстве своем они были рослыми крестьянами, молодыми или среднего возраста. Чтобы работать разносчиком официально, необходимо было получать разрешение и металлическую бляху с номером.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5649354" y="3463032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组合 56"/>
          <p:cNvGrpSpPr/>
          <p:nvPr/>
        </p:nvGrpSpPr>
        <p:grpSpPr>
          <a:xfrm>
            <a:off x="328075" y="407010"/>
            <a:ext cx="1109228" cy="971963"/>
            <a:chOff x="6596686" y="2679573"/>
            <a:chExt cx="1010966" cy="843565"/>
          </a:xfrm>
        </p:grpSpPr>
        <p:sp>
          <p:nvSpPr>
            <p:cNvPr id="56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9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61" name="Рисунок 6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2" y="446893"/>
            <a:ext cx="360679" cy="89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3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9"/>
          <p:cNvSpPr/>
          <p:nvPr/>
        </p:nvSpPr>
        <p:spPr bwMode="auto">
          <a:xfrm flipH="1">
            <a:off x="3126047" y="5751224"/>
            <a:ext cx="4658113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6" name="圆角矩形 9"/>
          <p:cNvSpPr/>
          <p:nvPr/>
        </p:nvSpPr>
        <p:spPr bwMode="auto">
          <a:xfrm flipH="1">
            <a:off x="3781675" y="4362660"/>
            <a:ext cx="4947545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5" name="圆角矩形 9"/>
          <p:cNvSpPr/>
          <p:nvPr/>
        </p:nvSpPr>
        <p:spPr bwMode="auto">
          <a:xfrm flipH="1">
            <a:off x="3726047" y="2794780"/>
            <a:ext cx="4693844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圆角矩形 9"/>
          <p:cNvSpPr/>
          <p:nvPr/>
        </p:nvSpPr>
        <p:spPr bwMode="auto">
          <a:xfrm flipH="1">
            <a:off x="2982697" y="1404120"/>
            <a:ext cx="5746524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Типы разносчиков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52051" y="62785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34688"/>
            <a:ext cx="487150" cy="487150"/>
          </a:xfrm>
          <a:prstGeom prst="rect">
            <a:avLst/>
          </a:prstGeom>
        </p:spPr>
      </p:pic>
      <p:grpSp>
        <p:nvGrpSpPr>
          <p:cNvPr id="77" name="组合 56"/>
          <p:cNvGrpSpPr/>
          <p:nvPr/>
        </p:nvGrpSpPr>
        <p:grpSpPr>
          <a:xfrm>
            <a:off x="328075" y="407010"/>
            <a:ext cx="1109228" cy="971963"/>
            <a:chOff x="6596686" y="2679573"/>
            <a:chExt cx="1010966" cy="843565"/>
          </a:xfrm>
        </p:grpSpPr>
        <p:sp>
          <p:nvSpPr>
            <p:cNvPr id="78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9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80" name="Рисунок 7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2" y="446893"/>
            <a:ext cx="360679" cy="892653"/>
          </a:xfrm>
          <a:prstGeom prst="rect">
            <a:avLst/>
          </a:prstGeom>
        </p:spPr>
      </p:pic>
      <p:grpSp>
        <p:nvGrpSpPr>
          <p:cNvPr id="34" name="组合 1"/>
          <p:cNvGrpSpPr/>
          <p:nvPr/>
        </p:nvGrpSpPr>
        <p:grpSpPr>
          <a:xfrm>
            <a:off x="370844" y="3292010"/>
            <a:ext cx="2167488" cy="2166585"/>
            <a:chOff x="5240941" y="1151212"/>
            <a:chExt cx="2856309" cy="2855119"/>
          </a:xfrm>
        </p:grpSpPr>
        <p:sp>
          <p:nvSpPr>
            <p:cNvPr id="35" name="椭圆 2"/>
            <p:cNvSpPr/>
            <p:nvPr/>
          </p:nvSpPr>
          <p:spPr bwMode="auto">
            <a:xfrm>
              <a:off x="5240941" y="1151212"/>
              <a:ext cx="2856309" cy="285511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381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"/>
            <p:cNvSpPr/>
            <p:nvPr/>
          </p:nvSpPr>
          <p:spPr bwMode="auto">
            <a:xfrm>
              <a:off x="5401375" y="1311605"/>
              <a:ext cx="2535442" cy="2534334"/>
            </a:xfrm>
            <a:prstGeom prst="ellipse">
              <a:avLst/>
            </a:prstGeom>
            <a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">
              <a:noFill/>
            </a:ln>
            <a:effectLst>
              <a:innerShdw blurRad="190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弧形 4"/>
          <p:cNvSpPr/>
          <p:nvPr/>
        </p:nvSpPr>
        <p:spPr>
          <a:xfrm rot="5400000">
            <a:off x="-1047007" y="2263067"/>
            <a:ext cx="4224469" cy="4224469"/>
          </a:xfrm>
          <a:prstGeom prst="arc">
            <a:avLst>
              <a:gd name="adj1" fmla="val 10885653"/>
              <a:gd name="adj2" fmla="val 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8" name="椭圆 5"/>
          <p:cNvSpPr/>
          <p:nvPr/>
        </p:nvSpPr>
        <p:spPr bwMode="auto">
          <a:xfrm>
            <a:off x="1789963" y="2211192"/>
            <a:ext cx="355621" cy="3556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椭圆 6"/>
          <p:cNvSpPr/>
          <p:nvPr/>
        </p:nvSpPr>
        <p:spPr bwMode="auto">
          <a:xfrm>
            <a:off x="2846080" y="3220080"/>
            <a:ext cx="355621" cy="3556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椭圆 7"/>
          <p:cNvSpPr/>
          <p:nvPr/>
        </p:nvSpPr>
        <p:spPr bwMode="auto">
          <a:xfrm>
            <a:off x="2874501" y="4880604"/>
            <a:ext cx="355621" cy="3556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椭圆 8"/>
          <p:cNvSpPr/>
          <p:nvPr/>
        </p:nvSpPr>
        <p:spPr bwMode="auto">
          <a:xfrm>
            <a:off x="1789963" y="6110492"/>
            <a:ext cx="355621" cy="3556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5" name="组合 22"/>
          <p:cNvGrpSpPr/>
          <p:nvPr/>
        </p:nvGrpSpPr>
        <p:grpSpPr>
          <a:xfrm>
            <a:off x="2421793" y="1241680"/>
            <a:ext cx="1200000" cy="1200000"/>
            <a:chOff x="4229236" y="3968984"/>
            <a:chExt cx="792000" cy="792000"/>
          </a:xfrm>
        </p:grpSpPr>
        <p:sp>
          <p:nvSpPr>
            <p:cNvPr id="47" name="MH_Other_2"/>
            <p:cNvSpPr/>
            <p:nvPr>
              <p:custDataLst>
                <p:tags r:id="rId7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MH_Title_1"/>
            <p:cNvSpPr/>
            <p:nvPr>
              <p:custDataLst>
                <p:tags r:id="rId8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51" name="组合 27"/>
          <p:cNvGrpSpPr/>
          <p:nvPr/>
        </p:nvGrpSpPr>
        <p:grpSpPr>
          <a:xfrm>
            <a:off x="3535139" y="2604120"/>
            <a:ext cx="1200000" cy="1200000"/>
            <a:chOff x="4229236" y="3968984"/>
            <a:chExt cx="792000" cy="792000"/>
          </a:xfrm>
        </p:grpSpPr>
        <p:sp>
          <p:nvSpPr>
            <p:cNvPr id="53" name="MH_Other_2"/>
            <p:cNvSpPr/>
            <p:nvPr>
              <p:custDataLst>
                <p:tags r:id="rId5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4" name="MH_Title_1"/>
            <p:cNvSpPr/>
            <p:nvPr>
              <p:custDataLst>
                <p:tags r:id="rId6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56" name="组合 32"/>
          <p:cNvGrpSpPr/>
          <p:nvPr/>
        </p:nvGrpSpPr>
        <p:grpSpPr>
          <a:xfrm>
            <a:off x="3590769" y="4165325"/>
            <a:ext cx="1200000" cy="1200000"/>
            <a:chOff x="4229236" y="3968984"/>
            <a:chExt cx="792000" cy="792000"/>
          </a:xfrm>
        </p:grpSpPr>
        <p:sp>
          <p:nvSpPr>
            <p:cNvPr id="58" name="MH_Other_2"/>
            <p:cNvSpPr/>
            <p:nvPr>
              <p:custDataLst>
                <p:tags r:id="rId3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MH_Title_1"/>
            <p:cNvSpPr/>
            <p:nvPr>
              <p:custDataLst>
                <p:tags r:id="rId4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1600" b="1" dirty="0">
                <a:cs typeface="+mn-ea"/>
                <a:sym typeface="+mn-lt"/>
              </a:endParaRPr>
            </a:p>
          </p:txBody>
        </p:sp>
      </p:grpSp>
      <p:grpSp>
        <p:nvGrpSpPr>
          <p:cNvPr id="61" name="组合 37"/>
          <p:cNvGrpSpPr/>
          <p:nvPr/>
        </p:nvGrpSpPr>
        <p:grpSpPr>
          <a:xfrm>
            <a:off x="2935139" y="5534808"/>
            <a:ext cx="1200000" cy="1200000"/>
            <a:chOff x="4229236" y="3968984"/>
            <a:chExt cx="792000" cy="792000"/>
          </a:xfrm>
        </p:grpSpPr>
        <p:sp>
          <p:nvSpPr>
            <p:cNvPr id="63" name="MH_Other_2"/>
            <p:cNvSpPr/>
            <p:nvPr>
              <p:custDataLst>
                <p:tags r:id="rId1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4" name="MH_Title_1"/>
            <p:cNvSpPr/>
            <p:nvPr>
              <p:custDataLst>
                <p:tags r:id="rId2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1600" b="1" dirty="0">
                <a:cs typeface="+mn-ea"/>
                <a:sym typeface="+mn-lt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135138" y="5830496"/>
            <a:ext cx="35260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торговцы съестным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напитками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735139" y="2730080"/>
            <a:ext cx="34993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водовозы, которые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ездили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телеге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огромной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деревянной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цистерной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590769" y="1374634"/>
            <a:ext cx="4897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угольщики,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точильщики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которые несли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плече станок с большим точильным колесом,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приводившимся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движение ножным приводом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35139" y="4151188"/>
            <a:ext cx="38715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старьевщики: Свой «товар» старьевщик сбывал скупщикам старья,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 продавали старую одежду портным на заплатки</a:t>
            </a:r>
          </a:p>
        </p:txBody>
      </p:sp>
    </p:spTree>
    <p:extLst>
      <p:ext uri="{BB962C8B-B14F-4D97-AF65-F5344CB8AC3E}">
        <p14:creationId xmlns:p14="http://schemas.microsoft.com/office/powerpoint/2010/main" val="289118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35542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Закат профессии Коробейник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929795"/>
            <a:ext cx="88312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середины XIX в. торговый промысел коробейников постепенно стал невостребованным. Произошло это в связи с устройством в России железных дорог и других путей сообщения. У жителей сел и городов появилась возможность посещения торговых и фабричных центров, необходимость в товарах из коробов офеней отпала. Последние коробейники исчезли в начале XX столетия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3" name="组合 56"/>
          <p:cNvGrpSpPr/>
          <p:nvPr/>
        </p:nvGrpSpPr>
        <p:grpSpPr>
          <a:xfrm>
            <a:off x="328075" y="407010"/>
            <a:ext cx="1109228" cy="971963"/>
            <a:chOff x="6596686" y="2679573"/>
            <a:chExt cx="1010966" cy="843565"/>
          </a:xfrm>
        </p:grpSpPr>
        <p:sp>
          <p:nvSpPr>
            <p:cNvPr id="34" name="六边形 57"/>
            <p:cNvSpPr/>
            <p:nvPr/>
          </p:nvSpPr>
          <p:spPr>
            <a:xfrm>
              <a:off x="6614230" y="2679573"/>
              <a:ext cx="978537" cy="843565"/>
            </a:xfrm>
            <a:prstGeom prst="hexagon">
              <a:avLst/>
            </a:prstGeom>
            <a:solidFill>
              <a:srgbClr val="663A7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47"/>
            <p:cNvSpPr txBox="1"/>
            <p:nvPr/>
          </p:nvSpPr>
          <p:spPr>
            <a:xfrm>
              <a:off x="6596686" y="2842334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2" y="446893"/>
            <a:ext cx="360679" cy="89265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12" t="21177" r="15736" b="3138"/>
          <a:stretch/>
        </p:blipFill>
        <p:spPr>
          <a:xfrm>
            <a:off x="2907924" y="3956468"/>
            <a:ext cx="3302751" cy="2783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085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05202" y="782087"/>
            <a:ext cx="73387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Медиаполицейский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страж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порядка в 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медиасфере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Ищет нарушения законодательства путем мониторинга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медиаресурсов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лично и/или с помощью специальных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1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38725" y="75406"/>
            <a:ext cx="722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Медиаполицейский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312756" y="2494649"/>
            <a:ext cx="3161935" cy="994666"/>
            <a:chOff x="203434" y="1943025"/>
            <a:chExt cx="3161935" cy="99466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3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ый треугольник 3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434475" y="281342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013442" y="2810595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320681" y="3690044"/>
            <a:ext cx="3161935" cy="994666"/>
            <a:chOff x="203434" y="1943025"/>
            <a:chExt cx="3161935" cy="994666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5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ый треугольник 5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ый треугольник 5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438018" y="400781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hlinkClick r:id="rId3" action="ppaction://hlinksldjump"/>
          </p:cNvPr>
          <p:cNvSpPr txBox="1"/>
          <p:nvPr/>
        </p:nvSpPr>
        <p:spPr>
          <a:xfrm>
            <a:off x="969750" y="3856501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312756" y="4955226"/>
            <a:ext cx="3161935" cy="994666"/>
            <a:chOff x="203434" y="1943025"/>
            <a:chExt cx="3161935" cy="994666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0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415819" y="528162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5540586" y="2475684"/>
            <a:ext cx="3161935" cy="994666"/>
            <a:chOff x="203434" y="1943025"/>
            <a:chExt cx="3161935" cy="994666"/>
          </a:xfrm>
        </p:grpSpPr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8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ый треугольник 68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ый треугольник 69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>
            <a:hlinkClick r:id="rId4" action="ppaction://hlinksldjump"/>
          </p:cNvPr>
          <p:cNvSpPr txBox="1"/>
          <p:nvPr/>
        </p:nvSpPr>
        <p:spPr>
          <a:xfrm>
            <a:off x="999194" y="5242814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Навыки и умения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646276" y="2813979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5540586" y="3690044"/>
            <a:ext cx="3161935" cy="994666"/>
            <a:chOff x="203434" y="1943025"/>
            <a:chExt cx="3161935" cy="994666"/>
          </a:xfrm>
        </p:grpSpPr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7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655891" y="400271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hlinkClick r:id="rId5" action="ppaction://hlinksldjump"/>
          </p:cNvPr>
          <p:cNvSpPr txBox="1"/>
          <p:nvPr/>
        </p:nvSpPr>
        <p:spPr>
          <a:xfrm>
            <a:off x="6238204" y="2784432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hlinkClick r:id="rId6" action="ppaction://hlinksldjump"/>
          </p:cNvPr>
          <p:cNvSpPr txBox="1"/>
          <p:nvPr/>
        </p:nvSpPr>
        <p:spPr>
          <a:xfrm>
            <a:off x="6238204" y="3985942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Видео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Рисунок 47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3117" y="6251141"/>
            <a:ext cx="487150" cy="487150"/>
          </a:xfrm>
          <a:prstGeom prst="rect">
            <a:avLst/>
          </a:prstGeom>
        </p:spPr>
      </p:pic>
      <p:grpSp>
        <p:nvGrpSpPr>
          <p:cNvPr id="109" name="组合 46"/>
          <p:cNvGrpSpPr/>
          <p:nvPr/>
        </p:nvGrpSpPr>
        <p:grpSpPr>
          <a:xfrm>
            <a:off x="338013" y="395552"/>
            <a:ext cx="1100822" cy="956929"/>
            <a:chOff x="4228234" y="3974251"/>
            <a:chExt cx="1010966" cy="843565"/>
          </a:xfrm>
        </p:grpSpPr>
        <p:sp>
          <p:nvSpPr>
            <p:cNvPr id="110" name="六边形 47"/>
            <p:cNvSpPr/>
            <p:nvPr/>
          </p:nvSpPr>
          <p:spPr>
            <a:xfrm>
              <a:off x="4241852" y="3974251"/>
              <a:ext cx="978537" cy="843565"/>
            </a:xfrm>
            <a:prstGeom prst="hexagon">
              <a:avLst/>
            </a:prstGeom>
            <a:solidFill>
              <a:srgbClr val="E87071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11" name="文本框 26"/>
            <p:cNvSpPr txBox="1"/>
            <p:nvPr/>
          </p:nvSpPr>
          <p:spPr>
            <a:xfrm>
              <a:off x="4228234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08" name="Рисунок 107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92" y="460126"/>
            <a:ext cx="844480" cy="84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8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54790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902" y="1855382"/>
            <a:ext cx="6214068" cy="4750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361950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Профессия </a:t>
            </a:r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шахтер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относится к горному делу, которое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возникло 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XV веке. Именно в этом столетии люди впервые начали добывать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из-под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земли полезные ископаемые.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361950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XVIII веке горное дело переживает бурный подъем: по всему миру открылось много новых месторождений – шахт. Тогда-то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появилось название профессии шахтер – от немецкого «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schacht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переводе означает предприятие, на котором добывают подземные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ископаемые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pic>
        <p:nvPicPr>
          <p:cNvPr id="2050" name="Picture 2" descr="https://img-fotki.yandex.ru/get/6202/11206178.b9/0_a71c2_9438c62_ori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186" y="2606722"/>
            <a:ext cx="2683746" cy="2683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54790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9082" y="1729188"/>
            <a:ext cx="86539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361950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Сегодня поиском нарушений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медиасфере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занимается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Роскомнадзор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а также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околоправительственная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организация «Лига безопасного интернета», но всего через несколько лет эти работы будут выполнять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медиаполицейские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361950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Появление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этой профессии связано с существенным увеличением нарушений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медиасфере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тем, что органы защиты правопорядка все чаще и чаще обнаруживают преступников не в реальном мире, а в сети интернет. 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90422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59272"/>
            <a:ext cx="487150" cy="487150"/>
          </a:xfrm>
          <a:prstGeom prst="rect">
            <a:avLst/>
          </a:prstGeom>
        </p:spPr>
      </p:pic>
      <p:grpSp>
        <p:nvGrpSpPr>
          <p:cNvPr id="33" name="组合 46"/>
          <p:cNvGrpSpPr/>
          <p:nvPr/>
        </p:nvGrpSpPr>
        <p:grpSpPr>
          <a:xfrm>
            <a:off x="338013" y="395552"/>
            <a:ext cx="1100822" cy="956929"/>
            <a:chOff x="4228234" y="3974251"/>
            <a:chExt cx="1010966" cy="843565"/>
          </a:xfrm>
        </p:grpSpPr>
        <p:sp>
          <p:nvSpPr>
            <p:cNvPr id="34" name="六边形 47"/>
            <p:cNvSpPr/>
            <p:nvPr/>
          </p:nvSpPr>
          <p:spPr>
            <a:xfrm>
              <a:off x="4241852" y="3974251"/>
              <a:ext cx="978537" cy="843565"/>
            </a:xfrm>
            <a:prstGeom prst="hexagon">
              <a:avLst/>
            </a:prstGeom>
            <a:solidFill>
              <a:srgbClr val="E87071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26"/>
            <p:cNvSpPr txBox="1"/>
            <p:nvPr/>
          </p:nvSpPr>
          <p:spPr>
            <a:xfrm>
              <a:off x="4228234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92" y="460126"/>
            <a:ext cx="844480" cy="844480"/>
          </a:xfrm>
          <a:prstGeom prst="rect">
            <a:avLst/>
          </a:prstGeom>
        </p:spPr>
      </p:pic>
      <p:pic>
        <p:nvPicPr>
          <p:cNvPr id="2050" name="Picture 2" descr="https://pbs.twimg.com/media/ELhW4KaWoAAWg61.jpg:large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0424" y="4002522"/>
            <a:ext cx="4862046" cy="2726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98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4524" y="1724701"/>
            <a:ext cx="861851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6088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Интернет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открывает огромные возможности для условий анонимности, существует пиратский контент, сайты, через которые реализуются запрещенные товары или услуги. Все эти процессы необходимо контролировать, чем и будет заниматься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медиаполицейский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Уже известно, что во время работы он будет использовать специальные программы, а также выполнять самостоятельный поиск нарушений. 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Медиаполицейские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объединяют в себе черты гуманитарных и технических специалистов, они отлично знакомы с актуальным законодательством, работают с компьютерными программами и знают основы информационной безопасности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265838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44115"/>
            <a:ext cx="487150" cy="487150"/>
          </a:xfrm>
          <a:prstGeom prst="rect">
            <a:avLst/>
          </a:prstGeom>
        </p:spPr>
      </p:pic>
      <p:grpSp>
        <p:nvGrpSpPr>
          <p:cNvPr id="33" name="组合 46"/>
          <p:cNvGrpSpPr/>
          <p:nvPr/>
        </p:nvGrpSpPr>
        <p:grpSpPr>
          <a:xfrm>
            <a:off x="338013" y="395552"/>
            <a:ext cx="1100822" cy="956929"/>
            <a:chOff x="4228234" y="3974251"/>
            <a:chExt cx="1010966" cy="843565"/>
          </a:xfrm>
        </p:grpSpPr>
        <p:sp>
          <p:nvSpPr>
            <p:cNvPr id="34" name="六边形 47"/>
            <p:cNvSpPr/>
            <p:nvPr/>
          </p:nvSpPr>
          <p:spPr>
            <a:xfrm>
              <a:off x="4241852" y="3974251"/>
              <a:ext cx="978537" cy="843565"/>
            </a:xfrm>
            <a:prstGeom prst="hexagon">
              <a:avLst/>
            </a:prstGeom>
            <a:solidFill>
              <a:srgbClr val="E87071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26"/>
            <p:cNvSpPr txBox="1"/>
            <p:nvPr/>
          </p:nvSpPr>
          <p:spPr>
            <a:xfrm>
              <a:off x="4228234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92" y="460126"/>
            <a:ext cx="844480" cy="844480"/>
          </a:xfrm>
          <a:prstGeom prst="rect">
            <a:avLst/>
          </a:prstGeom>
        </p:spPr>
      </p:pic>
      <p:pic>
        <p:nvPicPr>
          <p:cNvPr id="1026" name="Picture 2" descr="https://www.profguide.io/images/article/a/6/CU4PVr47x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332" y="4923511"/>
            <a:ext cx="4440900" cy="1776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3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и умения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52051" y="62785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34688"/>
            <a:ext cx="487150" cy="487150"/>
          </a:xfrm>
          <a:prstGeom prst="rect">
            <a:avLst/>
          </a:prstGeom>
        </p:spPr>
      </p:pic>
      <p:grpSp>
        <p:nvGrpSpPr>
          <p:cNvPr id="52" name="组合 46"/>
          <p:cNvGrpSpPr/>
          <p:nvPr/>
        </p:nvGrpSpPr>
        <p:grpSpPr>
          <a:xfrm>
            <a:off x="338013" y="395552"/>
            <a:ext cx="1100822" cy="956929"/>
            <a:chOff x="4228234" y="3974251"/>
            <a:chExt cx="1010966" cy="843565"/>
          </a:xfrm>
        </p:grpSpPr>
        <p:sp>
          <p:nvSpPr>
            <p:cNvPr id="55" name="六边形 47"/>
            <p:cNvSpPr/>
            <p:nvPr/>
          </p:nvSpPr>
          <p:spPr>
            <a:xfrm>
              <a:off x="4241852" y="3974251"/>
              <a:ext cx="978537" cy="843565"/>
            </a:xfrm>
            <a:prstGeom prst="hexagon">
              <a:avLst/>
            </a:prstGeom>
            <a:solidFill>
              <a:srgbClr val="E87071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7" name="文本框 26"/>
            <p:cNvSpPr txBox="1"/>
            <p:nvPr/>
          </p:nvSpPr>
          <p:spPr>
            <a:xfrm>
              <a:off x="4228234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60" name="Рисунок 59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92" y="460126"/>
            <a:ext cx="844480" cy="844480"/>
          </a:xfrm>
          <a:prstGeom prst="rect">
            <a:avLst/>
          </a:prstGeom>
        </p:spPr>
      </p:pic>
      <p:pic>
        <p:nvPicPr>
          <p:cNvPr id="62" name="图片 5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235" y="1822501"/>
            <a:ext cx="4511484" cy="1653928"/>
          </a:xfrm>
          <a:prstGeom prst="rect">
            <a:avLst/>
          </a:prstGeom>
        </p:spPr>
      </p:pic>
      <p:sp>
        <p:nvSpPr>
          <p:cNvPr id="70" name="文本框 130"/>
          <p:cNvSpPr txBox="1"/>
          <p:nvPr/>
        </p:nvSpPr>
        <p:spPr>
          <a:xfrm>
            <a:off x="3642995" y="2394299"/>
            <a:ext cx="653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3200" dirty="0">
              <a:solidFill>
                <a:srgbClr val="000099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pic>
        <p:nvPicPr>
          <p:cNvPr id="71" name="图片 57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903" y="3303460"/>
            <a:ext cx="4447581" cy="1652400"/>
          </a:xfrm>
          <a:prstGeom prst="rect">
            <a:avLst/>
          </a:prstGeom>
        </p:spPr>
      </p:pic>
      <p:sp>
        <p:nvSpPr>
          <p:cNvPr id="72" name="文本框 130"/>
          <p:cNvSpPr txBox="1"/>
          <p:nvPr/>
        </p:nvSpPr>
        <p:spPr>
          <a:xfrm>
            <a:off x="3546106" y="3920233"/>
            <a:ext cx="653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</a:t>
            </a:r>
            <a:r>
              <a:rPr lang="ru-RU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2</a:t>
            </a:r>
            <a:endParaRPr lang="zh-CN" altLang="en-US" sz="3200" dirty="0">
              <a:solidFill>
                <a:srgbClr val="000099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pic>
        <p:nvPicPr>
          <p:cNvPr id="73" name="图片 57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8586" y="4709977"/>
            <a:ext cx="4432898" cy="1652400"/>
          </a:xfrm>
          <a:prstGeom prst="rect">
            <a:avLst/>
          </a:prstGeom>
        </p:spPr>
      </p:pic>
      <p:sp>
        <p:nvSpPr>
          <p:cNvPr id="74" name="文本框 130"/>
          <p:cNvSpPr txBox="1"/>
          <p:nvPr/>
        </p:nvSpPr>
        <p:spPr>
          <a:xfrm>
            <a:off x="3546106" y="5306220"/>
            <a:ext cx="653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</a:t>
            </a:r>
            <a:r>
              <a:rPr lang="ru-RU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3</a:t>
            </a:r>
            <a:endParaRPr lang="zh-CN" altLang="en-US" sz="3200" dirty="0">
              <a:solidFill>
                <a:srgbClr val="000099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pic>
        <p:nvPicPr>
          <p:cNvPr id="75" name="图片 72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014" y="1838961"/>
            <a:ext cx="4667790" cy="1652400"/>
          </a:xfrm>
          <a:prstGeom prst="rect">
            <a:avLst/>
          </a:prstGeom>
        </p:spPr>
      </p:pic>
      <p:sp>
        <p:nvSpPr>
          <p:cNvPr id="76" name="文本框 130"/>
          <p:cNvSpPr txBox="1"/>
          <p:nvPr/>
        </p:nvSpPr>
        <p:spPr>
          <a:xfrm>
            <a:off x="4740501" y="2388019"/>
            <a:ext cx="651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</a:t>
            </a:r>
            <a:r>
              <a:rPr lang="ru-RU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4</a:t>
            </a:r>
            <a:endParaRPr lang="zh-CN" altLang="en-US" sz="3200" dirty="0">
              <a:solidFill>
                <a:srgbClr val="000099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pic>
        <p:nvPicPr>
          <p:cNvPr id="81" name="图片 72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123" y="3310005"/>
            <a:ext cx="4748681" cy="1652400"/>
          </a:xfrm>
          <a:prstGeom prst="rect">
            <a:avLst/>
          </a:prstGeom>
        </p:spPr>
      </p:pic>
      <p:sp>
        <p:nvSpPr>
          <p:cNvPr id="82" name="文本框 130"/>
          <p:cNvSpPr txBox="1"/>
          <p:nvPr/>
        </p:nvSpPr>
        <p:spPr>
          <a:xfrm>
            <a:off x="4700159" y="3858221"/>
            <a:ext cx="651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</a:t>
            </a:r>
            <a:r>
              <a:rPr lang="ru-RU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5</a:t>
            </a:r>
            <a:endParaRPr lang="zh-CN" altLang="en-US" sz="3200" dirty="0">
              <a:solidFill>
                <a:srgbClr val="000099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pic>
        <p:nvPicPr>
          <p:cNvPr id="83" name="图片 72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123" y="4745837"/>
            <a:ext cx="4788610" cy="1652400"/>
          </a:xfrm>
          <a:prstGeom prst="rect">
            <a:avLst/>
          </a:prstGeom>
        </p:spPr>
      </p:pic>
      <p:sp>
        <p:nvSpPr>
          <p:cNvPr id="84" name="文本框 130"/>
          <p:cNvSpPr txBox="1"/>
          <p:nvPr/>
        </p:nvSpPr>
        <p:spPr>
          <a:xfrm>
            <a:off x="4672854" y="5236446"/>
            <a:ext cx="651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</a:t>
            </a:r>
            <a:r>
              <a:rPr lang="ru-RU" altLang="zh-CN" sz="3200" dirty="0" smtClean="0">
                <a:solidFill>
                  <a:srgbClr val="000099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6</a:t>
            </a:r>
            <a:endParaRPr lang="zh-CN" altLang="en-US" sz="3200" dirty="0">
              <a:solidFill>
                <a:srgbClr val="000099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11827" y="3653012"/>
            <a:ext cx="29171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с коллективами, группами и отдельными людьми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825035" y="2081371"/>
            <a:ext cx="30789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в режиме высокой неопределенности и быстрой смены условий задач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73678" y="5274844"/>
            <a:ext cx="3078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Быстрое принятие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23572" y="2266615"/>
            <a:ext cx="3078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Реагирование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 изменение условий работы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28436" y="3826993"/>
            <a:ext cx="3078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Распределение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ресурсов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869061" y="5291505"/>
            <a:ext cx="3078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Управление своим временем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61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52051" y="62785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34688"/>
            <a:ext cx="487150" cy="487150"/>
          </a:xfrm>
          <a:prstGeom prst="rect">
            <a:avLst/>
          </a:prstGeom>
        </p:spPr>
      </p:pic>
      <p:grpSp>
        <p:nvGrpSpPr>
          <p:cNvPr id="52" name="组合 46"/>
          <p:cNvGrpSpPr/>
          <p:nvPr/>
        </p:nvGrpSpPr>
        <p:grpSpPr>
          <a:xfrm>
            <a:off x="338013" y="395552"/>
            <a:ext cx="1100822" cy="956929"/>
            <a:chOff x="4228234" y="3974251"/>
            <a:chExt cx="1010966" cy="843565"/>
          </a:xfrm>
        </p:grpSpPr>
        <p:sp>
          <p:nvSpPr>
            <p:cNvPr id="55" name="六边形 47"/>
            <p:cNvSpPr/>
            <p:nvPr/>
          </p:nvSpPr>
          <p:spPr>
            <a:xfrm>
              <a:off x="4241852" y="3974251"/>
              <a:ext cx="978537" cy="843565"/>
            </a:xfrm>
            <a:prstGeom prst="hexagon">
              <a:avLst/>
            </a:prstGeom>
            <a:solidFill>
              <a:srgbClr val="E87071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57" name="文本框 26"/>
            <p:cNvSpPr txBox="1"/>
            <p:nvPr/>
          </p:nvSpPr>
          <p:spPr>
            <a:xfrm>
              <a:off x="4228234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60" name="Рисунок 59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92" y="460126"/>
            <a:ext cx="844480" cy="8444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1104" y="1965936"/>
            <a:ext cx="84119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8163"/>
            <a:r>
              <a:rPr lang="ru-RU" sz="2000" dirty="0" smtClean="0">
                <a:solidFill>
                  <a:srgbClr val="545454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На </a:t>
            </a:r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данный момент учебная программа по специальности «</a:t>
            </a:r>
            <a:r>
              <a:rPr lang="ru-RU" sz="2000" dirty="0" err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Медиаполицейский</a:t>
            </a:r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» не сформирована, но есть факультеты, где студенты изучают </a:t>
            </a:r>
            <a:r>
              <a:rPr lang="ru-RU" sz="2000" dirty="0" err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медиасферу</a:t>
            </a:r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digital</a:t>
            </a:r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-коммуникации (интерактивный маркетинг товаров и услуг с использованием цифровых технологий), </a:t>
            </a:r>
            <a:r>
              <a:rPr lang="ru-RU" sz="2000" dirty="0" err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медиафилософию</a:t>
            </a:r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и другие предметы, которые так или иначе связаны с профессией. </a:t>
            </a:r>
            <a:endParaRPr lang="ru-RU" sz="2000" dirty="0" smtClean="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algn="just" defTabSz="538163"/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Такие </a:t>
            </a:r>
            <a:r>
              <a:rPr lang="ru-RU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направления существуют в Уральском федеральном университете им. Первого президента России Б. Н. Ельцина, Челябинском государственном университете, Национальном исследовательском университете «Высшая школа экономики» и в Казанском (Приволжском) федеральном университете и многие </a:t>
            </a:r>
            <a:r>
              <a:rPr lang="ru-RU" sz="2000" dirty="0" smtClean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другие.</a:t>
            </a:r>
            <a:endParaRPr lang="ru-RU" sz="2000" dirty="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29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05202" y="782087"/>
            <a:ext cx="7338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Учитель – лицо, передающее другим освоенные им знания, умения, приобретенный опыт, свое понимание жизни и отношение к ней. 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16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7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9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0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00126" y="75734"/>
            <a:ext cx="7220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Учитель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03434" y="1943025"/>
            <a:ext cx="3161935" cy="994666"/>
            <a:chOff x="203434" y="1943025"/>
            <a:chExt cx="3161935" cy="994666"/>
          </a:xfrm>
        </p:grpSpPr>
        <p:sp>
          <p:nvSpPr>
            <p:cNvPr id="33" name="Прямоугольник 32">
              <a:hlinkClick r:id="rId2" action="ppaction://hlinksldjump"/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3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ый треугольник 3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ый треугольник 3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5153" y="22617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904120" y="2258971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211359" y="3138420"/>
            <a:ext cx="3161935" cy="994666"/>
            <a:chOff x="203434" y="1943025"/>
            <a:chExt cx="3161935" cy="994666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5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ый треугольник 5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ый треугольник 5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28696" y="345618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hlinkClick r:id="rId3" action="ppaction://hlinksldjump"/>
          </p:cNvPr>
          <p:cNvSpPr txBox="1"/>
          <p:nvPr/>
        </p:nvSpPr>
        <p:spPr>
          <a:xfrm>
            <a:off x="766299" y="3304877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профессии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203434" y="4403602"/>
            <a:ext cx="3161935" cy="994666"/>
            <a:chOff x="203434" y="1943025"/>
            <a:chExt cx="3161935" cy="994666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0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6497" y="4730002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hlinkClick r:id="rId4" action="ppaction://hlinksldjump"/>
          </p:cNvPr>
          <p:cNvSpPr txBox="1"/>
          <p:nvPr/>
        </p:nvSpPr>
        <p:spPr>
          <a:xfrm>
            <a:off x="850385" y="4707654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Обязанности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203434" y="5651555"/>
            <a:ext cx="3161935" cy="994666"/>
            <a:chOff x="203434" y="1943025"/>
            <a:chExt cx="3161935" cy="994666"/>
          </a:xfrm>
        </p:grpSpPr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68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ый треугольник 68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ый треугольник 69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1" name="TextBox 70">
            <a:hlinkClick r:id="rId5" action="ppaction://hlinksldjump"/>
          </p:cNvPr>
          <p:cNvSpPr txBox="1"/>
          <p:nvPr/>
        </p:nvSpPr>
        <p:spPr>
          <a:xfrm>
            <a:off x="867266" y="592542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309124" y="598985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5672113" y="1940540"/>
            <a:ext cx="3161935" cy="994666"/>
            <a:chOff x="203434" y="1943025"/>
            <a:chExt cx="3161935" cy="994666"/>
          </a:xfrm>
        </p:grpSpPr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76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2253207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hlinkClick r:id="rId6" action="ppaction://hlinksldjump"/>
          </p:cNvPr>
          <p:cNvSpPr txBox="1"/>
          <p:nvPr/>
        </p:nvSpPr>
        <p:spPr>
          <a:xfrm>
            <a:off x="6331961" y="2261796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5680038" y="3077996"/>
            <a:ext cx="3161935" cy="994666"/>
            <a:chOff x="203434" y="1943025"/>
            <a:chExt cx="3161935" cy="994666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3" name="Группа 82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84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рямоугольный треугольник 84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рямоугольный треугольник 85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3368795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hlinkClick r:id="rId7" action="ppaction://hlinksldjump"/>
          </p:cNvPr>
          <p:cNvSpPr txBox="1"/>
          <p:nvPr/>
        </p:nvSpPr>
        <p:spPr>
          <a:xfrm>
            <a:off x="6362297" y="3234361"/>
            <a:ext cx="246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карьера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5661611" y="4240864"/>
            <a:ext cx="3161935" cy="994666"/>
            <a:chOff x="203434" y="1943025"/>
            <a:chExt cx="3161935" cy="994666"/>
          </a:xfrm>
        </p:grpSpPr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1" name="Группа 90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92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рямоугольный треугольник 92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ый треугольник 93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95" name="TextBox 94">
            <a:hlinkClick r:id="rId8" action="ppaction://hlinksldjump"/>
          </p:cNvPr>
          <p:cNvSpPr txBox="1"/>
          <p:nvPr/>
        </p:nvSpPr>
        <p:spPr>
          <a:xfrm>
            <a:off x="6325443" y="4534432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5787418" y="4553531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Рисунок 47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3117" y="6251141"/>
            <a:ext cx="487150" cy="487150"/>
          </a:xfrm>
          <a:prstGeom prst="rect">
            <a:avLst/>
          </a:prstGeom>
        </p:spPr>
      </p:pic>
      <p:grpSp>
        <p:nvGrpSpPr>
          <p:cNvPr id="98" name="Группа 97"/>
          <p:cNvGrpSpPr/>
          <p:nvPr/>
        </p:nvGrpSpPr>
        <p:grpSpPr>
          <a:xfrm>
            <a:off x="4756209" y="5630205"/>
            <a:ext cx="3161935" cy="994666"/>
            <a:chOff x="203434" y="1943025"/>
            <a:chExt cx="3161935" cy="994666"/>
          </a:xfrm>
        </p:grpSpPr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00" name="Группа 99"/>
            <p:cNvGrpSpPr/>
            <p:nvPr/>
          </p:nvGrpSpPr>
          <p:grpSpPr>
            <a:xfrm>
              <a:off x="203434" y="2119503"/>
              <a:ext cx="663832" cy="666683"/>
              <a:chOff x="203434" y="2119503"/>
              <a:chExt cx="663832" cy="666683"/>
            </a:xfrm>
          </p:grpSpPr>
          <p:sp>
            <p:nvSpPr>
              <p:cNvPr id="101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286880" y="2125111"/>
                <a:ext cx="504865" cy="655906"/>
              </a:xfrm>
              <a:prstGeom prst="round2SameRect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ый треугольник 101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231985" y="2098877"/>
                <a:ext cx="77477" cy="118729"/>
              </a:xfrm>
              <a:prstGeom prst="rtTriangl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ый треугольник 102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224060" y="2688083"/>
                <a:ext cx="77477" cy="118729"/>
              </a:xfrm>
              <a:prstGeom prst="rtTriangl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4871513" y="5938133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hlinkClick r:id="rId10" action="ppaction://hlinksldjump"/>
          </p:cNvPr>
          <p:cNvSpPr txBox="1"/>
          <p:nvPr/>
        </p:nvSpPr>
        <p:spPr>
          <a:xfrm>
            <a:off x="5316852" y="5949892"/>
            <a:ext cx="24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Видео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" name="组合 66"/>
          <p:cNvGrpSpPr/>
          <p:nvPr/>
        </p:nvGrpSpPr>
        <p:grpSpPr>
          <a:xfrm>
            <a:off x="278648" y="371304"/>
            <a:ext cx="1166742" cy="1020918"/>
            <a:chOff x="6596686" y="3974251"/>
            <a:chExt cx="1010966" cy="843565"/>
          </a:xfrm>
        </p:grpSpPr>
        <p:sp>
          <p:nvSpPr>
            <p:cNvPr id="106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7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08" name="Picture 2" descr="https://clipart-best.com/img/teacher/teacher-clip-art-39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538" y="557616"/>
            <a:ext cx="538035" cy="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89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4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0169" y="1769574"/>
            <a:ext cx="84528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</a:rPr>
              <a:t>Современное слово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«педагог» </a:t>
            </a:r>
            <a:r>
              <a:rPr lang="ru-RU" sz="2000" dirty="0">
                <a:solidFill>
                  <a:srgbClr val="000000"/>
                </a:solidFill>
              </a:rPr>
              <a:t>берет свои корни в греческом языке. Именно так называли раба, который занимался с детьми и передавал им свои знания и навыки.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4829" y="2705155"/>
            <a:ext cx="847816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История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профессии </a:t>
            </a:r>
            <a:r>
              <a:rPr lang="ru-RU" sz="2000" dirty="0"/>
              <a:t>учителя берет начало в глубокой древности. Любые приобретенные навыки нуждались в людях, которые бы хранили и передавали их новым поколениям. Благодаря наставникам, сохранялись старые знания и приобретались новые. Эта деятельность становилась все более необходимой по мере развития человечества и появления множества узкоспециализированных направлений </a:t>
            </a:r>
            <a:r>
              <a:rPr lang="ru-RU" sz="2000" dirty="0" smtClean="0"/>
              <a:t>труда.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avatars.mds.yandex.net/get-zen_doc/246252/pub_5d15321f6dd1c100ae2a325a_5d1532233fbdb000addc755a/scale_12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996" y="4602032"/>
            <a:ext cx="3007957" cy="225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组合 66"/>
          <p:cNvGrpSpPr/>
          <p:nvPr/>
        </p:nvGrpSpPr>
        <p:grpSpPr>
          <a:xfrm>
            <a:off x="307518" y="364203"/>
            <a:ext cx="1130943" cy="1040771"/>
            <a:chOff x="6596686" y="3974251"/>
            <a:chExt cx="1010966" cy="843565"/>
          </a:xfrm>
        </p:grpSpPr>
        <p:sp>
          <p:nvSpPr>
            <p:cNvPr id="33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4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5" name="Picture 2" descr="https://clipart-best.com/img/teacher/teacher-clip-art-39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75" y="503783"/>
            <a:ext cx="538035" cy="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26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265838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44115"/>
            <a:ext cx="487150" cy="487150"/>
          </a:xfrm>
          <a:prstGeom prst="rect">
            <a:avLst/>
          </a:prstGeom>
        </p:spPr>
      </p:pic>
      <p:grpSp>
        <p:nvGrpSpPr>
          <p:cNvPr id="33" name="组合 66"/>
          <p:cNvGrpSpPr/>
          <p:nvPr/>
        </p:nvGrpSpPr>
        <p:grpSpPr>
          <a:xfrm>
            <a:off x="300251" y="379011"/>
            <a:ext cx="1190425" cy="992336"/>
            <a:chOff x="6596686" y="3974251"/>
            <a:chExt cx="1010966" cy="843565"/>
          </a:xfrm>
        </p:grpSpPr>
        <p:sp>
          <p:nvSpPr>
            <p:cNvPr id="34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Picture 2" descr="https://clipart-best.com/img/teacher/teacher-clip-art-3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75" y="503783"/>
            <a:ext cx="538035" cy="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486" y="1790558"/>
            <a:ext cx="87194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>
                <a:latin typeface="Arial" panose="020B0604020202020204" pitchFamily="34" charset="0"/>
              </a:rPr>
              <a:t> </a:t>
            </a:r>
            <a:r>
              <a:rPr lang="ru-RU" dirty="0" smtClean="0">
                <a:latin typeface="Arial" panose="020B0604020202020204" pitchFamily="34" charset="0"/>
              </a:rPr>
              <a:t>     Профессия </a:t>
            </a:r>
            <a:r>
              <a:rPr lang="ru-RU" dirty="0">
                <a:latin typeface="Arial" panose="020B0604020202020204" pitchFamily="34" charset="0"/>
              </a:rPr>
              <a:t>педагога является одной из самых сложных не только потому, что предполагает высокий уровень ответственности, но и в связи с тем, что требует двойной подготовки. </a:t>
            </a:r>
            <a:r>
              <a:rPr lang="ru-RU" b="1" dirty="0">
                <a:latin typeface="Arial" panose="020B0604020202020204" pitchFamily="34" charset="0"/>
              </a:rPr>
              <a:t>С одной стороны, </a:t>
            </a:r>
            <a:r>
              <a:rPr lang="ru-RU" dirty="0">
                <a:latin typeface="Arial" panose="020B0604020202020204" pitchFamily="34" charset="0"/>
              </a:rPr>
              <a:t>педагог должен уметь общаться, взаимодействовать с людьми, управлять ими и направлять их мысли, деятельность в нужное русло.</a:t>
            </a:r>
          </a:p>
          <a:p>
            <a:pPr algn="just" fontAlgn="base"/>
            <a:r>
              <a:rPr lang="ru-RU" dirty="0">
                <a:latin typeface="Arial" panose="020B0604020202020204" pitchFamily="34" charset="0"/>
              </a:rPr>
              <a:t> </a:t>
            </a:r>
          </a:p>
          <a:p>
            <a:pPr algn="just" fontAlgn="base"/>
            <a:r>
              <a:rPr lang="ru-RU" dirty="0" smtClean="0">
                <a:latin typeface="Arial" panose="020B0604020202020204" pitchFamily="34" charset="0"/>
              </a:rPr>
              <a:t>       </a:t>
            </a:r>
            <a:r>
              <a:rPr lang="ru-RU" b="1" dirty="0" smtClean="0">
                <a:latin typeface="Arial" panose="020B0604020202020204" pitchFamily="34" charset="0"/>
              </a:rPr>
              <a:t>С </a:t>
            </a:r>
            <a:r>
              <a:rPr lang="ru-RU" b="1" dirty="0">
                <a:latin typeface="Arial" panose="020B0604020202020204" pitchFamily="34" charset="0"/>
              </a:rPr>
              <a:t>другой же стороны,</a:t>
            </a:r>
            <a:r>
              <a:rPr lang="ru-RU" dirty="0">
                <a:latin typeface="Arial" panose="020B0604020202020204" pitchFamily="34" charset="0"/>
              </a:rPr>
              <a:t> профессия педагога в обязательном порядке предполагает </a:t>
            </a:r>
            <a:r>
              <a:rPr lang="ru-RU" dirty="0" smtClean="0">
                <a:latin typeface="Arial" panose="020B0604020202020204" pitchFamily="34" charset="0"/>
              </a:rPr>
              <a:t>наличие </a:t>
            </a:r>
            <a:r>
              <a:rPr lang="ru-RU" dirty="0">
                <a:latin typeface="Arial" panose="020B0604020202020204" pitchFamily="34" charset="0"/>
              </a:rPr>
              <a:t>специальных знаний по тому или иному предмету, постоянное развитие и совершенствование полученных знаний и навыков, изучение новых сведений в выбранной области и т.д. Причем, оба направления имеют одинаково большое значение для успешной деятельности педагога и результативности обучения. </a:t>
            </a:r>
            <a:endParaRPr lang="ru-RU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://i.mycdn.me/i?r=AzEPZsRbOZEKgBhR0XGMT1Rk9KMaVQgURyGeeUt6y_yYB6aKTM5SRkZCeTgDn6uOyic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008" y="5022376"/>
            <a:ext cx="2709279" cy="180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77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Обязанности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5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36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7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8" name="组合 66"/>
          <p:cNvGrpSpPr/>
          <p:nvPr/>
        </p:nvGrpSpPr>
        <p:grpSpPr>
          <a:xfrm>
            <a:off x="300251" y="379011"/>
            <a:ext cx="1190425" cy="992336"/>
            <a:chOff x="6596686" y="3974251"/>
            <a:chExt cx="1010966" cy="843565"/>
          </a:xfrm>
        </p:grpSpPr>
        <p:sp>
          <p:nvSpPr>
            <p:cNvPr id="39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40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1" name="Picture 2" descr="https://clipart-best.com/img/teacher/teacher-clip-art-3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75" y="503783"/>
            <a:ext cx="538035" cy="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959511301"/>
              </p:ext>
            </p:extLst>
          </p:nvPr>
        </p:nvGraphicFramePr>
        <p:xfrm>
          <a:off x="895463" y="1762022"/>
          <a:ext cx="6885241" cy="47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1272968783"/>
              </p:ext>
            </p:extLst>
          </p:nvPr>
        </p:nvGraphicFramePr>
        <p:xfrm>
          <a:off x="702857" y="2245930"/>
          <a:ext cx="7936175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34" name="Схема 33"/>
          <p:cNvGraphicFramePr/>
          <p:nvPr>
            <p:extLst>
              <p:ext uri="{D42A27DB-BD31-4B8C-83A1-F6EECF244321}">
                <p14:modId xmlns:p14="http://schemas.microsoft.com/office/powerpoint/2010/main" val="515415869"/>
              </p:ext>
            </p:extLst>
          </p:nvPr>
        </p:nvGraphicFramePr>
        <p:xfrm>
          <a:off x="702857" y="2927018"/>
          <a:ext cx="6992943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150221725"/>
              </p:ext>
            </p:extLst>
          </p:nvPr>
        </p:nvGraphicFramePr>
        <p:xfrm>
          <a:off x="698287" y="3559642"/>
          <a:ext cx="7663372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aphicFrame>
        <p:nvGraphicFramePr>
          <p:cNvPr id="43" name="Схема 42"/>
          <p:cNvGraphicFramePr/>
          <p:nvPr>
            <p:extLst>
              <p:ext uri="{D42A27DB-BD31-4B8C-83A1-F6EECF244321}">
                <p14:modId xmlns:p14="http://schemas.microsoft.com/office/powerpoint/2010/main" val="4196092372"/>
              </p:ext>
            </p:extLst>
          </p:nvPr>
        </p:nvGraphicFramePr>
        <p:xfrm>
          <a:off x="698286" y="4149411"/>
          <a:ext cx="8445713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aphicFrame>
        <p:nvGraphicFramePr>
          <p:cNvPr id="44" name="Схема 43"/>
          <p:cNvGraphicFramePr/>
          <p:nvPr>
            <p:extLst>
              <p:ext uri="{D42A27DB-BD31-4B8C-83A1-F6EECF244321}">
                <p14:modId xmlns:p14="http://schemas.microsoft.com/office/powerpoint/2010/main" val="2859775478"/>
              </p:ext>
            </p:extLst>
          </p:nvPr>
        </p:nvGraphicFramePr>
        <p:xfrm>
          <a:off x="682563" y="4798185"/>
          <a:ext cx="8040619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1" r:lo="rId32" r:qs="rId33" r:cs="rId34"/>
          </a:graphicData>
        </a:graphic>
      </p:graphicFrame>
      <p:graphicFrame>
        <p:nvGraphicFramePr>
          <p:cNvPr id="45" name="Схема 44"/>
          <p:cNvGraphicFramePr/>
          <p:nvPr>
            <p:extLst>
              <p:ext uri="{D42A27DB-BD31-4B8C-83A1-F6EECF244321}">
                <p14:modId xmlns:p14="http://schemas.microsoft.com/office/powerpoint/2010/main" val="4082172493"/>
              </p:ext>
            </p:extLst>
          </p:nvPr>
        </p:nvGraphicFramePr>
        <p:xfrm>
          <a:off x="663719" y="5413700"/>
          <a:ext cx="8209316" cy="695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</p:spTree>
    <p:extLst>
      <p:ext uri="{BB962C8B-B14F-4D97-AF65-F5344CB8AC3E}">
        <p14:creationId xmlns:p14="http://schemas.microsoft.com/office/powerpoint/2010/main" val="186064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52051" y="62785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334688"/>
            <a:ext cx="487150" cy="487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1104" y="1965936"/>
            <a:ext cx="84119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8163"/>
            <a:r>
              <a:rPr lang="ru-RU" sz="2000" dirty="0" smtClean="0">
                <a:solidFill>
                  <a:srgbClr val="545454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	</a:t>
            </a:r>
            <a:endParaRPr lang="ru-RU" sz="2000" dirty="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grpSp>
        <p:nvGrpSpPr>
          <p:cNvPr id="30" name="组合 66"/>
          <p:cNvGrpSpPr/>
          <p:nvPr/>
        </p:nvGrpSpPr>
        <p:grpSpPr>
          <a:xfrm>
            <a:off x="300251" y="379011"/>
            <a:ext cx="1190425" cy="992336"/>
            <a:chOff x="6596686" y="3974251"/>
            <a:chExt cx="1010966" cy="843565"/>
          </a:xfrm>
        </p:grpSpPr>
        <p:sp>
          <p:nvSpPr>
            <p:cNvPr id="33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4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59" y="555299"/>
            <a:ext cx="536494" cy="865707"/>
          </a:xfrm>
          <a:prstGeom prst="rect">
            <a:avLst/>
          </a:prstGeom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895313101"/>
              </p:ext>
            </p:extLst>
          </p:nvPr>
        </p:nvGraphicFramePr>
        <p:xfrm>
          <a:off x="190139" y="1702313"/>
          <a:ext cx="8682896" cy="3179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050" name="Picture 2" descr="https://avatars.mds.yandex.net/get-zen_doc/3488488/pub_5fc003b4a9416d5dd72ec0f9_5fc79ad9a8f33a1036218182/scale_1200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8293" y="4953486"/>
            <a:ext cx="2801128" cy="18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48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5649354" y="3463032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组合 66"/>
          <p:cNvGrpSpPr/>
          <p:nvPr/>
        </p:nvGrpSpPr>
        <p:grpSpPr>
          <a:xfrm>
            <a:off x="300251" y="379011"/>
            <a:ext cx="1190425" cy="992336"/>
            <a:chOff x="6596686" y="3974251"/>
            <a:chExt cx="1010966" cy="843565"/>
          </a:xfrm>
        </p:grpSpPr>
        <p:sp>
          <p:nvSpPr>
            <p:cNvPr id="34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59" y="555299"/>
            <a:ext cx="536494" cy="86570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411" y="5657671"/>
            <a:ext cx="8693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 fontAlgn="base"/>
            <a:endParaRPr lang="ru-RU" b="0" i="0" dirty="0">
              <a:solidFill>
                <a:srgbClr val="000000"/>
              </a:solidFill>
              <a:effectLst/>
              <a:latin typeface="FlexySans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680872" y="1294927"/>
            <a:ext cx="6223379" cy="641887"/>
          </a:xfrm>
          <a:prstGeom prst="round2Diag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Оценивать текущее состояние и динамику освоения ребенком основной образовательной программы.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  <p:sp>
        <p:nvSpPr>
          <p:cNvPr id="37" name="Прямоугольник с двумя скругленными противолежащими углами 36"/>
          <p:cNvSpPr/>
          <p:nvPr/>
        </p:nvSpPr>
        <p:spPr>
          <a:xfrm>
            <a:off x="300251" y="2001133"/>
            <a:ext cx="6223379" cy="64188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 С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тавить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цели на успехи в предметной сфере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учащегося.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2751553" y="2699292"/>
            <a:ext cx="6223379" cy="64188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 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Ставить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цели на достижение учащимися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метапредметных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результатов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  <p:sp>
        <p:nvSpPr>
          <p:cNvPr id="39" name="Прямоугольник с двумя скругленными противолежащими углами 38"/>
          <p:cNvSpPr/>
          <p:nvPr/>
        </p:nvSpPr>
        <p:spPr>
          <a:xfrm>
            <a:off x="179411" y="3400598"/>
            <a:ext cx="6223379" cy="64188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indent="449580"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Адекватно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оценивать текущее состояние и динамику интеллектуального, морального, волевого развития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ребенка.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  <p:sp>
        <p:nvSpPr>
          <p:cNvPr id="40" name="Прямоугольник с двумя скругленными противолежащими углами 39"/>
          <p:cNvSpPr/>
          <p:nvPr/>
        </p:nvSpPr>
        <p:spPr>
          <a:xfrm>
            <a:off x="2078062" y="4105360"/>
            <a:ext cx="6898860" cy="64188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Правильно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определять причины недостаточно эффективного продвижения ребенком в освоении образовательной программы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  <p:sp>
        <p:nvSpPr>
          <p:cNvPr id="41" name="Прямоугольник с двумя скругленными противолежащими углами 40"/>
          <p:cNvSpPr/>
          <p:nvPr/>
        </p:nvSpPr>
        <p:spPr>
          <a:xfrm>
            <a:off x="179411" y="4804352"/>
            <a:ext cx="6898860" cy="64188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ценивать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сформированность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у учащихся универсальных учебных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действий.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  <p:sp>
        <p:nvSpPr>
          <p:cNvPr id="42" name="Прямоугольник с двумя скругленными противолежащими углами 41"/>
          <p:cNvSpPr/>
          <p:nvPr/>
        </p:nvSpPr>
        <p:spPr>
          <a:xfrm>
            <a:off x="2009781" y="5507375"/>
            <a:ext cx="6898860" cy="64188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indent="449580" algn="just"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нализировать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существующие программы, сравнивать их по разным основаниям (целям, используемым средствам и др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.).</a:t>
            </a:r>
            <a:endParaRPr lang="ru-RU" dirty="0">
              <a:solidFill>
                <a:srgbClr val="000000"/>
              </a:solidFill>
              <a:latin typeface="FlexySans"/>
            </a:endParaRPr>
          </a:p>
        </p:txBody>
      </p:sp>
    </p:spTree>
    <p:extLst>
      <p:ext uri="{BB962C8B-B14F-4D97-AF65-F5344CB8AC3E}">
        <p14:creationId xmlns:p14="http://schemas.microsoft.com/office/powerpoint/2010/main" val="65608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профессии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6088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Шахтер –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это одна из наиболее опасных профессий, связанная с постоянным риском.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Чтобы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добывать полезные ископаемые, рабочие спускаются в подземные шахты, которые расположены на огромной глубине, доходящей до 4 км. Эти шахты носят название «забой».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Руда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которая добывается в забое, затем транспортируется наверх при помощи специальных приспособлений. Поэтому работать шахтером сможет только смелый и мужественный человек.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горном деле существует несколько специальностей: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проходчики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прокладывающие путь под землей;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горнорабочие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в обязанности которых входит добыча ископаемых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машинисты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которые обслуживают и ремонтируют технику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 defTabSz="446088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электрослесари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отвечающие за подачу электричества 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забой </a:t>
            </a: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технические устройства;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46088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взрывники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3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Перспектива и карьера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3" name="组合 66"/>
          <p:cNvGrpSpPr/>
          <p:nvPr/>
        </p:nvGrpSpPr>
        <p:grpSpPr>
          <a:xfrm>
            <a:off x="300251" y="379011"/>
            <a:ext cx="1190425" cy="992336"/>
            <a:chOff x="6596686" y="3974251"/>
            <a:chExt cx="1010966" cy="843565"/>
          </a:xfrm>
        </p:grpSpPr>
        <p:sp>
          <p:nvSpPr>
            <p:cNvPr id="34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5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36" name="Рисунок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459" y="555299"/>
            <a:ext cx="536494" cy="865707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19094253"/>
              </p:ext>
            </p:extLst>
          </p:nvPr>
        </p:nvGraphicFramePr>
        <p:xfrm>
          <a:off x="5648503" y="2783926"/>
          <a:ext cx="3224532" cy="2579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0" name="Группа 29"/>
          <p:cNvGrpSpPr/>
          <p:nvPr/>
        </p:nvGrpSpPr>
        <p:grpSpPr>
          <a:xfrm>
            <a:off x="3439235" y="1279404"/>
            <a:ext cx="2593075" cy="2397904"/>
            <a:chOff x="645536" y="0"/>
            <a:chExt cx="2578995" cy="2578995"/>
          </a:xfrm>
        </p:grpSpPr>
        <p:sp>
          <p:nvSpPr>
            <p:cNvPr id="37" name="Овал 36"/>
            <p:cNvSpPr/>
            <p:nvPr/>
          </p:nvSpPr>
          <p:spPr>
            <a:xfrm>
              <a:off x="645536" y="0"/>
              <a:ext cx="2578995" cy="257899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Овал 4"/>
            <p:cNvSpPr/>
            <p:nvPr/>
          </p:nvSpPr>
          <p:spPr>
            <a:xfrm>
              <a:off x="1023221" y="377685"/>
              <a:ext cx="1823625" cy="182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latin typeface="+mn-lt"/>
                </a:rPr>
                <a:t>Учитель</a:t>
              </a:r>
              <a:r>
                <a:rPr lang="ru-RU" sz="1200" kern="1200" dirty="0" smtClean="0"/>
                <a:t/>
              </a:r>
              <a:br>
                <a:rPr lang="ru-RU" sz="1200" kern="1200" dirty="0" smtClean="0"/>
              </a:br>
              <a:r>
                <a:rPr lang="ru-RU" sz="1200" kern="1200" dirty="0" smtClean="0"/>
                <a:t/>
              </a:r>
              <a:br>
                <a:rPr lang="ru-RU" sz="1200" kern="1200" dirty="0" smtClean="0"/>
              </a:br>
              <a:endParaRPr lang="ru-RU" sz="1200" kern="1200" dirty="0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3433898" y="4028473"/>
            <a:ext cx="2578995" cy="2578995"/>
            <a:chOff x="703512" y="-134623"/>
            <a:chExt cx="2578995" cy="2578995"/>
          </a:xfrm>
        </p:grpSpPr>
        <p:sp>
          <p:nvSpPr>
            <p:cNvPr id="40" name="Овал 39"/>
            <p:cNvSpPr/>
            <p:nvPr/>
          </p:nvSpPr>
          <p:spPr>
            <a:xfrm>
              <a:off x="703512" y="-134623"/>
              <a:ext cx="2578995" cy="257899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Овал 4"/>
            <p:cNvSpPr/>
            <p:nvPr/>
          </p:nvSpPr>
          <p:spPr>
            <a:xfrm>
              <a:off x="1023221" y="377685"/>
              <a:ext cx="1992100" cy="182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chemeClr val="tx1"/>
                  </a:solidFill>
                </a:rPr>
                <a:t>З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аведующий учебной частью</a:t>
              </a:r>
              <a:r>
                <a:rPr lang="ru-RU" sz="2000" dirty="0" smtClean="0"/>
                <a:t>.</a:t>
              </a:r>
              <a:r>
                <a:rPr lang="ru-RU" sz="1200" kern="1200" dirty="0" smtClean="0"/>
                <a:t/>
              </a:r>
              <a:br>
                <a:rPr lang="ru-RU" sz="1200" kern="1200" dirty="0" smtClean="0"/>
              </a:br>
              <a:r>
                <a:rPr lang="ru-RU" sz="1200" kern="1200" dirty="0" smtClean="0"/>
                <a:t/>
              </a:r>
              <a:br>
                <a:rPr lang="ru-RU" sz="1200" kern="1200" dirty="0" smtClean="0"/>
              </a:br>
              <a:endParaRPr lang="ru-RU" sz="1200" kern="1200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78459" y="2782739"/>
            <a:ext cx="2578995" cy="2578995"/>
            <a:chOff x="743502" y="10469"/>
            <a:chExt cx="2578995" cy="2578995"/>
          </a:xfrm>
        </p:grpSpPr>
        <p:sp>
          <p:nvSpPr>
            <p:cNvPr id="43" name="Овал 42"/>
            <p:cNvSpPr/>
            <p:nvPr/>
          </p:nvSpPr>
          <p:spPr>
            <a:xfrm>
              <a:off x="743502" y="10469"/>
              <a:ext cx="2578995" cy="257899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Овал 4"/>
            <p:cNvSpPr/>
            <p:nvPr/>
          </p:nvSpPr>
          <p:spPr>
            <a:xfrm>
              <a:off x="968742" y="416880"/>
              <a:ext cx="2035147" cy="182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latin typeface="+mn-lt"/>
                </a:rPr>
                <a:t>Директор школы</a:t>
              </a:r>
              <a:r>
                <a:rPr lang="ru-RU" sz="1200" kern="1200" dirty="0" smtClean="0"/>
                <a:t/>
              </a:r>
              <a:br>
                <a:rPr lang="ru-RU" sz="1200" kern="1200" dirty="0" smtClean="0"/>
              </a:br>
              <a:r>
                <a:rPr lang="ru-RU" sz="1200" kern="1200" dirty="0" smtClean="0"/>
                <a:t/>
              </a:r>
              <a:br>
                <a:rPr lang="ru-RU" sz="1200" kern="1200" dirty="0" smtClean="0"/>
              </a:br>
              <a:endParaRPr lang="ru-RU" sz="1200" kern="1200" dirty="0"/>
            </a:p>
          </p:txBody>
        </p:sp>
      </p:grpSp>
      <p:sp>
        <p:nvSpPr>
          <p:cNvPr id="12" name="Выгнутая вверх стрелка 11"/>
          <p:cNvSpPr/>
          <p:nvPr/>
        </p:nvSpPr>
        <p:spPr>
          <a:xfrm rot="12716390">
            <a:off x="1829937" y="5710617"/>
            <a:ext cx="1274009" cy="601883"/>
          </a:xfrm>
          <a:prstGeom prst="curved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9073408">
            <a:off x="6163491" y="5705895"/>
            <a:ext cx="1274009" cy="559031"/>
          </a:xfrm>
          <a:prstGeom prst="curved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1724679">
            <a:off x="6324706" y="1835786"/>
            <a:ext cx="1274009" cy="601883"/>
          </a:xfrm>
          <a:prstGeom prst="curved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grpSp>
        <p:nvGrpSpPr>
          <p:cNvPr id="37" name="组合 66"/>
          <p:cNvGrpSpPr/>
          <p:nvPr/>
        </p:nvGrpSpPr>
        <p:grpSpPr>
          <a:xfrm>
            <a:off x="300251" y="379011"/>
            <a:ext cx="1190425" cy="992336"/>
            <a:chOff x="6596686" y="3974251"/>
            <a:chExt cx="1010966" cy="843565"/>
          </a:xfrm>
        </p:grpSpPr>
        <p:sp>
          <p:nvSpPr>
            <p:cNvPr id="38" name="六边形 67"/>
            <p:cNvSpPr/>
            <p:nvPr/>
          </p:nvSpPr>
          <p:spPr>
            <a:xfrm>
              <a:off x="6614230" y="3974251"/>
              <a:ext cx="978537" cy="843565"/>
            </a:xfrm>
            <a:prstGeom prst="hexagon">
              <a:avLst/>
            </a:prstGeom>
            <a:solidFill>
              <a:srgbClr val="C6588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39" name="文本框 50"/>
            <p:cNvSpPr txBox="1"/>
            <p:nvPr/>
          </p:nvSpPr>
          <p:spPr>
            <a:xfrm>
              <a:off x="6596686" y="4118520"/>
              <a:ext cx="1010966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59" y="555299"/>
            <a:ext cx="536494" cy="86570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7247" y="1839626"/>
            <a:ext cx="90143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         Специальность </a:t>
            </a:r>
            <a:r>
              <a:rPr lang="ru-RU" sz="2000" dirty="0"/>
              <a:t>педагога можно получить в вузе или колледже. Сколько учиться на учителя начальных классов </a:t>
            </a:r>
            <a:r>
              <a:rPr lang="ru-RU" sz="2000" dirty="0" smtClean="0"/>
              <a:t>- </a:t>
            </a:r>
            <a:r>
              <a:rPr lang="ru-RU" sz="2000" dirty="0"/>
              <a:t>зависит от </a:t>
            </a:r>
            <a:r>
              <a:rPr lang="ru-RU" sz="2000" dirty="0" smtClean="0"/>
              <a:t>учреждения. Но </a:t>
            </a:r>
            <a:r>
              <a:rPr lang="ru-RU" sz="2000" dirty="0"/>
              <a:t>если вы уже получили другую специальность в колледже или вузе, вам не обязательно снова тратить несколько </a:t>
            </a:r>
            <a:r>
              <a:rPr lang="ru-RU" sz="2000" dirty="0" smtClean="0"/>
              <a:t>лет, чтобы </a:t>
            </a:r>
            <a:r>
              <a:rPr lang="ru-RU" sz="2000" dirty="0"/>
              <a:t>переучиваться на педагога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Вместо </a:t>
            </a:r>
            <a:r>
              <a:rPr lang="ru-RU" sz="2000" dirty="0"/>
              <a:t>этого вы можете пройти курсы переподготовки и освоить новую профессию за 5-10 месяцев. При этом даже не будет стоять вопрос, какие предметы нужно сдавать при поступлении на курсы для учителей младших классов </a:t>
            </a:r>
            <a:r>
              <a:rPr lang="ru-RU" sz="2000" dirty="0" smtClean="0"/>
              <a:t>- </a:t>
            </a:r>
            <a:r>
              <a:rPr lang="ru-RU" sz="2000" dirty="0"/>
              <a:t>вступительные экзамены не проводятся</a:t>
            </a:r>
            <a:r>
              <a:rPr lang="ru-RU" dirty="0" smtClean="0">
                <a:solidFill>
                  <a:srgbClr val="242021"/>
                </a:solidFill>
              </a:rPr>
              <a:t>. </a:t>
            </a:r>
            <a:endParaRPr lang="ru-RU" b="0" i="0" dirty="0">
              <a:solidFill>
                <a:srgbClr val="242021"/>
              </a:solidFill>
              <a:effectLst/>
            </a:endParaRPr>
          </a:p>
        </p:txBody>
      </p:sp>
      <p:pic>
        <p:nvPicPr>
          <p:cNvPr id="3074" name="Picture 2" descr="https://assets-global.website-files.com/599873abab717100012c91ea/5ecd0df76abdb8528fa48be8_inx960x640_b3b41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872" y="4861231"/>
            <a:ext cx="3449501" cy="183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20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61" y="26462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Bookman Old Style" panose="02050604050505020204" pitchFamily="18" charset="0"/>
              </a:rPr>
              <a:t>Игра </a:t>
            </a:r>
            <a:r>
              <a:rPr lang="ru-RU" sz="3600" b="1" dirty="0">
                <a:solidFill>
                  <a:srgbClr val="000099"/>
                </a:solidFill>
                <a:latin typeface="Bookman Old Style" panose="02050604050505020204" pitchFamily="18" charset="0"/>
              </a:rPr>
              <a:t>«Калейдоскоп профессий»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24F8DBBA-7FD5-4361-AB0A-89ADEE1E3005}"/>
              </a:ext>
            </a:extLst>
          </p:cNvPr>
          <p:cNvGrpSpPr/>
          <p:nvPr/>
        </p:nvGrpSpPr>
        <p:grpSpPr>
          <a:xfrm>
            <a:off x="166409" y="1761326"/>
            <a:ext cx="2559754" cy="1404483"/>
            <a:chOff x="658200" y="2128427"/>
            <a:chExt cx="3545238" cy="1404483"/>
          </a:xfrm>
        </p:grpSpPr>
        <p:sp>
          <p:nvSpPr>
            <p:cNvPr id="6" name="Равнобедренный треугольник 5">
              <a:extLst>
                <a:ext uri="{FF2B5EF4-FFF2-40B4-BE49-F238E27FC236}">
                  <a16:creationId xmlns="" xmlns:a16="http://schemas.microsoft.com/office/drawing/2014/main" id="{94D0D074-C00C-47B2-B272-7ED73D55911F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>
              <a:extLst>
                <a:ext uri="{FF2B5EF4-FFF2-40B4-BE49-F238E27FC236}">
                  <a16:creationId xmlns="" xmlns:a16="http://schemas.microsoft.com/office/drawing/2014/main" id="{1820C55D-4340-4814-9468-563D53147EEF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Трапеция 7">
              <a:extLst>
                <a:ext uri="{FF2B5EF4-FFF2-40B4-BE49-F238E27FC236}">
                  <a16:creationId xmlns="" xmlns:a16="http://schemas.microsoft.com/office/drawing/2014/main" id="{B89A08A1-7075-4642-8E81-5643937E2C26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Трапеция 8">
              <a:extLst>
                <a:ext uri="{FF2B5EF4-FFF2-40B4-BE49-F238E27FC236}">
                  <a16:creationId xmlns="" xmlns:a16="http://schemas.microsoft.com/office/drawing/2014/main" id="{35F0923D-54AB-407F-85AC-E8AE59AD8FB1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Трапеция 9">
              <a:extLst>
                <a:ext uri="{FF2B5EF4-FFF2-40B4-BE49-F238E27FC236}">
                  <a16:creationId xmlns="" xmlns:a16="http://schemas.microsoft.com/office/drawing/2014/main" id="{3312C9EC-36DB-420C-B477-51ABD05998F9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4AC44C0D-39A6-4BD5-A49B-DEF280ADA4BF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</a:rPr>
                <a:t>1 станция</a:t>
              </a:r>
            </a:p>
          </p:txBody>
        </p:sp>
        <p:sp>
          <p:nvSpPr>
            <p:cNvPr id="13" name="Прямоугольник 12">
              <a:hlinkClick r:id="rId2"/>
              <a:extLst>
                <a:ext uri="{FF2B5EF4-FFF2-40B4-BE49-F238E27FC236}">
                  <a16:creationId xmlns="" xmlns:a16="http://schemas.microsoft.com/office/drawing/2014/main" id="{07E3D624-78FD-4CE1-89C3-24C622638E31}"/>
                </a:ext>
              </a:extLst>
            </p:cNvPr>
            <p:cNvSpPr/>
            <p:nvPr/>
          </p:nvSpPr>
          <p:spPr>
            <a:xfrm>
              <a:off x="1087737" y="2599825"/>
              <a:ext cx="27035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ПОДБЕРИ СИНОНИМЫ</a:t>
              </a: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93818F85-E6DB-411C-8F3C-15D0CCB243B2}"/>
              </a:ext>
            </a:extLst>
          </p:cNvPr>
          <p:cNvGrpSpPr/>
          <p:nvPr/>
        </p:nvGrpSpPr>
        <p:grpSpPr>
          <a:xfrm>
            <a:off x="3253931" y="1755539"/>
            <a:ext cx="2559754" cy="1404483"/>
            <a:chOff x="658200" y="2128427"/>
            <a:chExt cx="3545238" cy="1404483"/>
          </a:xfrm>
        </p:grpSpPr>
        <p:sp>
          <p:nvSpPr>
            <p:cNvPr id="15" name="Равнобедренный треугольник 14">
              <a:extLst>
                <a:ext uri="{FF2B5EF4-FFF2-40B4-BE49-F238E27FC236}">
                  <a16:creationId xmlns="" xmlns:a16="http://schemas.microsoft.com/office/drawing/2014/main" id="{809E64C1-DEDE-4330-A6C6-D2A7145C6807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>
              <a:extLst>
                <a:ext uri="{FF2B5EF4-FFF2-40B4-BE49-F238E27FC236}">
                  <a16:creationId xmlns="" xmlns:a16="http://schemas.microsoft.com/office/drawing/2014/main" id="{838CE40D-0CAA-43D6-9D70-A56B63EF9B29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Трапеция 16">
              <a:extLst>
                <a:ext uri="{FF2B5EF4-FFF2-40B4-BE49-F238E27FC236}">
                  <a16:creationId xmlns="" xmlns:a16="http://schemas.microsoft.com/office/drawing/2014/main" id="{D49122E3-3C4E-49A3-A270-23DD83FAFF6F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Трапеция 17">
              <a:extLst>
                <a:ext uri="{FF2B5EF4-FFF2-40B4-BE49-F238E27FC236}">
                  <a16:creationId xmlns="" xmlns:a16="http://schemas.microsoft.com/office/drawing/2014/main" id="{1DF5F504-D63D-48AC-9711-0147D3FA4D3A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2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Трапеция 18">
              <a:extLst>
                <a:ext uri="{FF2B5EF4-FFF2-40B4-BE49-F238E27FC236}">
                  <a16:creationId xmlns="" xmlns:a16="http://schemas.microsoft.com/office/drawing/2014/main" id="{681FF711-C7FD-494F-BC1F-FC36AFDA2A5E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="" xmlns:a16="http://schemas.microsoft.com/office/drawing/2014/main" id="{48EB1A66-D0C6-4CD1-861B-100532CACC18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</a:rPr>
                <a:t>2 станция</a:t>
              </a:r>
            </a:p>
          </p:txBody>
        </p:sp>
        <p:sp>
          <p:nvSpPr>
            <p:cNvPr id="22" name="Прямоугольник 21">
              <a:hlinkClick r:id="rId3"/>
              <a:extLst>
                <a:ext uri="{FF2B5EF4-FFF2-40B4-BE49-F238E27FC236}">
                  <a16:creationId xmlns="" xmlns:a16="http://schemas.microsoft.com/office/drawing/2014/main" id="{1D2DA1D9-6AC3-447A-8656-551D225A824D}"/>
                </a:ext>
              </a:extLst>
            </p:cNvPr>
            <p:cNvSpPr/>
            <p:nvPr/>
          </p:nvSpPr>
          <p:spPr>
            <a:xfrm>
              <a:off x="1154182" y="2596165"/>
              <a:ext cx="264766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СЛОВАРЬ ПРОФЕССИЙ </a:t>
              </a:r>
            </a:p>
          </p:txBody>
        </p:sp>
      </p:grpSp>
      <p:grpSp>
        <p:nvGrpSpPr>
          <p:cNvPr id="23" name="Группа 22">
            <a:extLst>
              <a:ext uri="{FF2B5EF4-FFF2-40B4-BE49-F238E27FC236}">
                <a16:creationId xmlns="" xmlns:a16="http://schemas.microsoft.com/office/drawing/2014/main" id="{F2BFDCF9-926E-4506-9786-69BA2FB35190}"/>
              </a:ext>
            </a:extLst>
          </p:cNvPr>
          <p:cNvGrpSpPr/>
          <p:nvPr/>
        </p:nvGrpSpPr>
        <p:grpSpPr>
          <a:xfrm>
            <a:off x="6432669" y="1827748"/>
            <a:ext cx="2559754" cy="1404483"/>
            <a:chOff x="658200" y="2128427"/>
            <a:chExt cx="3545238" cy="1404483"/>
          </a:xfrm>
        </p:grpSpPr>
        <p:sp>
          <p:nvSpPr>
            <p:cNvPr id="24" name="Равнобедренный треугольник 23">
              <a:extLst>
                <a:ext uri="{FF2B5EF4-FFF2-40B4-BE49-F238E27FC236}">
                  <a16:creationId xmlns="" xmlns:a16="http://schemas.microsoft.com/office/drawing/2014/main" id="{D7EEEAF2-7B66-49D1-AE8F-02BC17F12E9F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24">
              <a:extLst>
                <a:ext uri="{FF2B5EF4-FFF2-40B4-BE49-F238E27FC236}">
                  <a16:creationId xmlns="" xmlns:a16="http://schemas.microsoft.com/office/drawing/2014/main" id="{60DC6E57-0878-4242-8505-947E500CA2FC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Трапеция 25">
              <a:extLst>
                <a:ext uri="{FF2B5EF4-FFF2-40B4-BE49-F238E27FC236}">
                  <a16:creationId xmlns="" xmlns:a16="http://schemas.microsoft.com/office/drawing/2014/main" id="{DBEFDC96-133F-4DD2-BA5A-FB73980310C7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Трапеция 26">
              <a:extLst>
                <a:ext uri="{FF2B5EF4-FFF2-40B4-BE49-F238E27FC236}">
                  <a16:creationId xmlns="" xmlns:a16="http://schemas.microsoft.com/office/drawing/2014/main" id="{7F3F3BED-9635-4BE8-AE3A-A43247C53927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Трапеция 27">
              <a:extLst>
                <a:ext uri="{FF2B5EF4-FFF2-40B4-BE49-F238E27FC236}">
                  <a16:creationId xmlns="" xmlns:a16="http://schemas.microsoft.com/office/drawing/2014/main" id="{A514C14B-2E84-48B8-9FAE-334F65EA0BF3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DA6633D9-2081-4A58-A28E-DA0EB1385995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</a:rPr>
                <a:t>3 станция</a:t>
              </a:r>
            </a:p>
          </p:txBody>
        </p:sp>
        <p:sp>
          <p:nvSpPr>
            <p:cNvPr id="31" name="Прямоугольник 30">
              <a:hlinkClick r:id="rId4"/>
              <a:extLst>
                <a:ext uri="{FF2B5EF4-FFF2-40B4-BE49-F238E27FC236}">
                  <a16:creationId xmlns="" xmlns:a16="http://schemas.microsoft.com/office/drawing/2014/main" id="{7C1F857F-F457-4068-AC9E-B44541E37A68}"/>
                </a:ext>
              </a:extLst>
            </p:cNvPr>
            <p:cNvSpPr/>
            <p:nvPr/>
          </p:nvSpPr>
          <p:spPr>
            <a:xfrm>
              <a:off x="1091435" y="2718224"/>
              <a:ext cx="280527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ГОЛОВОЛОМКА</a:t>
              </a: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="" xmlns:a16="http://schemas.microsoft.com/office/drawing/2014/main" id="{AA363714-8475-4BA5-9A07-2C0F783D9420}"/>
              </a:ext>
            </a:extLst>
          </p:cNvPr>
          <p:cNvGrpSpPr/>
          <p:nvPr/>
        </p:nvGrpSpPr>
        <p:grpSpPr>
          <a:xfrm>
            <a:off x="194463" y="4107007"/>
            <a:ext cx="2559754" cy="1404483"/>
            <a:chOff x="658200" y="2128427"/>
            <a:chExt cx="3545238" cy="1404483"/>
          </a:xfrm>
        </p:grpSpPr>
        <p:sp>
          <p:nvSpPr>
            <p:cNvPr id="33" name="Равнобедренный треугольник 32">
              <a:extLst>
                <a:ext uri="{FF2B5EF4-FFF2-40B4-BE49-F238E27FC236}">
                  <a16:creationId xmlns="" xmlns:a16="http://schemas.microsoft.com/office/drawing/2014/main" id="{18448863-A829-4BCF-9D5F-A14731C4A441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>
              <a:extLst>
                <a:ext uri="{FF2B5EF4-FFF2-40B4-BE49-F238E27FC236}">
                  <a16:creationId xmlns="" xmlns:a16="http://schemas.microsoft.com/office/drawing/2014/main" id="{7F9C1B83-9A56-4CE8-9AD7-2F0DCF59CE88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Трапеция 34">
              <a:extLst>
                <a:ext uri="{FF2B5EF4-FFF2-40B4-BE49-F238E27FC236}">
                  <a16:creationId xmlns="" xmlns:a16="http://schemas.microsoft.com/office/drawing/2014/main" id="{88DC1278-90BC-4171-9E62-33B8265C2C16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Трапеция 35">
              <a:extLst>
                <a:ext uri="{FF2B5EF4-FFF2-40B4-BE49-F238E27FC236}">
                  <a16:creationId xmlns="" xmlns:a16="http://schemas.microsoft.com/office/drawing/2014/main" id="{513D7CB1-FE6F-40F5-8BFC-AB0E8F3A1DBC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4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Трапеция 36">
              <a:extLst>
                <a:ext uri="{FF2B5EF4-FFF2-40B4-BE49-F238E27FC236}">
                  <a16:creationId xmlns="" xmlns:a16="http://schemas.microsoft.com/office/drawing/2014/main" id="{DC03334D-54D0-479B-9870-657D0F3659F2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="" xmlns:a16="http://schemas.microsoft.com/office/drawing/2014/main" id="{99BE94D3-3840-4D41-B24A-E681169E800C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</a:rPr>
                <a:t>4 станция</a:t>
              </a:r>
            </a:p>
          </p:txBody>
        </p:sp>
        <p:sp>
          <p:nvSpPr>
            <p:cNvPr id="40" name="Прямоугольник 39">
              <a:hlinkClick r:id="rId5"/>
              <a:extLst>
                <a:ext uri="{FF2B5EF4-FFF2-40B4-BE49-F238E27FC236}">
                  <a16:creationId xmlns="" xmlns:a16="http://schemas.microsoft.com/office/drawing/2014/main" id="{3D916EE1-8D4A-4E5D-9374-F436D564DC2D}"/>
                </a:ext>
              </a:extLst>
            </p:cNvPr>
            <p:cNvSpPr/>
            <p:nvPr/>
          </p:nvSpPr>
          <p:spPr>
            <a:xfrm>
              <a:off x="1165100" y="2697035"/>
              <a:ext cx="25506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АНАГРАММЫ</a:t>
              </a:r>
            </a:p>
          </p:txBody>
        </p:sp>
      </p:grpSp>
      <p:grpSp>
        <p:nvGrpSpPr>
          <p:cNvPr id="41" name="Группа 40">
            <a:extLst>
              <a:ext uri="{FF2B5EF4-FFF2-40B4-BE49-F238E27FC236}">
                <a16:creationId xmlns="" xmlns:a16="http://schemas.microsoft.com/office/drawing/2014/main" id="{8EBB8416-6BE9-4EF0-84B3-18355EE64757}"/>
              </a:ext>
            </a:extLst>
          </p:cNvPr>
          <p:cNvGrpSpPr/>
          <p:nvPr/>
        </p:nvGrpSpPr>
        <p:grpSpPr>
          <a:xfrm>
            <a:off x="3292123" y="4141284"/>
            <a:ext cx="2559754" cy="1404483"/>
            <a:chOff x="658200" y="2128427"/>
            <a:chExt cx="3545238" cy="1404483"/>
          </a:xfrm>
        </p:grpSpPr>
        <p:sp>
          <p:nvSpPr>
            <p:cNvPr id="42" name="Равнобедренный треугольник 41">
              <a:extLst>
                <a:ext uri="{FF2B5EF4-FFF2-40B4-BE49-F238E27FC236}">
                  <a16:creationId xmlns="" xmlns:a16="http://schemas.microsoft.com/office/drawing/2014/main" id="{6CE244EB-C255-4E43-8246-45942B83610A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Равнобедренный треугольник 42">
              <a:extLst>
                <a:ext uri="{FF2B5EF4-FFF2-40B4-BE49-F238E27FC236}">
                  <a16:creationId xmlns="" xmlns:a16="http://schemas.microsoft.com/office/drawing/2014/main" id="{2AFBD817-1FC3-4752-8FF8-20D47E584ACB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Трапеция 43">
              <a:extLst>
                <a:ext uri="{FF2B5EF4-FFF2-40B4-BE49-F238E27FC236}">
                  <a16:creationId xmlns="" xmlns:a16="http://schemas.microsoft.com/office/drawing/2014/main" id="{A5C96DB2-EB22-44AC-98B9-3A7AEE384B64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Трапеция 44">
              <a:extLst>
                <a:ext uri="{FF2B5EF4-FFF2-40B4-BE49-F238E27FC236}">
                  <a16:creationId xmlns="" xmlns:a16="http://schemas.microsoft.com/office/drawing/2014/main" id="{DAFD52D3-351A-4F1E-9596-409329B5D84A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5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Трапеция 45">
              <a:extLst>
                <a:ext uri="{FF2B5EF4-FFF2-40B4-BE49-F238E27FC236}">
                  <a16:creationId xmlns="" xmlns:a16="http://schemas.microsoft.com/office/drawing/2014/main" id="{1E53D352-A7FD-4510-B739-1EA8715D44E4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="" xmlns:a16="http://schemas.microsoft.com/office/drawing/2014/main" id="{8D66D62A-83E6-42E8-90C8-621B3A38D3D5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</a:rPr>
                <a:t>5 станция</a:t>
              </a:r>
            </a:p>
          </p:txBody>
        </p:sp>
        <p:sp>
          <p:nvSpPr>
            <p:cNvPr id="49" name="Прямоугольник 48">
              <a:hlinkClick r:id="rId6" action="ppaction://hlinksldjump"/>
              <a:extLst>
                <a:ext uri="{FF2B5EF4-FFF2-40B4-BE49-F238E27FC236}">
                  <a16:creationId xmlns="" xmlns:a16="http://schemas.microsoft.com/office/drawing/2014/main" id="{D199CF22-CB99-490E-A8C1-47C58C1095E5}"/>
                </a:ext>
              </a:extLst>
            </p:cNvPr>
            <p:cNvSpPr/>
            <p:nvPr/>
          </p:nvSpPr>
          <p:spPr>
            <a:xfrm>
              <a:off x="1161826" y="2662758"/>
              <a:ext cx="264766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НАЙДИ МЕНЯ</a:t>
              </a:r>
            </a:p>
          </p:txBody>
        </p:sp>
      </p:grpSp>
      <p:grpSp>
        <p:nvGrpSpPr>
          <p:cNvPr id="50" name="Группа 49">
            <a:extLst>
              <a:ext uri="{FF2B5EF4-FFF2-40B4-BE49-F238E27FC236}">
                <a16:creationId xmlns="" xmlns:a16="http://schemas.microsoft.com/office/drawing/2014/main" id="{11BD9EB7-9AB6-40B3-A702-4AB14CC336AB}"/>
              </a:ext>
            </a:extLst>
          </p:cNvPr>
          <p:cNvGrpSpPr/>
          <p:nvPr/>
        </p:nvGrpSpPr>
        <p:grpSpPr>
          <a:xfrm>
            <a:off x="6490899" y="4142455"/>
            <a:ext cx="2559754" cy="1404483"/>
            <a:chOff x="658200" y="2128427"/>
            <a:chExt cx="3545238" cy="1404483"/>
          </a:xfrm>
        </p:grpSpPr>
        <p:sp>
          <p:nvSpPr>
            <p:cNvPr id="51" name="Равнобедренный треугольник 50">
              <a:extLst>
                <a:ext uri="{FF2B5EF4-FFF2-40B4-BE49-F238E27FC236}">
                  <a16:creationId xmlns="" xmlns:a16="http://schemas.microsoft.com/office/drawing/2014/main" id="{D181490B-FC23-47B7-B057-AAE56E871782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Равнобедренный треугольник 51">
              <a:extLst>
                <a:ext uri="{FF2B5EF4-FFF2-40B4-BE49-F238E27FC236}">
                  <a16:creationId xmlns="" xmlns:a16="http://schemas.microsoft.com/office/drawing/2014/main" id="{7DE1A9FA-4D78-4B1C-AC48-DC2D9869FAD7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Трапеция 52">
              <a:extLst>
                <a:ext uri="{FF2B5EF4-FFF2-40B4-BE49-F238E27FC236}">
                  <a16:creationId xmlns="" xmlns:a16="http://schemas.microsoft.com/office/drawing/2014/main" id="{E50A6067-AF22-4857-8040-DF27F2DEBCFB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Трапеция 53">
              <a:extLst>
                <a:ext uri="{FF2B5EF4-FFF2-40B4-BE49-F238E27FC236}">
                  <a16:creationId xmlns="" xmlns:a16="http://schemas.microsoft.com/office/drawing/2014/main" id="{438817B6-8DA0-49F5-9914-AD96807ED3B0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6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Трапеция 54">
              <a:extLst>
                <a:ext uri="{FF2B5EF4-FFF2-40B4-BE49-F238E27FC236}">
                  <a16:creationId xmlns="" xmlns:a16="http://schemas.microsoft.com/office/drawing/2014/main" id="{4BFB8175-67E5-460C-A551-722B29F16E8E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="" xmlns:a16="http://schemas.microsoft.com/office/drawing/2014/main" id="{B7E25923-C43A-449E-B4B9-7A2AD93A58BA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</a:rPr>
                <a:t>6 станция</a:t>
              </a:r>
            </a:p>
          </p:txBody>
        </p:sp>
        <p:sp>
          <p:nvSpPr>
            <p:cNvPr id="58" name="Прямоугольник 57">
              <a:hlinkClick r:id="rId7" action="ppaction://hlinksldjump"/>
              <a:extLst>
                <a:ext uri="{FF2B5EF4-FFF2-40B4-BE49-F238E27FC236}">
                  <a16:creationId xmlns="" xmlns:a16="http://schemas.microsoft.com/office/drawing/2014/main" id="{0C95F849-8A78-4731-84E4-B3E474295C2E}"/>
                </a:ext>
              </a:extLst>
            </p:cNvPr>
            <p:cNvSpPr/>
            <p:nvPr/>
          </p:nvSpPr>
          <p:spPr>
            <a:xfrm>
              <a:off x="1370576" y="2748816"/>
              <a:ext cx="214427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ФИНИШНАЯ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219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31567" y="1706214"/>
          <a:ext cx="8858310" cy="4935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6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0241" y="1935919"/>
            <a:ext cx="161575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Проходчик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87863" y="1848232"/>
            <a:ext cx="1445671" cy="58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Инженер-строитель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54809" y="1828633"/>
            <a:ext cx="14456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Инженер-электрик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23719" y="1937621"/>
            <a:ext cx="1445671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341196" y="1904080"/>
            <a:ext cx="1530711" cy="33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Архитектор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60777" y="2766283"/>
            <a:ext cx="161575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 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37886" y="2793574"/>
            <a:ext cx="1445672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Диетолог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482807" y="2794870"/>
            <a:ext cx="17007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Градостроитель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18401" y="2768370"/>
            <a:ext cx="15798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Облицовщик 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476997" y="5225443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Геодезист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86600" y="3579286"/>
            <a:ext cx="187087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102992" y="3587180"/>
            <a:ext cx="187087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Монтажник 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72184" y="3564345"/>
            <a:ext cx="1785831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Горнорабочий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834395" y="3551151"/>
            <a:ext cx="1955908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Прораб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40250" y="3577539"/>
            <a:ext cx="195591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4499" y="4361700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341196" y="5220601"/>
            <a:ext cx="1516475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Сварщик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756166" y="5220601"/>
            <a:ext cx="2040949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Машинист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719143" y="4339782"/>
            <a:ext cx="17170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Маляр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933313" y="4373554"/>
            <a:ext cx="1785831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Хирург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429121" y="4373555"/>
            <a:ext cx="1785829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Ортопед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7145" y="6002507"/>
            <a:ext cx="187087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Терапевт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735568" y="5195349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Экономист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214949" y="5994712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45202" y="5208747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Реставратор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256156" y="2769986"/>
            <a:ext cx="1717707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Музыкант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958016" y="5994712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Взрывники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710327" y="6002507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Кровельщик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411118" y="6043696"/>
            <a:ext cx="187087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255310" y="4422111"/>
            <a:ext cx="1700790" cy="3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Плотник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7145" y="192527"/>
            <a:ext cx="66324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Щёлкни по названиям 10-ти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специальностей,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которые относятся к профессии СТРОИТЕЛЬ.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045036" y="301708"/>
            <a:ext cx="1928826" cy="5715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Проверь себя</a:t>
            </a:r>
          </a:p>
        </p:txBody>
      </p:sp>
      <p:graphicFrame>
        <p:nvGraphicFramePr>
          <p:cNvPr id="49" name="Таблица 48"/>
          <p:cNvGraphicFramePr>
            <a:graphicFrameLocks noGrp="1"/>
          </p:cNvGraphicFramePr>
          <p:nvPr>
            <p:extLst/>
          </p:nvPr>
        </p:nvGraphicFramePr>
        <p:xfrm>
          <a:off x="145202" y="1721099"/>
          <a:ext cx="8858310" cy="4935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6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716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225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256" y="998959"/>
            <a:ext cx="6381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7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0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 nodeType="clickPar">
                      <p:stCondLst>
                        <p:cond delay="0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 nodeType="clickPar">
                      <p:stCondLst>
                        <p:cond delay="0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 nodeType="clickPar">
                      <p:stCondLst>
                        <p:cond delay="0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 nodeType="clickPar">
                      <p:stCondLst>
                        <p:cond delay="0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2" grpId="0"/>
      <p:bldP spid="44" grpId="0"/>
      <p:bldP spid="4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980" y="2868922"/>
            <a:ext cx="2700000" cy="1702373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173" y="4166072"/>
            <a:ext cx="540000" cy="3402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980" y="4316326"/>
            <a:ext cx="540000" cy="255484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250" y="4182272"/>
            <a:ext cx="540000" cy="324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225" y="3570613"/>
            <a:ext cx="2700000" cy="821739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549" y="3147002"/>
            <a:ext cx="1350000" cy="938742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980" y="3557244"/>
            <a:ext cx="270000" cy="282656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186" y="3632791"/>
            <a:ext cx="270000" cy="27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63" y="3557243"/>
            <a:ext cx="270000" cy="282656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241" y="2870404"/>
            <a:ext cx="405000" cy="438137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5844" y="4017817"/>
            <a:ext cx="631556" cy="675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79057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А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23840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Б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168622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В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713405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Г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258188" y="91178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Д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9057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23840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Ё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168622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Ж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713405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З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258188" y="1524110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9057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Й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3840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К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168622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713405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М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258188" y="2101814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Н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79057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623840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П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168622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1713405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С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258188" y="266328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83927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У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608436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Ф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153219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Х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98002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Ц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242784" y="3224764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6878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Ш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591661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Щ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136444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Ъ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681226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Ы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226009" y="378623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51041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Э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595823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Ю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140606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Я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984589" y="6129079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У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4521900" y="6135584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5062355" y="6135057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5591908" y="6142897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6114534" y="6141505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6644087" y="6141505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7186116" y="6142897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57625" y="902971"/>
            <a:ext cx="2726805" cy="389567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85057" y="3217136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У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2238985" y="323358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255247" y="1527815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257801" y="267052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84310" y="152585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1174238" y="2096250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2229591" y="378755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72073" y="3222477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254584" y="2664603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81598" y="1520951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50551" y="5067058"/>
            <a:ext cx="1292499" cy="63455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Далее 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1174327" y="2092003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2228719" y="3790552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2235534" y="3234289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255247" y="1520951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900" y="87579"/>
            <a:ext cx="900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ребус. Ответ, с помощью букв запишите в клетки, расположенные снизу.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302742" y="671348"/>
            <a:ext cx="3820167" cy="872888"/>
            <a:chOff x="3302742" y="671348"/>
            <a:chExt cx="3820167" cy="872888"/>
          </a:xfrm>
        </p:grpSpPr>
        <p:pic>
          <p:nvPicPr>
            <p:cNvPr id="83" name="Рисунок 82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4012" y="682115"/>
              <a:ext cx="468897" cy="8525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84" name="Рисунок 83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4449" y="682115"/>
              <a:ext cx="860362" cy="85259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85" name="Рисунок 84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8691" y="690398"/>
              <a:ext cx="107545" cy="8525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86" name="Рисунок 85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5198" y="690398"/>
              <a:ext cx="860362" cy="8538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5560" y="671348"/>
              <a:ext cx="860362" cy="8716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93" name="Рисунок 92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771" y="680873"/>
              <a:ext cx="107545" cy="8525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6530" y="680873"/>
              <a:ext cx="107545" cy="8525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95" name="Рисунок 94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6680"/>
            <a:stretch/>
          </p:blipFill>
          <p:spPr>
            <a:xfrm>
              <a:off x="3302742" y="682115"/>
              <a:ext cx="716848" cy="8525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</p:spTree>
    <p:extLst>
      <p:ext uri="{BB962C8B-B14F-4D97-AF65-F5344CB8AC3E}">
        <p14:creationId xmlns:p14="http://schemas.microsoft.com/office/powerpoint/2010/main" val="421114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20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980" y="2868922"/>
            <a:ext cx="2700000" cy="1702373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173" y="4166072"/>
            <a:ext cx="540000" cy="3402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980" y="4316326"/>
            <a:ext cx="540000" cy="255484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250" y="4182272"/>
            <a:ext cx="540000" cy="324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225" y="3570613"/>
            <a:ext cx="2700000" cy="821739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549" y="3147002"/>
            <a:ext cx="1350000" cy="938742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980" y="3557244"/>
            <a:ext cx="270000" cy="282656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186" y="3632791"/>
            <a:ext cx="270000" cy="27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63" y="3557243"/>
            <a:ext cx="270000" cy="282656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241" y="2870404"/>
            <a:ext cx="405000" cy="438137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5844" y="4017817"/>
            <a:ext cx="631556" cy="675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79057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А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23840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Б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168622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В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713405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Г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258188" y="91178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Д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9057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23840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Ё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168622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Ж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713405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З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258188" y="1524110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9057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Й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3840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К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168622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713405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М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258188" y="2101814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Н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79057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623840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П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168622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1713405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С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258188" y="266328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83927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У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608436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Ф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153219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Х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98002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Ц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242784" y="3224764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6878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Ш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591661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Щ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136444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Ъ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681226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Ы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226009" y="378623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51041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Э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595823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Ю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140606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Я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514102" y="6123120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Г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4046924" y="6132869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4579746" y="6138024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Н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5118313" y="6126044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5646008" y="6128499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А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6180177" y="6135100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57625" y="902971"/>
            <a:ext cx="2726805" cy="389567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712247" y="91249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Г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76116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253297" y="210905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Н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238263" y="323200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80474" y="912496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А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1174871" y="265800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713659" y="917665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238132" y="3226718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79275" y="914276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171747" y="2655014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77438" y="2658008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255458" y="2101605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9750" y="59004"/>
            <a:ext cx="900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ребус. Ответ, с помощью букв запишите в клетки, расположенные снизу.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900391" y="610256"/>
            <a:ext cx="4843434" cy="1025390"/>
            <a:chOff x="685893" y="809243"/>
            <a:chExt cx="6410357" cy="1376018"/>
          </a:xfrm>
        </p:grpSpPr>
        <p:pic>
          <p:nvPicPr>
            <p:cNvPr id="76" name="Рисунок 7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93" y="809243"/>
              <a:ext cx="1372363" cy="1372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82" name="Рисунок 81"/>
            <p:cNvPicPr>
              <a:picLocks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921"/>
            <a:stretch/>
          </p:blipFill>
          <p:spPr>
            <a:xfrm>
              <a:off x="2064783" y="820590"/>
              <a:ext cx="285768" cy="13536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Рисунок 82"/>
            <p:cNvPicPr>
              <a:picLocks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4592" y="817261"/>
              <a:ext cx="1212678" cy="1368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Рисунок 85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2813" y="817261"/>
              <a:ext cx="1414922" cy="1356929"/>
            </a:xfrm>
            <a:prstGeom prst="rect">
              <a:avLst/>
            </a:prstGeom>
          </p:spPr>
        </p:pic>
        <p:pic>
          <p:nvPicPr>
            <p:cNvPr id="87" name="Рисунок 86"/>
            <p:cNvPicPr>
              <a:picLocks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7735" y="819248"/>
              <a:ext cx="1598515" cy="135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94" name="Рисунок 93"/>
            <p:cNvPicPr>
              <a:picLocks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921"/>
            <a:stretch/>
          </p:blipFill>
          <p:spPr>
            <a:xfrm>
              <a:off x="3550048" y="820590"/>
              <a:ext cx="285768" cy="13536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5" name="Рисунок 94"/>
            <p:cNvPicPr>
              <a:picLocks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921"/>
            <a:stretch/>
          </p:blipFill>
          <p:spPr>
            <a:xfrm>
              <a:off x="3815427" y="820590"/>
              <a:ext cx="285768" cy="13536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6" name="Стрелка вправо с вырезом 95">
            <a:hlinkClick r:id="" action="ppaction://hlinkshowjump?jump=nextslide"/>
          </p:cNvPr>
          <p:cNvSpPr/>
          <p:nvPr/>
        </p:nvSpPr>
        <p:spPr>
          <a:xfrm>
            <a:off x="250551" y="5067058"/>
            <a:ext cx="1292499" cy="63455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Далее </a:t>
            </a:r>
          </a:p>
        </p:txBody>
      </p:sp>
    </p:spTree>
    <p:extLst>
      <p:ext uri="{BB962C8B-B14F-4D97-AF65-F5344CB8AC3E}">
        <p14:creationId xmlns:p14="http://schemas.microsoft.com/office/powerpoint/2010/main" val="6399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980" y="2868922"/>
            <a:ext cx="2700000" cy="1702373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173" y="4166072"/>
            <a:ext cx="540000" cy="3402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980" y="4316326"/>
            <a:ext cx="540000" cy="255484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250" y="4182272"/>
            <a:ext cx="540000" cy="324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225" y="3570613"/>
            <a:ext cx="2700000" cy="821739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549" y="3147002"/>
            <a:ext cx="1350000" cy="938742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980" y="3557244"/>
            <a:ext cx="270000" cy="282656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186" y="3632791"/>
            <a:ext cx="270000" cy="27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63" y="3557243"/>
            <a:ext cx="270000" cy="282656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241" y="2870404"/>
            <a:ext cx="405000" cy="438137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5844" y="4017817"/>
            <a:ext cx="631556" cy="675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79057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А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23840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Б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168622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В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713405" y="9095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Г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258188" y="91178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Д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9057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23840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Ё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168622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Ж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713405" y="152182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З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258188" y="1524110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9057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Й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3840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К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168622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713405" y="209952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М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258188" y="2101814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Н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79057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623840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П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168622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1713405" y="266100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С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258188" y="266328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83927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У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608436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Ф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153219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Х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98002" y="3222477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Ц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242784" y="3224764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Ч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6878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Ш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591661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Щ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136444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Ъ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681226" y="3783952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Ы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226009" y="3786239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51041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Э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595823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Ю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140606" y="4334318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Я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736160" y="6170465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С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4254528" y="6173389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4767246" y="6170465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5284131" y="6173389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5798332" y="6173617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6309842" y="6173389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6839225" y="6169460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7359007" y="6169460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7882441" y="6170906"/>
            <a:ext cx="486000" cy="48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57625" y="902971"/>
            <a:ext cx="2726805" cy="389567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713651" y="2654976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С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2261451" y="2670386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1169081" y="2660861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Р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75794" y="2660861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О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261616" y="1524716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И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249051" y="2670081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Т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75901" y="1522685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Е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168856" y="2091945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Л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2232593" y="3787033"/>
            <a:ext cx="486000" cy="48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</a:rPr>
              <a:t>Ь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712247" y="2660861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75464" y="2656296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2255247" y="1522397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2248939" y="2666234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75464" y="1526799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1167404" y="2097320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2228950" y="3792124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2251926" y="2664501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1168195" y="2657211"/>
            <a:ext cx="486000" cy="486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pic>
        <p:nvPicPr>
          <p:cNvPr id="87" name="Рисунок 86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315" y="1007859"/>
            <a:ext cx="127874" cy="97485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3114928" y="1007859"/>
            <a:ext cx="3969205" cy="977992"/>
            <a:chOff x="3114928" y="1007859"/>
            <a:chExt cx="3969205" cy="977992"/>
          </a:xfrm>
        </p:grpSpPr>
        <p:pic>
          <p:nvPicPr>
            <p:cNvPr id="83" name="Рисунок 82"/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000"/>
            <a:stretch/>
          </p:blipFill>
          <p:spPr>
            <a:xfrm>
              <a:off x="3114928" y="1007859"/>
              <a:ext cx="900232" cy="974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84" name="Рисунок 83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5160" y="1007859"/>
              <a:ext cx="843967" cy="974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85" name="Рисунок 84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000" r="13000"/>
            <a:stretch/>
          </p:blipFill>
          <p:spPr>
            <a:xfrm>
              <a:off x="4828438" y="1008083"/>
              <a:ext cx="797933" cy="974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86" name="Рисунок 85"/>
            <p:cNvPicPr>
              <a:picLocks/>
            </p:cNvPicPr>
            <p:nvPr/>
          </p:nvPicPr>
          <p:blipFill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499" r="18500"/>
            <a:stretch/>
          </p:blipFill>
          <p:spPr>
            <a:xfrm>
              <a:off x="5595681" y="1013851"/>
              <a:ext cx="695634" cy="9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93" name="Рисунок 92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426" y="1007859"/>
              <a:ext cx="127874" cy="974858"/>
            </a:xfrm>
            <a:prstGeom prst="rect">
              <a:avLst/>
            </a:prstGeom>
          </p:spPr>
        </p:pic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6603" y="1007859"/>
              <a:ext cx="557530" cy="974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sp>
        <p:nvSpPr>
          <p:cNvPr id="95" name="TextBox 94"/>
          <p:cNvSpPr txBox="1"/>
          <p:nvPr/>
        </p:nvSpPr>
        <p:spPr>
          <a:xfrm>
            <a:off x="79275" y="68529"/>
            <a:ext cx="900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ребус. Ответ, с помощью букв запишите в клетки, расположенные снизу.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1622" y="2079246"/>
            <a:ext cx="400050" cy="15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548" y="1974915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+О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Стрелка вправо с вырезом 96">
            <a:hlinkClick r:id="rId22" action="ppaction://hlinksldjump"/>
          </p:cNvPr>
          <p:cNvSpPr/>
          <p:nvPr/>
        </p:nvSpPr>
        <p:spPr>
          <a:xfrm>
            <a:off x="250551" y="5067058"/>
            <a:ext cx="1292499" cy="63455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Домой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79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20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20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0066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Обязанности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Обязанности шахтера напрямую связаны с его специализацией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разрядом. Так, в обязанности горнорабочих, кроме непосредственной добычи ресурсов, входит эксплуатация различной техники, перемещение грузов, погрузка и выгрузка полезных ископаемых. Кроме того, они руководят деятельностью трубопровода, управляют оборудованием, а также следят за показаниями приборов, измеряющих давление, температуру и уровень жидких и газообразных веществ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шахте.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добыче руды шахтеры используют буровое оборудование. Работники забоя обязаны соблюдать необходимые правила безопасности.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касается обязанностей электромонтера, то им необходимо своевременно осматривать оборудование, заменять детали в случае их износа, а также следить за бесперебойной работой линий электропитания. 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0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Важные качества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Труд шахтера очень тяжелый и монотонный. Люди, которые решили связать свою жизнь с этой профессией, должны обладать крепким здоровьем, физической силой и выносливостью. Незаменимы для шахтера такие качества, как терпение, хладнокровие, уравновешенность, ответственность и самодисциплина.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забое не походит для людей, у которых есть проблемы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с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органами дыхания, или клаустрофобия – боязнь замкнутого пространства. </a:t>
            </a:r>
            <a:endParaRPr lang="ru-RU" sz="20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pic>
        <p:nvPicPr>
          <p:cNvPr id="3074" name="Picture 2" descr="https://fotovmire.ru/wp-content/uploads/2019/08/18462/brigada-shahtjorov-v-shaht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6259" y="4720034"/>
            <a:ext cx="3556479" cy="200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83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3333CC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и знания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Шахтеры должны обладать следующими знаниями: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базовые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основы химии и физики;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марок горных пород и их свойств;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технологии извлечения полезных ископаемых;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принципы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работы с горнодобывающим оборудованием и его устройство.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</a:t>
            </a:r>
            <a:r>
              <a:rPr lang="ru-RU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которыми должны обладать работники горнодобывающей отрасли, зависят от их специализации. Например: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проходчик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должен уметь прокладывать путь в забое;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горнорабочий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должен уметь расчищать забой, устанавливать распорки, укреплять стены и свод шахты, добывать полезные ископаемые;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машинист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должен уметь работать на горнодобывающей технике; электрослесарь обязан иметь навыки механика. 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7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CC99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Перспективы и карьера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3728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Обычно карьера в шахте начинается с самой низкой должности разнорабочего. Как правило, после года работы в этой должности специалист может быть переведен в горнорабочие.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Шахтер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высшим образованием и большим стажем работы может быть назначен на должность инженерно-технического работника. Эта должность, хотя и не включает тяжелую физическую работу, также подразумевает большую ответственность, в первую очередь, за жизнь и здоровье людей. 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6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9"/>
          <p:cNvGrpSpPr/>
          <p:nvPr/>
        </p:nvGrpSpPr>
        <p:grpSpPr>
          <a:xfrm>
            <a:off x="63903" y="147814"/>
            <a:ext cx="1632922" cy="1483023"/>
            <a:chOff x="5164627" y="1804365"/>
            <a:chExt cx="1505319" cy="1297689"/>
          </a:xfrm>
        </p:grpSpPr>
        <p:sp>
          <p:nvSpPr>
            <p:cNvPr id="5" name="梯形 80"/>
            <p:cNvSpPr/>
            <p:nvPr/>
          </p:nvSpPr>
          <p:spPr>
            <a:xfrm flipV="1">
              <a:off x="5530789" y="1866908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6" name="六边形 81"/>
            <p:cNvSpPr/>
            <p:nvPr/>
          </p:nvSpPr>
          <p:spPr>
            <a:xfrm>
              <a:off x="5164627" y="1804365"/>
              <a:ext cx="1505319" cy="1297689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82"/>
            <p:cNvSpPr/>
            <p:nvPr/>
          </p:nvSpPr>
          <p:spPr>
            <a:xfrm>
              <a:off x="5238159" y="1866909"/>
              <a:ext cx="1360218" cy="1172601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8" name="梯形 83"/>
            <p:cNvSpPr/>
            <p:nvPr/>
          </p:nvSpPr>
          <p:spPr>
            <a:xfrm>
              <a:off x="5530789" y="2874992"/>
              <a:ext cx="773977" cy="164519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9" name="梯形 71"/>
            <p:cNvSpPr/>
            <p:nvPr/>
          </p:nvSpPr>
          <p:spPr>
            <a:xfrm rot="14580000" flipH="1">
              <a:off x="6045462" y="2112345"/>
              <a:ext cx="656958" cy="169043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737 h 171737"/>
                <a:gd name="connsiteX1" fmla="*/ 99339 w 667005"/>
                <a:gd name="connsiteY1" fmla="*/ 0 h 171737"/>
                <a:gd name="connsiteX2" fmla="*/ 581865 w 667005"/>
                <a:gd name="connsiteY2" fmla="*/ 109 h 171737"/>
                <a:gd name="connsiteX3" fmla="*/ 667005 w 667005"/>
                <a:gd name="connsiteY3" fmla="*/ 171737 h 171737"/>
                <a:gd name="connsiteX4" fmla="*/ 0 w 667005"/>
                <a:gd name="connsiteY4" fmla="*/ 171737 h 171737"/>
                <a:gd name="connsiteX0" fmla="*/ 0 w 667005"/>
                <a:gd name="connsiteY0" fmla="*/ 171628 h 171628"/>
                <a:gd name="connsiteX1" fmla="*/ 140601 w 667005"/>
                <a:gd name="connsiteY1" fmla="*/ 10938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" fmla="*/ 0 w 667005"/>
                <a:gd name="connsiteY0" fmla="*/ 171628 h 171628"/>
                <a:gd name="connsiteX1" fmla="*/ 103609 w 667005"/>
                <a:gd name="connsiteY1" fmla="*/ 128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85"/>
            <p:cNvSpPr/>
            <p:nvPr/>
          </p:nvSpPr>
          <p:spPr>
            <a:xfrm>
              <a:off x="5238541" y="1871126"/>
              <a:ext cx="406992" cy="586301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86"/>
          <p:cNvGrpSpPr/>
          <p:nvPr/>
        </p:nvGrpSpPr>
        <p:grpSpPr>
          <a:xfrm>
            <a:off x="348793" y="383796"/>
            <a:ext cx="1096664" cy="964042"/>
            <a:chOff x="5422049" y="2031426"/>
            <a:chExt cx="1010965" cy="843565"/>
          </a:xfrm>
        </p:grpSpPr>
        <p:sp>
          <p:nvSpPr>
            <p:cNvPr id="12" name="六边形 87"/>
            <p:cNvSpPr/>
            <p:nvPr/>
          </p:nvSpPr>
          <p:spPr>
            <a:xfrm>
              <a:off x="5428018" y="2031426"/>
              <a:ext cx="978537" cy="843565"/>
            </a:xfrm>
            <a:prstGeom prst="hexagon">
              <a:avLst/>
            </a:prstGeom>
            <a:solidFill>
              <a:srgbClr val="FFB850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</a:endParaRPr>
            </a:p>
          </p:txBody>
        </p:sp>
        <p:sp>
          <p:nvSpPr>
            <p:cNvPr id="13" name="文本框 54"/>
            <p:cNvSpPr txBox="1"/>
            <p:nvPr/>
          </p:nvSpPr>
          <p:spPr>
            <a:xfrm>
              <a:off x="5422049" y="2200064"/>
              <a:ext cx="1010965" cy="348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ea typeface="时尚中黑简体" panose="01010104010101010101" pitchFamily="2" charset="-122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"/>
          <a:stretch/>
        </p:blipFill>
        <p:spPr>
          <a:xfrm>
            <a:off x="527070" y="429808"/>
            <a:ext cx="706588" cy="83610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991529" y="147814"/>
            <a:ext cx="6881506" cy="994666"/>
            <a:chOff x="289001" y="1943025"/>
            <a:chExt cx="3076368" cy="994666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7C7894A6-0A7B-491C-849E-00539A61BDEE}"/>
                </a:ext>
              </a:extLst>
            </p:cNvPr>
            <p:cNvSpPr/>
            <p:nvPr/>
          </p:nvSpPr>
          <p:spPr>
            <a:xfrm>
              <a:off x="440069" y="1943025"/>
              <a:ext cx="2925300" cy="99466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289001" y="2119503"/>
              <a:ext cx="283755" cy="666683"/>
              <a:chOff x="289001" y="2119503"/>
              <a:chExt cx="283755" cy="666683"/>
            </a:xfrm>
          </p:grpSpPr>
          <p:sp>
            <p:nvSpPr>
              <p:cNvPr id="25" name="Прямоугольник: скругленные верхние углы 174">
                <a:extLst>
                  <a:ext uri="{FF2B5EF4-FFF2-40B4-BE49-F238E27FC236}">
                    <a16:creationId xmlns:a16="http://schemas.microsoft.com/office/drawing/2014/main" xmlns="" id="{6F1E7D82-7F73-41B9-AA6C-616D59160EC0}"/>
                  </a:ext>
                </a:extLst>
              </p:cNvPr>
              <p:cNvSpPr/>
              <p:nvPr/>
            </p:nvSpPr>
            <p:spPr>
              <a:xfrm rot="5400000">
                <a:off x="182409" y="2315149"/>
                <a:ext cx="504865" cy="275829"/>
              </a:xfrm>
              <a:prstGeom prst="round2SameRect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xmlns="" id="{7F74B4D6-F573-4701-AF80-D5FCA4ACBA19}"/>
                  </a:ext>
                </a:extLst>
              </p:cNvPr>
              <p:cNvSpPr/>
              <p:nvPr/>
            </p:nvSpPr>
            <p:spPr>
              <a:xfrm rot="16200000">
                <a:off x="317551" y="2098877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xmlns="" id="{3A53953E-A683-4ECC-9576-3691B7518401}"/>
                  </a:ext>
                </a:extLst>
              </p:cNvPr>
              <p:cNvSpPr/>
              <p:nvPr/>
            </p:nvSpPr>
            <p:spPr>
              <a:xfrm rot="5400000" flipV="1">
                <a:off x="309627" y="2688083"/>
                <a:ext cx="77477" cy="118729"/>
              </a:xfrm>
              <a:prstGeom prst="rtTriangle">
                <a:avLst/>
              </a:prstGeom>
              <a:solidFill>
                <a:srgbClr val="6600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B9D05-A199-4562-8D8F-E4E173828FB2}"/>
              </a:ext>
            </a:extLst>
          </p:cNvPr>
          <p:cNvSpPr txBox="1"/>
          <p:nvPr/>
        </p:nvSpPr>
        <p:spPr>
          <a:xfrm>
            <a:off x="2097185" y="455896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0872" y="372359"/>
            <a:ext cx="6192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3668" y="1805439"/>
            <a:ext cx="88312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Чтобы работать шахтером, достаточно закончить специальный колледж или техникум и получить среднее профессиональное образование.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542925"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скорейшего продвижения по карьерной лестнице в горнодобывающей отрасли необходимо высшее образование. Для этого нужно пройти обучение в горном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институте.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88100" y="6152714"/>
            <a:ext cx="567840" cy="567840"/>
          </a:xfrm>
          <a:prstGeom prst="rect">
            <a:avLst/>
          </a:prstGeom>
        </p:spPr>
      </p:pic>
      <p:pic>
        <p:nvPicPr>
          <p:cNvPr id="32" name="Рисунок 31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7782" y="6212137"/>
            <a:ext cx="487150" cy="487150"/>
          </a:xfrm>
          <a:prstGeom prst="rect">
            <a:avLst/>
          </a:prstGeom>
        </p:spPr>
      </p:pic>
      <p:pic>
        <p:nvPicPr>
          <p:cNvPr id="1026" name="Picture 2" descr="https://kezling.ru/wp-media/finnish_summer_dreams_1_0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872" y="4667761"/>
            <a:ext cx="3205849" cy="213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3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4172</TotalTime>
  <Words>1198</Words>
  <Application>Microsoft Office PowerPoint</Application>
  <PresentationFormat>Экран (4:3)</PresentationFormat>
  <Paragraphs>557</Paragraphs>
  <Slides>46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60" baseType="lpstr">
      <vt:lpstr>微软雅黑</vt:lpstr>
      <vt:lpstr>MS Gothic</vt:lpstr>
      <vt:lpstr>宋体</vt:lpstr>
      <vt:lpstr>Agency FB</vt:lpstr>
      <vt:lpstr>Aharoni</vt:lpstr>
      <vt:lpstr>Arial</vt:lpstr>
      <vt:lpstr>Bookman Old Style</vt:lpstr>
      <vt:lpstr>Calibri</vt:lpstr>
      <vt:lpstr>Calibri Light</vt:lpstr>
      <vt:lpstr>FlexySans</vt:lpstr>
      <vt:lpstr>Impact</vt:lpstr>
      <vt:lpstr>Times New Roman</vt:lpstr>
      <vt:lpstr>时尚中黑简体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</cp:lastModifiedBy>
  <cp:revision>393</cp:revision>
  <dcterms:created xsi:type="dcterms:W3CDTF">2020-04-02T12:37:45Z</dcterms:created>
  <dcterms:modified xsi:type="dcterms:W3CDTF">2022-02-16T14:58:56Z</dcterms:modified>
</cp:coreProperties>
</file>