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78" r:id="rId6"/>
    <p:sldId id="261" r:id="rId7"/>
    <p:sldId id="262" r:id="rId8"/>
    <p:sldId id="263" r:id="rId9"/>
    <p:sldId id="264" r:id="rId10"/>
    <p:sldId id="265" r:id="rId11"/>
    <p:sldId id="266" r:id="rId12"/>
    <p:sldId id="277" r:id="rId13"/>
    <p:sldId id="275" r:id="rId14"/>
    <p:sldId id="269" r:id="rId15"/>
    <p:sldId id="270" r:id="rId16"/>
    <p:sldId id="271"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6812" autoAdjust="0"/>
    <p:restoredTop sz="94660"/>
  </p:normalViewPr>
  <p:slideViewPr>
    <p:cSldViewPr>
      <p:cViewPr varScale="1">
        <p:scale>
          <a:sx n="80" d="100"/>
          <a:sy n="80" d="100"/>
        </p:scale>
        <p:origin x="-84"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842143E-0565-46F3-BF62-4B712DA332F2}" type="datetimeFigureOut">
              <a:rPr lang="ru-RU" smtClean="0"/>
              <a:pPr/>
              <a:t>16.02.2022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BCC3F0-E124-45D0-BAA0-4910F05EEFA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42143E-0565-46F3-BF62-4B712DA332F2}" type="datetimeFigureOut">
              <a:rPr lang="ru-RU" smtClean="0"/>
              <a:pPr/>
              <a:t>16.02.2022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BCC3F0-E124-45D0-BAA0-4910F05EEFA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142976" y="274638"/>
            <a:ext cx="7543824" cy="1511288"/>
          </a:xfrm>
        </p:spPr>
        <p:txBody>
          <a:bodyPr>
            <a:normAutofit fontScale="90000"/>
          </a:bodyPr>
          <a:lstStyle/>
          <a:p>
            <a:r>
              <a:rPr lang="ru-RU" sz="2700" b="1" dirty="0" smtClean="0">
                <a:solidFill>
                  <a:srgbClr val="002060"/>
                </a:solidFill>
              </a:rPr>
              <a:t/>
            </a:r>
            <a:br>
              <a:rPr lang="ru-RU" sz="2700" b="1" dirty="0" smtClean="0">
                <a:solidFill>
                  <a:srgbClr val="002060"/>
                </a:solidFill>
              </a:rPr>
            </a:br>
            <a:r>
              <a:rPr lang="ru-RU" sz="2700" b="1" dirty="0">
                <a:solidFill>
                  <a:srgbClr val="002060"/>
                </a:solidFill>
              </a:rPr>
              <a:t/>
            </a:r>
            <a:br>
              <a:rPr lang="ru-RU" sz="2700" b="1" dirty="0">
                <a:solidFill>
                  <a:srgbClr val="002060"/>
                </a:solidFill>
              </a:rPr>
            </a:br>
            <a:r>
              <a:rPr lang="ru-RU" sz="2700" b="1" dirty="0" smtClean="0">
                <a:solidFill>
                  <a:schemeClr val="bg1"/>
                </a:solidFill>
              </a:rPr>
              <a:t>Муниципальное бюджетное дошкольное образовательное учреждение</a:t>
            </a:r>
            <a:br>
              <a:rPr lang="ru-RU" sz="2700" b="1" dirty="0" smtClean="0">
                <a:solidFill>
                  <a:schemeClr val="bg1"/>
                </a:solidFill>
              </a:rPr>
            </a:br>
            <a:r>
              <a:rPr lang="ru-RU" sz="2700" b="1" dirty="0" smtClean="0">
                <a:solidFill>
                  <a:schemeClr val="bg1"/>
                </a:solidFill>
              </a:rPr>
              <a:t> «Детский сад комбинированного вида № 81» </a:t>
            </a:r>
            <a:r>
              <a:rPr lang="ru-RU" b="1" dirty="0" smtClean="0">
                <a:solidFill>
                  <a:schemeClr val="bg1"/>
                </a:solidFill>
              </a:rPr>
              <a:t/>
            </a:r>
            <a:br>
              <a:rPr lang="ru-RU" b="1" dirty="0" smtClean="0">
                <a:solidFill>
                  <a:schemeClr val="bg1"/>
                </a:solidFill>
              </a:rPr>
            </a:br>
            <a:endParaRPr lang="ru-RU" dirty="0">
              <a:solidFill>
                <a:schemeClr val="bg1"/>
              </a:solidFill>
            </a:endParaRPr>
          </a:p>
        </p:txBody>
      </p:sp>
      <p:sp>
        <p:nvSpPr>
          <p:cNvPr id="3" name="Содержимое 2"/>
          <p:cNvSpPr>
            <a:spLocks noGrp="1"/>
          </p:cNvSpPr>
          <p:nvPr>
            <p:ph idx="1"/>
          </p:nvPr>
        </p:nvSpPr>
        <p:spPr>
          <a:xfrm>
            <a:off x="457200" y="2285992"/>
            <a:ext cx="8229600" cy="4357718"/>
          </a:xfrm>
        </p:spPr>
        <p:txBody>
          <a:bodyPr>
            <a:normAutofit fontScale="92500" lnSpcReduction="10000"/>
          </a:bodyPr>
          <a:lstStyle/>
          <a:p>
            <a:pPr algn="ctr">
              <a:buNone/>
            </a:pPr>
            <a:r>
              <a:rPr lang="ru-RU" b="1" dirty="0" smtClean="0">
                <a:solidFill>
                  <a:srgbClr val="FFFF00"/>
                </a:solidFill>
              </a:rPr>
              <a:t>«Использование кинезиологических упражнений в работе с заикающимися детьми»</a:t>
            </a:r>
          </a:p>
          <a:p>
            <a:endParaRPr lang="ru-RU" dirty="0" smtClean="0"/>
          </a:p>
          <a:p>
            <a:endParaRPr lang="ru-RU" dirty="0"/>
          </a:p>
          <a:p>
            <a:pPr>
              <a:buNone/>
            </a:pPr>
            <a:endParaRPr lang="ru-RU" dirty="0" smtClean="0"/>
          </a:p>
          <a:p>
            <a:endParaRPr lang="ru-RU" dirty="0" smtClean="0"/>
          </a:p>
          <a:p>
            <a:pPr algn="ctr">
              <a:buNone/>
            </a:pPr>
            <a:endParaRPr lang="ru-RU" sz="2400" dirty="0" smtClean="0"/>
          </a:p>
          <a:p>
            <a:pPr algn="ctr">
              <a:buNone/>
            </a:pPr>
            <a:r>
              <a:rPr lang="ru-RU" sz="2400" b="1" dirty="0" smtClean="0">
                <a:solidFill>
                  <a:schemeClr val="bg1"/>
                </a:solidFill>
              </a:rPr>
              <a:t>Курск 2022</a:t>
            </a:r>
          </a:p>
        </p:txBody>
      </p:sp>
      <p:sp>
        <p:nvSpPr>
          <p:cNvPr id="5" name="Прямоугольник 4"/>
          <p:cNvSpPr/>
          <p:nvPr/>
        </p:nvSpPr>
        <p:spPr>
          <a:xfrm>
            <a:off x="4357686" y="3857628"/>
            <a:ext cx="4643470" cy="1569660"/>
          </a:xfrm>
          <a:prstGeom prst="rect">
            <a:avLst/>
          </a:prstGeom>
        </p:spPr>
        <p:txBody>
          <a:bodyPr wrap="square">
            <a:spAutoFit/>
          </a:bodyPr>
          <a:lstStyle/>
          <a:p>
            <a:r>
              <a:rPr lang="ru-RU" b="1" dirty="0" smtClean="0">
                <a:solidFill>
                  <a:srgbClr val="002060"/>
                </a:solidFill>
              </a:rPr>
              <a:t> </a:t>
            </a:r>
          </a:p>
          <a:p>
            <a:endParaRPr lang="ru-RU" b="1" dirty="0">
              <a:solidFill>
                <a:srgbClr val="002060"/>
              </a:solidFill>
            </a:endParaRPr>
          </a:p>
          <a:p>
            <a:r>
              <a:rPr lang="ru-RU" sz="2000" b="1" dirty="0" smtClean="0">
                <a:solidFill>
                  <a:srgbClr val="002060"/>
                </a:solidFill>
              </a:rPr>
              <a:t>              </a:t>
            </a:r>
            <a:r>
              <a:rPr lang="ru-RU" sz="2000" b="1" dirty="0" smtClean="0">
                <a:solidFill>
                  <a:schemeClr val="bg1"/>
                </a:solidFill>
              </a:rPr>
              <a:t>учитель-логопед                                               </a:t>
            </a:r>
          </a:p>
          <a:p>
            <a:r>
              <a:rPr lang="ru-RU" sz="2000" b="1" dirty="0" smtClean="0">
                <a:solidFill>
                  <a:schemeClr val="bg1"/>
                </a:solidFill>
              </a:rPr>
              <a:t>              1 квалификационной категории                                                  </a:t>
            </a:r>
          </a:p>
          <a:p>
            <a:r>
              <a:rPr lang="ru-RU" sz="2000" b="1" dirty="0" smtClean="0">
                <a:solidFill>
                  <a:schemeClr val="bg1"/>
                </a:solidFill>
              </a:rPr>
              <a:t>              Пальмина Лариса Викторовна </a:t>
            </a:r>
            <a:endParaRPr lang="ru-RU" sz="2000" dirty="0">
              <a:solidFill>
                <a:schemeClr val="bg1"/>
              </a:solidFill>
            </a:endParaRPr>
          </a:p>
        </p:txBody>
      </p:sp>
      <p:pic>
        <p:nvPicPr>
          <p:cNvPr id="7" name="Рисунок 6" descr="IMG_20211114_141645"/>
          <p:cNvPicPr/>
          <p:nvPr/>
        </p:nvPicPr>
        <p:blipFill>
          <a:blip r:embed="rId3" cstate="print"/>
          <a:srcRect/>
          <a:stretch>
            <a:fillRect/>
          </a:stretch>
        </p:blipFill>
        <p:spPr bwMode="auto">
          <a:xfrm rot="20297490">
            <a:off x="491834" y="3501186"/>
            <a:ext cx="1028080" cy="13116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IMG_20211114_141623"/>
          <p:cNvPicPr/>
          <p:nvPr/>
        </p:nvPicPr>
        <p:blipFill>
          <a:blip r:embed="rId4" cstate="print"/>
          <a:srcRect/>
          <a:stretch>
            <a:fillRect/>
          </a:stretch>
        </p:blipFill>
        <p:spPr bwMode="auto">
          <a:xfrm rot="841461">
            <a:off x="2689403" y="3825645"/>
            <a:ext cx="1050549" cy="1100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Рисунок 8" descr="IMG_20211114_141732"/>
          <p:cNvPicPr/>
          <p:nvPr/>
        </p:nvPicPr>
        <p:blipFill>
          <a:blip r:embed="rId5" cstate="print"/>
          <a:srcRect/>
          <a:stretch>
            <a:fillRect/>
          </a:stretch>
        </p:blipFill>
        <p:spPr bwMode="auto">
          <a:xfrm>
            <a:off x="1142976" y="5286388"/>
            <a:ext cx="1571636" cy="11751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24578" name="Picture 2" descr="C:\Users\User\Downloads\лев.jpg"/>
          <p:cNvPicPr>
            <a:picLocks noChangeAspect="1" noChangeArrowheads="1"/>
          </p:cNvPicPr>
          <p:nvPr/>
        </p:nvPicPr>
        <p:blipFill>
          <a:blip r:embed="rId3" cstate="print"/>
          <a:srcRect/>
          <a:stretch>
            <a:fillRect/>
          </a:stretch>
        </p:blipFill>
        <p:spPr bwMode="auto">
          <a:xfrm rot="21021376">
            <a:off x="-24458" y="137761"/>
            <a:ext cx="5357818" cy="357187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Picture 1" descr="C:\Users\User\Downloads\фон6.jpg"/>
          <p:cNvPicPr>
            <a:picLocks noChangeAspect="1" noChangeArrowheads="1"/>
          </p:cNvPicPr>
          <p:nvPr/>
        </p:nvPicPr>
        <p:blipFill>
          <a:blip r:embed="rId4" cstate="print"/>
          <a:srcRect/>
          <a:stretch>
            <a:fillRect/>
          </a:stretch>
        </p:blipFill>
        <p:spPr bwMode="auto">
          <a:xfrm>
            <a:off x="4071934" y="3071810"/>
            <a:ext cx="4714876" cy="353615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a:xfrm>
            <a:off x="2214546" y="274638"/>
            <a:ext cx="6472254" cy="1143000"/>
          </a:xfrm>
        </p:spPr>
        <p:txBody>
          <a:bodyPr>
            <a:normAutofit/>
          </a:bodyPr>
          <a:lstStyle/>
          <a:p>
            <a:r>
              <a:rPr lang="ru-RU" sz="2400" b="1" dirty="0" err="1" smtClean="0">
                <a:solidFill>
                  <a:schemeClr val="bg1"/>
                </a:solidFill>
              </a:rPr>
              <a:t>Кинезиология</a:t>
            </a:r>
            <a:r>
              <a:rPr lang="ru-RU" sz="2400" b="1" dirty="0" smtClean="0">
                <a:solidFill>
                  <a:schemeClr val="bg1"/>
                </a:solidFill>
              </a:rPr>
              <a:t> - как метод борьбы с заиканием </a:t>
            </a:r>
            <a:r>
              <a:rPr lang="ru-RU" sz="2400" dirty="0" smtClean="0"/>
              <a:t/>
            </a:r>
            <a:br>
              <a:rPr lang="ru-RU" sz="2400" dirty="0" smtClean="0"/>
            </a:br>
            <a:endParaRPr lang="ru-RU" sz="2400" b="1" dirty="0">
              <a:solidFill>
                <a:schemeClr val="bg1"/>
              </a:solidFill>
            </a:endParaRPr>
          </a:p>
        </p:txBody>
      </p:sp>
      <p:sp>
        <p:nvSpPr>
          <p:cNvPr id="6" name="Содержимое 5"/>
          <p:cNvSpPr>
            <a:spLocks noGrp="1"/>
          </p:cNvSpPr>
          <p:nvPr>
            <p:ph idx="1"/>
          </p:nvPr>
        </p:nvSpPr>
        <p:spPr>
          <a:xfrm>
            <a:off x="285720" y="1600200"/>
            <a:ext cx="8401080" cy="4525963"/>
          </a:xfrm>
        </p:spPr>
        <p:txBody>
          <a:bodyPr>
            <a:normAutofit/>
          </a:bodyPr>
          <a:lstStyle/>
          <a:p>
            <a:pPr>
              <a:buNone/>
            </a:pPr>
            <a:r>
              <a:rPr lang="ru-RU" sz="2400" b="1" dirty="0" smtClean="0">
                <a:solidFill>
                  <a:schemeClr val="bg1"/>
                </a:solidFill>
              </a:rPr>
              <a:t>            </a:t>
            </a:r>
          </a:p>
          <a:p>
            <a:pPr>
              <a:buNone/>
            </a:pPr>
            <a:r>
              <a:rPr lang="ru-RU" sz="2400" b="1" dirty="0" smtClean="0">
                <a:solidFill>
                  <a:schemeClr val="bg1"/>
                </a:solidFill>
              </a:rPr>
              <a:t>            Многие логопеды советуют обратить внимание на </a:t>
            </a:r>
            <a:r>
              <a:rPr lang="ru-RU" sz="2400" b="1" dirty="0" err="1" smtClean="0">
                <a:solidFill>
                  <a:schemeClr val="bg1"/>
                </a:solidFill>
              </a:rPr>
              <a:t>кинезиологические</a:t>
            </a:r>
            <a:r>
              <a:rPr lang="ru-RU" sz="2400" b="1" dirty="0" smtClean="0">
                <a:solidFill>
                  <a:schemeClr val="bg1"/>
                </a:solidFill>
              </a:rPr>
              <a:t> упражнения при  коррекции заикании, так как положительные результаты очевидны. Система гимнастики включает в себя несколько направлений: растяжка, которая нормализует мышечные сокращения; дыхательная гимнастика позволяет наладить ритмы организма; упражнения для глаз, направленные на улучшение восприятия и упражнения для тонкой моторики рук.</a:t>
            </a:r>
            <a:endParaRPr lang="ru-RU" sz="2400" b="1" dirty="0">
              <a:solidFill>
                <a:schemeClr val="bg1"/>
              </a:solidFill>
            </a:endParaRPr>
          </a:p>
        </p:txBody>
      </p:sp>
      <p:pic>
        <p:nvPicPr>
          <p:cNvPr id="5123" name="Picture 3" descr="C:\Users\boss\Desktop\сказка картинки\я 1.png"/>
          <p:cNvPicPr>
            <a:picLocks noChangeAspect="1" noChangeArrowheads="1"/>
          </p:cNvPicPr>
          <p:nvPr/>
        </p:nvPicPr>
        <p:blipFill>
          <a:blip r:embed="rId3" cstate="print"/>
          <a:srcRect/>
          <a:stretch>
            <a:fillRect/>
          </a:stretch>
        </p:blipFill>
        <p:spPr bwMode="auto">
          <a:xfrm>
            <a:off x="285720" y="214290"/>
            <a:ext cx="1714480" cy="15317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25" name="Picture 5" descr="C:\Users\boss\Desktop\сказка картинки\м20.jpg"/>
          <p:cNvPicPr>
            <a:picLocks noChangeAspect="1" noChangeArrowheads="1"/>
          </p:cNvPicPr>
          <p:nvPr/>
        </p:nvPicPr>
        <p:blipFill>
          <a:blip r:embed="rId4"/>
          <a:srcRect/>
          <a:stretch>
            <a:fillRect/>
          </a:stretch>
        </p:blipFill>
        <p:spPr bwMode="auto">
          <a:xfrm flipH="1">
            <a:off x="6572264" y="5072074"/>
            <a:ext cx="2071701" cy="16042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8" name="Заголовок 7"/>
          <p:cNvSpPr>
            <a:spLocks noGrp="1"/>
          </p:cNvSpPr>
          <p:nvPr>
            <p:ph type="title"/>
          </p:nvPr>
        </p:nvSpPr>
        <p:spPr>
          <a:xfrm>
            <a:off x="457200" y="274638"/>
            <a:ext cx="8229600" cy="2154230"/>
          </a:xfrm>
        </p:spPr>
        <p:txBody>
          <a:bodyPr>
            <a:noAutofit/>
          </a:bodyPr>
          <a:lstStyle/>
          <a:p>
            <a:r>
              <a:rPr lang="ru-RU" sz="2400" b="1" dirty="0" smtClean="0"/>
              <a:t/>
            </a:r>
            <a:br>
              <a:rPr lang="ru-RU" sz="2400" b="1" dirty="0" smtClean="0"/>
            </a:br>
            <a:r>
              <a:rPr lang="ru-RU" sz="2400" b="1" dirty="0" smtClean="0"/>
              <a:t> </a:t>
            </a:r>
            <a:r>
              <a:rPr lang="ru-RU" sz="2400" b="1" dirty="0" smtClean="0">
                <a:solidFill>
                  <a:schemeClr val="bg1"/>
                </a:solidFill>
              </a:rPr>
              <a:t>Почему после переучивания у левшей возникает </a:t>
            </a:r>
            <a:r>
              <a:rPr lang="ru-RU" sz="2400" b="1" dirty="0" err="1" smtClean="0">
                <a:solidFill>
                  <a:schemeClr val="bg1"/>
                </a:solidFill>
              </a:rPr>
              <a:t>логоневроз</a:t>
            </a:r>
            <a:r>
              <a:rPr lang="ru-RU" sz="2400" b="1" dirty="0" smtClean="0">
                <a:solidFill>
                  <a:schemeClr val="bg1"/>
                </a:solidFill>
              </a:rPr>
              <a:t>?</a:t>
            </a:r>
            <a:r>
              <a:rPr lang="ru-RU" sz="2400" dirty="0" smtClean="0"/>
              <a:t/>
            </a:r>
            <a:br>
              <a:rPr lang="ru-RU" sz="2400" dirty="0" smtClean="0"/>
            </a:br>
            <a:endParaRPr lang="ru-RU" sz="2400" b="1" dirty="0">
              <a:solidFill>
                <a:schemeClr val="bg1"/>
              </a:solidFill>
            </a:endParaRPr>
          </a:p>
        </p:txBody>
      </p:sp>
      <p:sp>
        <p:nvSpPr>
          <p:cNvPr id="9" name="Содержимое 8"/>
          <p:cNvSpPr>
            <a:spLocks noGrp="1"/>
          </p:cNvSpPr>
          <p:nvPr>
            <p:ph idx="1"/>
          </p:nvPr>
        </p:nvSpPr>
        <p:spPr>
          <a:xfrm>
            <a:off x="457200" y="2500306"/>
            <a:ext cx="8229600" cy="3625857"/>
          </a:xfrm>
        </p:spPr>
        <p:txBody>
          <a:bodyPr>
            <a:normAutofit fontScale="92500"/>
          </a:bodyPr>
          <a:lstStyle/>
          <a:p>
            <a:pPr>
              <a:buFont typeface="Wingdings" pitchFamily="2" charset="2"/>
              <a:buChar char="Ø"/>
            </a:pPr>
            <a:r>
              <a:rPr lang="ru-RU" sz="2400" b="1" dirty="0" err="1" smtClean="0">
                <a:solidFill>
                  <a:schemeClr val="bg1"/>
                </a:solidFill>
              </a:rPr>
              <a:t>Латеральность</a:t>
            </a:r>
            <a:r>
              <a:rPr lang="ru-RU" sz="2400" b="1" dirty="0" smtClean="0">
                <a:solidFill>
                  <a:schemeClr val="bg1"/>
                </a:solidFill>
              </a:rPr>
              <a:t> – это  процесс  функционального разделения полушарий  головного   мозга на правостороннее  и левостороннее мышление. Во время переучивания на левое (слабое у левшей от природы) полушарие поступает усиленное, порой агрессивное внешнее воздействие.</a:t>
            </a:r>
          </a:p>
          <a:p>
            <a:endParaRPr lang="ru-RU" sz="2400" b="1" dirty="0" smtClean="0">
              <a:solidFill>
                <a:schemeClr val="bg1"/>
              </a:solidFill>
            </a:endParaRPr>
          </a:p>
          <a:p>
            <a:pPr>
              <a:buFont typeface="Wingdings" pitchFamily="2" charset="2"/>
              <a:buChar char="Ø"/>
            </a:pPr>
            <a:r>
              <a:rPr lang="ru-RU" sz="2400" dirty="0" smtClean="0">
                <a:solidFill>
                  <a:schemeClr val="bg1"/>
                </a:solidFill>
              </a:rPr>
              <a:t>  </a:t>
            </a:r>
            <a:r>
              <a:rPr lang="ru-RU" sz="2400" b="1" dirty="0" err="1" smtClean="0">
                <a:solidFill>
                  <a:schemeClr val="bg1"/>
                </a:solidFill>
              </a:rPr>
              <a:t>Декстрастресс</a:t>
            </a:r>
            <a:r>
              <a:rPr lang="ru-RU" sz="2400" b="1" dirty="0" smtClean="0">
                <a:solidFill>
                  <a:schemeClr val="bg1"/>
                </a:solidFill>
              </a:rPr>
              <a:t> (лат. </a:t>
            </a:r>
            <a:r>
              <a:rPr lang="ru-RU" sz="2400" b="1" dirty="0" err="1" smtClean="0">
                <a:solidFill>
                  <a:schemeClr val="bg1"/>
                </a:solidFill>
              </a:rPr>
              <a:t>dexter</a:t>
            </a:r>
            <a:r>
              <a:rPr lang="ru-RU" sz="2400" b="1" dirty="0" smtClean="0">
                <a:solidFill>
                  <a:schemeClr val="bg1"/>
                </a:solidFill>
              </a:rPr>
              <a:t> — правый и англ. </a:t>
            </a:r>
            <a:r>
              <a:rPr lang="ru-RU" sz="2400" b="1" dirty="0" err="1" smtClean="0">
                <a:solidFill>
                  <a:schemeClr val="bg1"/>
                </a:solidFill>
              </a:rPr>
              <a:t>stress</a:t>
            </a:r>
            <a:r>
              <a:rPr lang="ru-RU" sz="2400" b="1" dirty="0" smtClean="0">
                <a:solidFill>
                  <a:schemeClr val="bg1"/>
                </a:solidFill>
              </a:rPr>
              <a:t> — напряжение) — негативное психическое состояние, возникающее при переучивании </a:t>
            </a:r>
            <a:r>
              <a:rPr lang="ru-RU" sz="2400" b="1" dirty="0" err="1" smtClean="0">
                <a:solidFill>
                  <a:schemeClr val="bg1"/>
                </a:solidFill>
              </a:rPr>
              <a:t>леворуких</a:t>
            </a:r>
            <a:r>
              <a:rPr lang="ru-RU" sz="2400" b="1" dirty="0" smtClean="0">
                <a:solidFill>
                  <a:schemeClr val="bg1"/>
                </a:solidFill>
              </a:rPr>
              <a:t> детей  путем пространственного ограничения их естественных движений.</a:t>
            </a:r>
            <a:endParaRPr lang="ru-RU" sz="2400"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8" name="Picture 4" descr="C:\Users\User\Desktop\Безымянный.png"/>
          <p:cNvPicPr>
            <a:picLocks noChangeAspect="1" noChangeArrowheads="1"/>
          </p:cNvPicPr>
          <p:nvPr/>
        </p:nvPicPr>
        <p:blipFill>
          <a:blip r:embed="rId2" cstate="print"/>
          <a:srcRect/>
          <a:stretch>
            <a:fillRect/>
          </a:stretch>
        </p:blipFill>
        <p:spPr bwMode="auto">
          <a:xfrm>
            <a:off x="-357222" y="0"/>
            <a:ext cx="10525126" cy="7848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Autofit/>
          </a:bodyPr>
          <a:lstStyle/>
          <a:p>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smtClean="0"/>
              <a:t/>
            </a:r>
            <a:br>
              <a:rPr lang="ru-RU" sz="2400" b="1" dirty="0" smtClean="0"/>
            </a:br>
            <a:r>
              <a:rPr lang="ru-RU" sz="2400" b="1" dirty="0"/>
              <a:t/>
            </a:r>
            <a:br>
              <a:rPr lang="ru-RU" sz="2400" b="1" dirty="0"/>
            </a:br>
            <a:r>
              <a:rPr lang="ru-RU" sz="2400" dirty="0">
                <a:solidFill>
                  <a:schemeClr val="bg1"/>
                </a:solidFill>
              </a:rPr>
              <a:t/>
            </a:r>
            <a:br>
              <a:rPr lang="ru-RU" sz="2400" dirty="0">
                <a:solidFill>
                  <a:schemeClr val="bg1"/>
                </a:solidFill>
              </a:rPr>
            </a:br>
            <a:endParaRPr lang="ru-RU" sz="2400" dirty="0">
              <a:solidFill>
                <a:schemeClr val="bg1"/>
              </a:solidFill>
            </a:endParaRPr>
          </a:p>
        </p:txBody>
      </p:sp>
      <p:sp>
        <p:nvSpPr>
          <p:cNvPr id="5" name="Содержимое 4"/>
          <p:cNvSpPr>
            <a:spLocks noGrp="1"/>
          </p:cNvSpPr>
          <p:nvPr>
            <p:ph idx="1"/>
          </p:nvPr>
        </p:nvSpPr>
        <p:spPr>
          <a:xfrm>
            <a:off x="457200" y="285728"/>
            <a:ext cx="8229600" cy="3429025"/>
          </a:xfrm>
        </p:spPr>
        <p:txBody>
          <a:bodyPr>
            <a:normAutofit fontScale="85000" lnSpcReduction="20000"/>
          </a:bodyPr>
          <a:lstStyle/>
          <a:p>
            <a:pPr>
              <a:buNone/>
            </a:pPr>
            <a:r>
              <a:rPr lang="ru-RU" b="1" dirty="0" smtClean="0">
                <a:solidFill>
                  <a:schemeClr val="bg1"/>
                </a:solidFill>
              </a:rPr>
              <a:t>                 </a:t>
            </a:r>
            <a:r>
              <a:rPr lang="ru-RU" b="1" dirty="0" err="1" smtClean="0">
                <a:solidFill>
                  <a:schemeClr val="bg1"/>
                </a:solidFill>
              </a:rPr>
              <a:t>Кинезиология</a:t>
            </a:r>
            <a:r>
              <a:rPr lang="ru-RU" dirty="0" smtClean="0">
                <a:solidFill>
                  <a:schemeClr val="bg1"/>
                </a:solidFill>
              </a:rPr>
              <a:t> – наука о развитии головного мозга через движение. Она существует уже двести лет и используется во всем мире. Это современное направление телесно-ориентированной психотерапии, использующее различные двигательные, дыхательные и энергетические упражнения. </a:t>
            </a:r>
            <a:br>
              <a:rPr lang="ru-RU" dirty="0" smtClean="0">
                <a:solidFill>
                  <a:schemeClr val="bg1"/>
                </a:solidFill>
              </a:rPr>
            </a:br>
            <a:r>
              <a:rPr lang="ru-RU" dirty="0" smtClean="0">
                <a:solidFill>
                  <a:schemeClr val="bg1"/>
                </a:solidFill>
              </a:rPr>
              <a:t>              </a:t>
            </a:r>
            <a:r>
              <a:rPr lang="ru-RU" b="1" dirty="0" err="1" smtClean="0">
                <a:solidFill>
                  <a:schemeClr val="bg1"/>
                </a:solidFill>
              </a:rPr>
              <a:t>Кинезиологические</a:t>
            </a:r>
            <a:r>
              <a:rPr lang="ru-RU" b="1" dirty="0" smtClean="0">
                <a:solidFill>
                  <a:schemeClr val="bg1"/>
                </a:solidFill>
              </a:rPr>
              <a:t> упражнение</a:t>
            </a:r>
            <a:r>
              <a:rPr lang="ru-RU" dirty="0" smtClean="0">
                <a:solidFill>
                  <a:schemeClr val="bg1"/>
                </a:solidFill>
              </a:rPr>
              <a:t> – это комплекс движений позволяющих активизировать межполушарное воздействие.</a:t>
            </a:r>
            <a:endParaRPr lang="ru-RU" dirty="0"/>
          </a:p>
        </p:txBody>
      </p:sp>
      <p:pic>
        <p:nvPicPr>
          <p:cNvPr id="6" name="Picture 1" descr="C:\Users\User\Downloads\мозг.jpg"/>
          <p:cNvPicPr>
            <a:picLocks noChangeAspect="1" noChangeArrowheads="1"/>
          </p:cNvPicPr>
          <p:nvPr/>
        </p:nvPicPr>
        <p:blipFill>
          <a:blip r:embed="rId3" cstate="print"/>
          <a:srcRect/>
          <a:stretch>
            <a:fillRect/>
          </a:stretch>
        </p:blipFill>
        <p:spPr bwMode="auto">
          <a:xfrm>
            <a:off x="2143108" y="4143380"/>
            <a:ext cx="4714876" cy="223956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5" name="Rectangle 1"/>
          <p:cNvSpPr>
            <a:spLocks noChangeArrowheads="1"/>
          </p:cNvSpPr>
          <p:nvPr/>
        </p:nvSpPr>
        <p:spPr bwMode="auto">
          <a:xfrm>
            <a:off x="357158" y="357167"/>
            <a:ext cx="8686921"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tab pos="-90488" algn="l"/>
                <a:tab pos="228600" algn="l"/>
              </a:tabLst>
            </a:pPr>
            <a:r>
              <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269875" algn="l" defTabSz="914400" rtl="0" eaLnBrk="1" fontAlgn="base" latinLnBrk="0" hangingPunct="1">
              <a:lnSpc>
                <a:spcPct val="100000"/>
              </a:lnSpc>
              <a:spcBef>
                <a:spcPct val="0"/>
              </a:spcBef>
              <a:spcAft>
                <a:spcPct val="0"/>
              </a:spcAft>
              <a:buClrTx/>
              <a:buSzTx/>
              <a:buFontTx/>
              <a:buNone/>
              <a:tabLst>
                <a:tab pos="-90488" algn="l"/>
                <a:tab pos="228600" algn="l"/>
              </a:tabLst>
            </a:pPr>
            <a:endParaRPr lang="ru-RU" sz="1400" b="1" dirty="0" smtClean="0">
              <a:latin typeface="Calibri" pitchFamily="34" charset="0"/>
              <a:ea typeface="Times New Roman" pitchFamily="18" charset="0"/>
              <a:cs typeface="Times New Roman" pitchFamily="18" charset="0"/>
            </a:endParaRPr>
          </a:p>
          <a:p>
            <a:pPr marL="0" marR="0" lvl="0" indent="269875" algn="l" defTabSz="914400" rtl="0" eaLnBrk="1" fontAlgn="base" latinLnBrk="0" hangingPunct="1">
              <a:lnSpc>
                <a:spcPct val="100000"/>
              </a:lnSpc>
              <a:spcBef>
                <a:spcPct val="0"/>
              </a:spcBef>
              <a:spcAft>
                <a:spcPct val="0"/>
              </a:spcAft>
              <a:buClrTx/>
              <a:buSzTx/>
              <a:buFontTx/>
              <a:buNone/>
              <a:tabLst>
                <a:tab pos="-90488" algn="l"/>
                <a:tab pos="228600" algn="l"/>
              </a:tabLst>
            </a:pPr>
            <a:endParaRPr lang="ru-RU" sz="1400" b="1" dirty="0">
              <a:latin typeface="Calibri" pitchFamily="34" charset="0"/>
              <a:ea typeface="Times New Roman" pitchFamily="18" charset="0"/>
              <a:cs typeface="Times New Roman" pitchFamily="18" charset="0"/>
            </a:endParaRPr>
          </a:p>
          <a:p>
            <a:pPr marL="0" marR="0" lvl="0" indent="269875" algn="ctr" defTabSz="914400" rtl="0" eaLnBrk="1" fontAlgn="base" latinLnBrk="0" hangingPunct="1">
              <a:lnSpc>
                <a:spcPct val="100000"/>
              </a:lnSpc>
              <a:spcBef>
                <a:spcPct val="0"/>
              </a:spcBef>
              <a:spcAft>
                <a:spcPct val="0"/>
              </a:spcAft>
              <a:buClrTx/>
              <a:buSzTx/>
              <a:buFontTx/>
              <a:buNone/>
              <a:tabLst>
                <a:tab pos="-90488" algn="l"/>
                <a:tab pos="228600" algn="l"/>
              </a:tabLst>
            </a:pPr>
            <a:r>
              <a:rPr kumimoji="0" lang="ru-RU" sz="24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Задачи: </a:t>
            </a:r>
          </a:p>
          <a:p>
            <a:pPr marL="0" marR="0" lvl="0" indent="269875" algn="ctr" defTabSz="914400" rtl="0" eaLnBrk="1" fontAlgn="base" latinLnBrk="0" hangingPunct="1">
              <a:lnSpc>
                <a:spcPct val="100000"/>
              </a:lnSpc>
              <a:spcBef>
                <a:spcPct val="0"/>
              </a:spcBef>
              <a:spcAft>
                <a:spcPct val="0"/>
              </a:spcAft>
              <a:buClrTx/>
              <a:buSzTx/>
              <a:buFontTx/>
              <a:buNone/>
              <a:tabLst>
                <a:tab pos="-90488" algn="l"/>
                <a:tab pos="228600" algn="l"/>
              </a:tabLst>
            </a:pP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расширение представлений ребенка об окружающем мире;</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развитие связной речи;</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развитие интеллектуальных и творческих способностей;</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развитие способностей к обучению и усвоению информации;</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восстановление работоспособности и продуктивности</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сохранение физического и психического здоровья детей; </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развитие эмоционально-волевой сферы в игровой деятельности;</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развитие сенсорных и моторных функций; </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улучшение работы долговременной и кратковременной памяти;</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воспитание чувства ритма и скорости реакции;</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формирование положительного эмоционального настроя;</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снятие эмоционального напряжения и скованности у детей; </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развитие восприятия, памяти, внимания;</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Char char="•"/>
              <a:tabLst>
                <a:tab pos="-90488" algn="l"/>
                <a:tab pos="228600" algn="l"/>
              </a:tabLst>
            </a:pPr>
            <a:r>
              <a:rPr kumimoji="0" lang="ru-RU" sz="2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формирование абстрактного мышления.</a:t>
            </a:r>
            <a:endParaRPr kumimoji="0" lang="ru-RU" sz="2200" b="1" i="0" u="none" strike="noStrike" cap="none" normalizeH="0" baseline="0" dirty="0" smtClean="0">
              <a:ln>
                <a:noFill/>
              </a:ln>
              <a:solidFill>
                <a:schemeClr val="bg1"/>
              </a:solidFill>
              <a:effectLst/>
              <a:latin typeface="Arial" pitchFamily="34" charset="0"/>
              <a:cs typeface="Arial" pitchFamily="34" charset="0"/>
            </a:endParaRPr>
          </a:p>
        </p:txBody>
      </p:sp>
      <p:pic>
        <p:nvPicPr>
          <p:cNvPr id="2050" name="Picture 2" descr="C:\Users\boss\Desktop\сказка картинки\м1.jpg"/>
          <p:cNvPicPr>
            <a:picLocks noChangeAspect="1" noChangeArrowheads="1"/>
          </p:cNvPicPr>
          <p:nvPr/>
        </p:nvPicPr>
        <p:blipFill>
          <a:blip r:embed="rId3" cstate="print"/>
          <a:srcRect/>
          <a:stretch>
            <a:fillRect/>
          </a:stretch>
        </p:blipFill>
        <p:spPr bwMode="auto">
          <a:xfrm>
            <a:off x="6858016" y="214290"/>
            <a:ext cx="1762064" cy="14609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idx="4294967295"/>
          </p:nvPr>
        </p:nvSpPr>
        <p:spPr>
          <a:xfrm>
            <a:off x="500034" y="714374"/>
            <a:ext cx="7829579" cy="5357831"/>
          </a:xfrm>
        </p:spPr>
        <p:txBody>
          <a:bodyPr>
            <a:normAutofit fontScale="90000"/>
          </a:bodyPr>
          <a:lstStyle/>
          <a:p>
            <a:pPr algn="l"/>
            <a:r>
              <a:rPr lang="ru-RU" dirty="0" smtClean="0"/>
              <a:t/>
            </a:r>
            <a:br>
              <a:rPr lang="ru-RU" dirty="0" smtClean="0"/>
            </a:br>
            <a:r>
              <a:rPr lang="ru-RU" dirty="0" smtClean="0"/>
              <a:t/>
            </a:r>
            <a:br>
              <a:rPr lang="ru-RU" dirty="0" smtClean="0"/>
            </a:br>
            <a:r>
              <a:rPr lang="ru-RU" sz="2700" b="1" dirty="0" smtClean="0">
                <a:solidFill>
                  <a:schemeClr val="bg1"/>
                </a:solidFill>
              </a:rPr>
              <a:t>На </a:t>
            </a:r>
            <a:r>
              <a:rPr lang="ru-RU" sz="2700" b="1" dirty="0">
                <a:solidFill>
                  <a:schemeClr val="bg1"/>
                </a:solidFill>
              </a:rPr>
              <a:t>первом этапе работы дети разучивают статические упражнения пальчиковой гимнастики, такие, как «Колечко», «Зайчик», «Коза», «Вилка», «Дом», «Ёжик», «Замок», «Флажок», «Лодочка», «Рыбка</a:t>
            </a:r>
            <a:r>
              <a:rPr lang="ru-RU" sz="2700" b="1" dirty="0" smtClean="0">
                <a:solidFill>
                  <a:schemeClr val="bg1"/>
                </a:solidFill>
              </a:rPr>
              <a:t>».</a:t>
            </a:r>
            <a:br>
              <a:rPr lang="ru-RU" sz="2700" b="1" dirty="0" smtClean="0">
                <a:solidFill>
                  <a:schemeClr val="bg1"/>
                </a:solidFill>
              </a:rPr>
            </a:br>
            <a:r>
              <a:rPr lang="ru-RU" sz="2700" b="1" dirty="0" smtClean="0">
                <a:solidFill>
                  <a:schemeClr val="bg1"/>
                </a:solidFill>
              </a:rPr>
              <a:t/>
            </a:r>
            <a:br>
              <a:rPr lang="ru-RU" sz="2700" b="1" dirty="0" smtClean="0">
                <a:solidFill>
                  <a:schemeClr val="bg1"/>
                </a:solidFill>
              </a:rPr>
            </a:br>
            <a:r>
              <a:rPr lang="ru-RU" sz="2700" b="1" dirty="0" smtClean="0">
                <a:solidFill>
                  <a:schemeClr val="bg1"/>
                </a:solidFill>
              </a:rPr>
              <a:t/>
            </a:r>
            <a:br>
              <a:rPr lang="ru-RU" sz="2700" b="1" dirty="0" smtClean="0">
                <a:solidFill>
                  <a:schemeClr val="bg1"/>
                </a:solidFill>
              </a:rPr>
            </a:br>
            <a:r>
              <a:rPr lang="ru-RU" sz="2700" b="1" dirty="0" smtClean="0">
                <a:solidFill>
                  <a:schemeClr val="bg1"/>
                </a:solidFill>
              </a:rPr>
              <a:t> На следующем этапе работы дети разучивают динамические упражнения пальчиковой гимнастики: «Яблоко, червяк», «Цепочка», «Обратная цепочка», «Заяц, коза, вилка», «Заяц, колечко, цепочка», «Дом, ежик, замок», «Фонарики», «Камень, гусь», «Лягушка», «Солнышко, заборчик, камешки», «Заяц, коза». </a:t>
            </a:r>
            <a:r>
              <a:rPr lang="ru-RU" dirty="0"/>
              <a:t/>
            </a:r>
            <a:br>
              <a:rPr lang="ru-RU" dirty="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 name="Содержимое 4" descr="2 - копия (4) - копия.jpg"/>
          <p:cNvPicPr>
            <a:picLocks noGrp="1" noChangeAspect="1"/>
          </p:cNvPicPr>
          <p:nvPr>
            <p:ph idx="1"/>
          </p:nvPr>
        </p:nvPicPr>
        <p:blipFill>
          <a:blip r:embed="rId3"/>
          <a:stretch>
            <a:fillRect/>
          </a:stretch>
        </p:blipFill>
        <p:spPr>
          <a:xfrm>
            <a:off x="3286116" y="4572008"/>
            <a:ext cx="2927359" cy="2089786"/>
          </a:xfrm>
        </p:spPr>
      </p:pic>
      <p:sp>
        <p:nvSpPr>
          <p:cNvPr id="34817" name="Rectangle 1"/>
          <p:cNvSpPr>
            <a:spLocks noGrp="1" noChangeArrowheads="1"/>
          </p:cNvSpPr>
          <p:nvPr>
            <p:ph type="title"/>
          </p:nvPr>
        </p:nvSpPr>
        <p:spPr bwMode="auto">
          <a:xfrm>
            <a:off x="457200" y="1114982"/>
            <a:ext cx="82296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bg1"/>
                </a:solidFill>
                <a:effectLst/>
                <a:latin typeface="Calibri" pitchFamily="34" charset="0"/>
                <a:ea typeface="Times New Roman" pitchFamily="18" charset="0"/>
                <a:cs typeface="Calibri" pitchFamily="34" charset="0"/>
              </a:rPr>
              <a:t>После того, как дети усвоили выполнение упражнений пальчиковой гимнастики, можно переходить к работе с кинезиологическими картами и кинезиологическими сказками.</a:t>
            </a:r>
            <a:endParaRPr kumimoji="0" lang="ru-RU" sz="2400" b="1" i="0" u="none" strike="noStrike" cap="none" normalizeH="0" baseline="0" dirty="0" smtClean="0">
              <a:ln>
                <a:noFill/>
              </a:ln>
              <a:solidFill>
                <a:schemeClr val="bg1"/>
              </a:solidFill>
              <a:effectLst/>
              <a:latin typeface="Calibri" pitchFamily="34" charset="0"/>
              <a:cs typeface="Calibri" pitchFamily="34" charset="0"/>
            </a:endParaRPr>
          </a:p>
        </p:txBody>
      </p:sp>
      <p:pic>
        <p:nvPicPr>
          <p:cNvPr id="4098" name="Picture 2" descr="C:\Users\boss\Desktop\2.jpg"/>
          <p:cNvPicPr>
            <a:picLocks noChangeAspect="1" noChangeArrowheads="1"/>
          </p:cNvPicPr>
          <p:nvPr/>
        </p:nvPicPr>
        <p:blipFill>
          <a:blip r:embed="rId4"/>
          <a:srcRect/>
          <a:stretch>
            <a:fillRect/>
          </a:stretch>
        </p:blipFill>
        <p:spPr bwMode="auto">
          <a:xfrm>
            <a:off x="285720" y="2643182"/>
            <a:ext cx="2872395" cy="2063046"/>
          </a:xfrm>
          <a:prstGeom prst="rect">
            <a:avLst/>
          </a:prstGeom>
          <a:noFill/>
        </p:spPr>
      </p:pic>
      <p:pic>
        <p:nvPicPr>
          <p:cNvPr id="4099" name="Picture 3" descr="C:\Users\boss\Desktop\2 - копия (4).jpg"/>
          <p:cNvPicPr>
            <a:picLocks noChangeAspect="1" noChangeArrowheads="1"/>
          </p:cNvPicPr>
          <p:nvPr/>
        </p:nvPicPr>
        <p:blipFill>
          <a:blip r:embed="rId5"/>
          <a:srcRect/>
          <a:stretch>
            <a:fillRect/>
          </a:stretch>
        </p:blipFill>
        <p:spPr bwMode="auto">
          <a:xfrm>
            <a:off x="6116230" y="2417930"/>
            <a:ext cx="2754341" cy="2033149"/>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solidFill>
            <a:schemeClr val="accent1">
              <a:lumMod val="60000"/>
              <a:lumOff val="40000"/>
            </a:schemeClr>
          </a:solidFill>
          <a:ln>
            <a:solidFill>
              <a:srgbClr val="002060"/>
            </a:solidFill>
          </a:ln>
        </p:spPr>
      </p:pic>
      <p:sp>
        <p:nvSpPr>
          <p:cNvPr id="17" name="Заголовок 16"/>
          <p:cNvSpPr>
            <a:spLocks noGrp="1"/>
          </p:cNvSpPr>
          <p:nvPr>
            <p:ph type="title"/>
          </p:nvPr>
        </p:nvSpPr>
        <p:spPr>
          <a:xfrm>
            <a:off x="457200" y="274638"/>
            <a:ext cx="8229600" cy="4797436"/>
          </a:xfrm>
        </p:spPr>
        <p:txBody>
          <a:bodyPr>
            <a:prstTxWarp prst="textArchDown">
              <a:avLst/>
            </a:prstTxWarp>
            <a:normAutofit/>
          </a:bodyPr>
          <a:lstStyle/>
          <a:p>
            <a:r>
              <a:rPr lang="ru-RU" sz="8000" b="1" dirty="0" smtClean="0">
                <a:solidFill>
                  <a:srgbClr val="92D050"/>
                </a:solidFill>
              </a:rPr>
              <a:t>Спасибо за </a:t>
            </a:r>
            <a:r>
              <a:rPr lang="ru-RU" sz="8800" b="1" dirty="0" smtClean="0">
                <a:solidFill>
                  <a:srgbClr val="92D050"/>
                </a:solidFill>
              </a:rPr>
              <a:t>внимание</a:t>
            </a:r>
            <a:r>
              <a:rPr lang="ru-RU" sz="5400" b="1" dirty="0" smtClean="0">
                <a:solidFill>
                  <a:srgbClr val="92D050"/>
                </a:solidFill>
              </a:rPr>
              <a:t>!</a:t>
            </a:r>
            <a:endParaRPr lang="ru-RU" sz="5400" b="1" dirty="0">
              <a:solidFill>
                <a:srgbClr val="92D050"/>
              </a:solidFill>
            </a:endParaRPr>
          </a:p>
        </p:txBody>
      </p:sp>
      <p:sp>
        <p:nvSpPr>
          <p:cNvPr id="5" name="Блок-схема: узел 4"/>
          <p:cNvSpPr/>
          <p:nvPr/>
        </p:nvSpPr>
        <p:spPr>
          <a:xfrm>
            <a:off x="1285852" y="642918"/>
            <a:ext cx="1314456" cy="1214446"/>
          </a:xfrm>
          <a:prstGeom prst="flowChartConnector">
            <a:avLst/>
          </a:prstGeom>
          <a:solidFill>
            <a:schemeClr val="accent3">
              <a:lumMod val="40000"/>
              <a:lumOff val="60000"/>
            </a:scheme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6" name="Блок-схема: узел 5"/>
          <p:cNvSpPr/>
          <p:nvPr/>
        </p:nvSpPr>
        <p:spPr>
          <a:xfrm>
            <a:off x="5214942" y="3571876"/>
            <a:ext cx="785818" cy="785818"/>
          </a:xfrm>
          <a:prstGeom prst="flowChartConnector">
            <a:avLst/>
          </a:prstGeom>
          <a:solidFill>
            <a:schemeClr val="accent3">
              <a:lumMod val="40000"/>
              <a:lumOff val="6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7" name="Блок-схема: узел 6"/>
          <p:cNvSpPr/>
          <p:nvPr/>
        </p:nvSpPr>
        <p:spPr>
          <a:xfrm>
            <a:off x="5143504" y="1643050"/>
            <a:ext cx="1000132" cy="928694"/>
          </a:xfrm>
          <a:prstGeom prst="flowChartConnector">
            <a:avLst/>
          </a:prstGeom>
          <a:solidFill>
            <a:schemeClr val="accent3">
              <a:lumMod val="40000"/>
              <a:lumOff val="6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8" name="Блок-схема: узел 7"/>
          <p:cNvSpPr/>
          <p:nvPr/>
        </p:nvSpPr>
        <p:spPr>
          <a:xfrm>
            <a:off x="4071934" y="5643578"/>
            <a:ext cx="742952" cy="714380"/>
          </a:xfrm>
          <a:prstGeom prst="flowChartConnector">
            <a:avLst/>
          </a:prstGeom>
          <a:solidFill>
            <a:schemeClr val="accent3">
              <a:lumMod val="40000"/>
              <a:lumOff val="6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9" name="Блок-схема: узел 8"/>
          <p:cNvSpPr/>
          <p:nvPr/>
        </p:nvSpPr>
        <p:spPr>
          <a:xfrm>
            <a:off x="1214414" y="3286124"/>
            <a:ext cx="1000132" cy="857256"/>
          </a:xfrm>
          <a:prstGeom prst="flowChartConnector">
            <a:avLst/>
          </a:prstGeom>
          <a:solidFill>
            <a:schemeClr val="accent3">
              <a:lumMod val="40000"/>
              <a:lumOff val="60000"/>
            </a:scheme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0" name="Блок-схема: узел 9"/>
          <p:cNvSpPr/>
          <p:nvPr/>
        </p:nvSpPr>
        <p:spPr>
          <a:xfrm>
            <a:off x="7643834" y="4214818"/>
            <a:ext cx="928694" cy="928694"/>
          </a:xfrm>
          <a:prstGeom prst="flowChartConnector">
            <a:avLst/>
          </a:prstGeom>
          <a:solidFill>
            <a:schemeClr val="accent3">
              <a:lumMod val="40000"/>
              <a:lumOff val="6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1" name="Блок-схема: узел 10"/>
          <p:cNvSpPr/>
          <p:nvPr/>
        </p:nvSpPr>
        <p:spPr>
          <a:xfrm>
            <a:off x="3286116" y="2643182"/>
            <a:ext cx="1000132" cy="928694"/>
          </a:xfrm>
          <a:prstGeom prst="flowChartConnector">
            <a:avLst/>
          </a:prstGeom>
          <a:solidFill>
            <a:schemeClr val="accent1">
              <a:lumMod val="60000"/>
              <a:lumOff val="40000"/>
            </a:scheme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2" name="Блок-схема: узел 11"/>
          <p:cNvSpPr/>
          <p:nvPr/>
        </p:nvSpPr>
        <p:spPr>
          <a:xfrm>
            <a:off x="1357290" y="5143512"/>
            <a:ext cx="714380" cy="714380"/>
          </a:xfrm>
          <a:prstGeom prst="flowChartConnector">
            <a:avLst/>
          </a:prstGeom>
          <a:solidFill>
            <a:schemeClr val="accent1">
              <a:lumMod val="60000"/>
              <a:lumOff val="4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3" name="Блок-схема: узел 12"/>
          <p:cNvSpPr/>
          <p:nvPr/>
        </p:nvSpPr>
        <p:spPr>
          <a:xfrm>
            <a:off x="5929322" y="5286388"/>
            <a:ext cx="857256" cy="785818"/>
          </a:xfrm>
          <a:prstGeom prst="flowChartConnector">
            <a:avLst/>
          </a:prstGeom>
          <a:solidFill>
            <a:schemeClr val="accent1">
              <a:lumMod val="60000"/>
              <a:lumOff val="4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4" name="Блок-схема: узел 13"/>
          <p:cNvSpPr/>
          <p:nvPr/>
        </p:nvSpPr>
        <p:spPr>
          <a:xfrm>
            <a:off x="7500958" y="571480"/>
            <a:ext cx="1000132" cy="1000132"/>
          </a:xfrm>
          <a:prstGeom prst="flowChartConnector">
            <a:avLst/>
          </a:prstGeom>
          <a:solidFill>
            <a:schemeClr val="accent1">
              <a:lumMod val="60000"/>
              <a:lumOff val="4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16" name="Блок-схема: узел 15"/>
          <p:cNvSpPr/>
          <p:nvPr/>
        </p:nvSpPr>
        <p:spPr>
          <a:xfrm>
            <a:off x="7643834" y="2786058"/>
            <a:ext cx="714380" cy="785818"/>
          </a:xfrm>
          <a:prstGeom prst="flowChartConnector">
            <a:avLst/>
          </a:prstGeom>
          <a:solidFill>
            <a:schemeClr val="accent3">
              <a:lumMod val="40000"/>
              <a:lumOff val="60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pic>
        <p:nvPicPr>
          <p:cNvPr id="15" name="Picture 3" descr="C:\Users\boss\Desktop\сказка картинки\я4 (2).jpg"/>
          <p:cNvPicPr>
            <a:picLocks noChangeAspect="1" noChangeArrowheads="1"/>
          </p:cNvPicPr>
          <p:nvPr/>
        </p:nvPicPr>
        <p:blipFill>
          <a:blip r:embed="rId3"/>
          <a:srcRect/>
          <a:stretch>
            <a:fillRect/>
          </a:stretch>
        </p:blipFill>
        <p:spPr bwMode="auto">
          <a:xfrm flipH="1">
            <a:off x="3071802" y="1071546"/>
            <a:ext cx="3000396" cy="26402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Содержимое 5"/>
          <p:cNvSpPr>
            <a:spLocks noGrp="1"/>
          </p:cNvSpPr>
          <p:nvPr>
            <p:ph idx="4294967295"/>
          </p:nvPr>
        </p:nvSpPr>
        <p:spPr>
          <a:xfrm>
            <a:off x="428596" y="1600200"/>
            <a:ext cx="8358246" cy="4525963"/>
          </a:xfrm>
        </p:spPr>
        <p:txBody>
          <a:bodyPr/>
          <a:lstStyle/>
          <a:p>
            <a:pPr>
              <a:buNone/>
            </a:pPr>
            <a:endParaRPr lang="ru-RU" dirty="0">
              <a:solidFill>
                <a:schemeClr val="bg1"/>
              </a:solidFill>
            </a:endParaRPr>
          </a:p>
          <a:p>
            <a:pPr>
              <a:lnSpc>
                <a:spcPct val="150000"/>
              </a:lnSpc>
            </a:pPr>
            <a:r>
              <a:rPr lang="ru-RU" sz="2400" b="1" dirty="0" smtClean="0">
                <a:solidFill>
                  <a:schemeClr val="bg1"/>
                </a:solidFill>
              </a:rPr>
              <a:t>             Заикание </a:t>
            </a:r>
            <a:r>
              <a:rPr lang="ru-RU" sz="2400" b="1" dirty="0">
                <a:solidFill>
                  <a:schemeClr val="bg1"/>
                </a:solidFill>
              </a:rPr>
              <a:t>является моторно-координационным нарушением, с явлениями речевой судорожности, которая </a:t>
            </a:r>
            <a:r>
              <a:rPr lang="ru-RU" sz="2400" b="1" dirty="0" smtClean="0">
                <a:solidFill>
                  <a:schemeClr val="bg1"/>
                </a:solidFill>
              </a:rPr>
              <a:t>служит препятствием </a:t>
            </a:r>
            <a:r>
              <a:rPr lang="ru-RU" sz="2400" b="1" dirty="0">
                <a:solidFill>
                  <a:schemeClr val="bg1"/>
                </a:solidFill>
              </a:rPr>
              <a:t>для координации </a:t>
            </a:r>
            <a:r>
              <a:rPr lang="ru-RU" sz="2400" b="1" dirty="0" err="1">
                <a:solidFill>
                  <a:schemeClr val="bg1"/>
                </a:solidFill>
              </a:rPr>
              <a:t>голосо-дыхательных</a:t>
            </a:r>
            <a:r>
              <a:rPr lang="ru-RU" sz="2400" b="1" dirty="0">
                <a:solidFill>
                  <a:schemeClr val="bg1"/>
                </a:solidFill>
              </a:rPr>
              <a:t> и артикуляционных процессов (М.Е. </a:t>
            </a:r>
            <a:r>
              <a:rPr lang="ru-RU" sz="2400" b="1" dirty="0" err="1">
                <a:solidFill>
                  <a:schemeClr val="bg1"/>
                </a:solidFill>
              </a:rPr>
              <a:t>Хватцев</a:t>
            </a:r>
            <a:r>
              <a:rPr lang="ru-RU" sz="2400" b="1" dirty="0">
                <a:solidFill>
                  <a:schemeClr val="bg1"/>
                </a:solidFill>
              </a:rPr>
              <a:t>, В.М. Шкловский и др.)</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9" name="Овал 8"/>
          <p:cNvSpPr/>
          <p:nvPr/>
        </p:nvSpPr>
        <p:spPr>
          <a:xfrm>
            <a:off x="2944869" y="1275350"/>
            <a:ext cx="3786214" cy="16430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специфика моторной организации двигательных процессов</a:t>
            </a:r>
          </a:p>
          <a:p>
            <a:pPr algn="ctr"/>
            <a:r>
              <a:rPr lang="ru-RU" b="1" dirty="0"/>
              <a:t>у</a:t>
            </a:r>
            <a:r>
              <a:rPr lang="ru-RU" b="1" dirty="0" smtClean="0"/>
              <a:t> заикающихся</a:t>
            </a:r>
            <a:endParaRPr lang="ru-RU" b="1" dirty="0"/>
          </a:p>
        </p:txBody>
      </p:sp>
      <p:sp>
        <p:nvSpPr>
          <p:cNvPr id="10" name="Овал 9"/>
          <p:cNvSpPr/>
          <p:nvPr/>
        </p:nvSpPr>
        <p:spPr>
          <a:xfrm>
            <a:off x="500034" y="3857628"/>
            <a:ext cx="2357454"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общие, телесные  движения</a:t>
            </a:r>
            <a:endParaRPr lang="ru-RU" b="1" dirty="0"/>
          </a:p>
        </p:txBody>
      </p:sp>
      <p:sp>
        <p:nvSpPr>
          <p:cNvPr id="11" name="Овал 10"/>
          <p:cNvSpPr/>
          <p:nvPr/>
        </p:nvSpPr>
        <p:spPr>
          <a:xfrm>
            <a:off x="3571868" y="4929198"/>
            <a:ext cx="2357454" cy="1428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мимические движения </a:t>
            </a:r>
          </a:p>
        </p:txBody>
      </p:sp>
      <p:sp>
        <p:nvSpPr>
          <p:cNvPr id="12" name="Овал 11"/>
          <p:cNvSpPr/>
          <p:nvPr/>
        </p:nvSpPr>
        <p:spPr>
          <a:xfrm>
            <a:off x="6500826" y="3357562"/>
            <a:ext cx="2414598" cy="1200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мелкая моторика </a:t>
            </a:r>
          </a:p>
        </p:txBody>
      </p:sp>
      <p:sp>
        <p:nvSpPr>
          <p:cNvPr id="23" name="Стрелка вправо 22"/>
          <p:cNvSpPr/>
          <p:nvPr/>
        </p:nvSpPr>
        <p:spPr>
          <a:xfrm rot="8336570">
            <a:off x="2526642" y="3093427"/>
            <a:ext cx="1170575" cy="351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право 23"/>
          <p:cNvSpPr/>
          <p:nvPr/>
        </p:nvSpPr>
        <p:spPr>
          <a:xfrm rot="5400000">
            <a:off x="4143371" y="3714752"/>
            <a:ext cx="135732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право 25"/>
          <p:cNvSpPr/>
          <p:nvPr/>
        </p:nvSpPr>
        <p:spPr>
          <a:xfrm rot="2438889">
            <a:off x="6191754" y="2868312"/>
            <a:ext cx="1024583" cy="3078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a:xfrm>
            <a:off x="457200" y="714356"/>
            <a:ext cx="8229600" cy="1571636"/>
          </a:xfrm>
        </p:spPr>
        <p:txBody>
          <a:bodyPr>
            <a:normAutofit fontScale="90000"/>
          </a:bodyPr>
          <a:lstStyle/>
          <a:p>
            <a:pPr algn="l"/>
            <a:r>
              <a:rPr lang="ru-RU" sz="2700" dirty="0" smtClean="0">
                <a:solidFill>
                  <a:schemeClr val="bg1"/>
                </a:solidFill>
              </a:rPr>
              <a:t/>
            </a:r>
            <a:br>
              <a:rPr lang="ru-RU" sz="2700" dirty="0" smtClean="0">
                <a:solidFill>
                  <a:schemeClr val="bg1"/>
                </a:solidFill>
              </a:rPr>
            </a:br>
            <a:r>
              <a:rPr lang="ru-RU" sz="2700" dirty="0">
                <a:solidFill>
                  <a:schemeClr val="bg1"/>
                </a:solidFill>
              </a:rPr>
              <a:t/>
            </a:r>
            <a:br>
              <a:rPr lang="ru-RU" sz="2700" dirty="0">
                <a:solidFill>
                  <a:schemeClr val="bg1"/>
                </a:solidFill>
              </a:rPr>
            </a:br>
            <a:r>
              <a:rPr lang="ru-RU" sz="2700" dirty="0" smtClean="0">
                <a:solidFill>
                  <a:schemeClr val="bg1"/>
                </a:solidFill>
              </a:rPr>
              <a:t/>
            </a:r>
            <a:br>
              <a:rPr lang="ru-RU" sz="2700" dirty="0" smtClean="0">
                <a:solidFill>
                  <a:schemeClr val="bg1"/>
                </a:solidFill>
              </a:rPr>
            </a:br>
            <a:r>
              <a:rPr lang="ru-RU" sz="2700" dirty="0" smtClean="0">
                <a:solidFill>
                  <a:schemeClr val="bg1"/>
                </a:solidFill>
              </a:rPr>
              <a:t>      </a:t>
            </a:r>
            <a:r>
              <a:rPr lang="ru-RU" sz="2700" b="1" dirty="0" smtClean="0">
                <a:solidFill>
                  <a:schemeClr val="bg1"/>
                </a:solidFill>
              </a:rPr>
              <a:t>На </a:t>
            </a:r>
            <a:r>
              <a:rPr lang="ru-RU" sz="2700" b="1" dirty="0">
                <a:solidFill>
                  <a:schemeClr val="bg1"/>
                </a:solidFill>
              </a:rPr>
              <a:t>проекции моторной сферы в коре головного мозга видна близость речевой и пальцевой зон. </a:t>
            </a:r>
            <a:r>
              <a:rPr lang="ru-RU" sz="2700" b="1" dirty="0" smtClean="0">
                <a:solidFill>
                  <a:schemeClr val="bg1"/>
                </a:solidFill>
              </a:rPr>
              <a:t>В </a:t>
            </a:r>
            <a:r>
              <a:rPr lang="ru-RU" sz="2700" b="1" dirty="0">
                <a:solidFill>
                  <a:schemeClr val="bg1"/>
                </a:solidFill>
              </a:rPr>
              <a:t>процессе передачи нервных импульсов осуществляется их взаимное влияние.</a:t>
            </a:r>
            <a:r>
              <a:rPr lang="ru-RU" dirty="0">
                <a:solidFill>
                  <a:schemeClr val="bg1"/>
                </a:solidFill>
              </a:rPr>
              <a:t/>
            </a:r>
            <a:br>
              <a:rPr lang="ru-RU" dirty="0">
                <a:solidFill>
                  <a:schemeClr val="bg1"/>
                </a:solidFill>
              </a:rPr>
            </a:br>
            <a:r>
              <a:rPr lang="ru-RU" dirty="0"/>
              <a:t> </a:t>
            </a:r>
            <a:br>
              <a:rPr lang="ru-RU" dirty="0"/>
            </a:br>
            <a:endParaRPr lang="ru-RU" dirty="0">
              <a:solidFill>
                <a:schemeClr val="bg1"/>
              </a:solidFill>
            </a:endParaRPr>
          </a:p>
        </p:txBody>
      </p:sp>
      <p:pic>
        <p:nvPicPr>
          <p:cNvPr id="7" name="Picture 2"/>
          <p:cNvPicPr>
            <a:picLocks noGrp="1" noChangeAspect="1" noChangeArrowheads="1"/>
          </p:cNvPicPr>
          <p:nvPr>
            <p:ph idx="1"/>
          </p:nvPr>
        </p:nvPicPr>
        <p:blipFill>
          <a:blip r:embed="rId3" cstate="print"/>
          <a:srcRect/>
          <a:stretch>
            <a:fillRect/>
          </a:stretch>
        </p:blipFill>
        <p:spPr bwMode="auto">
          <a:xfrm>
            <a:off x="5000628" y="3571876"/>
            <a:ext cx="3564687" cy="284003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cxnSp>
        <p:nvCxnSpPr>
          <p:cNvPr id="16" name="Прямая со стрелкой 15"/>
          <p:cNvCxnSpPr/>
          <p:nvPr/>
        </p:nvCxnSpPr>
        <p:spPr>
          <a:xfrm rot="16200000" flipH="1">
            <a:off x="4964909" y="4179099"/>
            <a:ext cx="2071702" cy="142876"/>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3786182" y="4357694"/>
            <a:ext cx="2143140" cy="1000132"/>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40" name="Прямоугольник 39"/>
          <p:cNvSpPr/>
          <p:nvPr/>
        </p:nvSpPr>
        <p:spPr>
          <a:xfrm>
            <a:off x="785786" y="3571876"/>
            <a:ext cx="3714775" cy="677108"/>
          </a:xfrm>
          <a:prstGeom prst="rect">
            <a:avLst/>
          </a:prstGeom>
        </p:spPr>
        <p:txBody>
          <a:bodyPr wrap="square">
            <a:spAutoFit/>
          </a:bodyPr>
          <a:lstStyle/>
          <a:p>
            <a:endParaRPr lang="ru-RU" dirty="0" smtClean="0"/>
          </a:p>
          <a:p>
            <a:r>
              <a:rPr lang="ru-RU" b="1" dirty="0" smtClean="0"/>
              <a:t>         </a:t>
            </a:r>
            <a:r>
              <a:rPr lang="ru-RU" sz="2000" b="1" dirty="0" smtClean="0">
                <a:solidFill>
                  <a:srgbClr val="FFC000"/>
                </a:solidFill>
              </a:rPr>
              <a:t>Моторный центр речи</a:t>
            </a:r>
            <a:endParaRPr lang="ru-RU" sz="2000" b="1" dirty="0">
              <a:solidFill>
                <a:srgbClr val="FFC000"/>
              </a:solidFill>
            </a:endParaRPr>
          </a:p>
        </p:txBody>
      </p:sp>
      <p:sp>
        <p:nvSpPr>
          <p:cNvPr id="41" name="Прямоугольник 40"/>
          <p:cNvSpPr/>
          <p:nvPr/>
        </p:nvSpPr>
        <p:spPr>
          <a:xfrm>
            <a:off x="3643306" y="2500307"/>
            <a:ext cx="3786214" cy="707886"/>
          </a:xfrm>
          <a:prstGeom prst="rect">
            <a:avLst/>
          </a:prstGeom>
        </p:spPr>
        <p:txBody>
          <a:bodyPr wrap="square">
            <a:spAutoFit/>
          </a:bodyPr>
          <a:lstStyle/>
          <a:p>
            <a:pPr lvl="0" algn="ctr" fontAlgn="base">
              <a:spcBef>
                <a:spcPct val="0"/>
              </a:spcBef>
              <a:spcAft>
                <a:spcPct val="0"/>
              </a:spcAft>
            </a:pPr>
            <a:r>
              <a:rPr kumimoji="0" lang="ru-RU" sz="2000" b="1" i="0" u="none" strike="noStrike" cap="none" normalizeH="0" baseline="0" dirty="0" smtClean="0">
                <a:ln>
                  <a:noFill/>
                </a:ln>
                <a:solidFill>
                  <a:srgbClr val="FFC000"/>
                </a:solidFill>
                <a:effectLst/>
                <a:latin typeface="Calibri" pitchFamily="34" charset="0"/>
                <a:ea typeface="Times New Roman" pitchFamily="18" charset="0"/>
                <a:cs typeface="Calibri" pitchFamily="34" charset="0"/>
              </a:rPr>
              <a:t>Двигательный центр, центр движения пальцев рук</a:t>
            </a:r>
            <a:endParaRPr kumimoji="0" lang="ru-RU" sz="2000" b="1" i="0" u="none" strike="noStrike" cap="none" normalizeH="0" baseline="0" dirty="0" smtClean="0">
              <a:ln>
                <a:noFill/>
              </a:ln>
              <a:solidFill>
                <a:srgbClr val="FFC000"/>
              </a:solidFill>
              <a:effectLst/>
              <a:latin typeface="Calibri" pitchFamily="34" charset="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normAutofit fontScale="90000"/>
          </a:bodyPr>
          <a:lstStyle/>
          <a:p>
            <a:r>
              <a:rPr lang="ru-RU" sz="2700" dirty="0" smtClean="0">
                <a:solidFill>
                  <a:schemeClr val="bg1"/>
                </a:solidFill>
              </a:rPr>
              <a:t/>
            </a:r>
            <a:br>
              <a:rPr lang="ru-RU" sz="2700" dirty="0" smtClean="0">
                <a:solidFill>
                  <a:schemeClr val="bg1"/>
                </a:solidFill>
              </a:rPr>
            </a:br>
            <a:r>
              <a:rPr lang="ru-RU" sz="2700" dirty="0">
                <a:solidFill>
                  <a:schemeClr val="bg1"/>
                </a:solidFill>
              </a:rPr>
              <a:t/>
            </a:r>
            <a:br>
              <a:rPr lang="ru-RU" sz="2700" dirty="0">
                <a:solidFill>
                  <a:schemeClr val="bg1"/>
                </a:solidFill>
              </a:rPr>
            </a:br>
            <a:r>
              <a:rPr lang="ru-RU" sz="2700" dirty="0" smtClean="0">
                <a:solidFill>
                  <a:schemeClr val="bg1"/>
                </a:solidFill>
              </a:rPr>
              <a:t/>
            </a:r>
            <a:br>
              <a:rPr lang="ru-RU" sz="2700" dirty="0" smtClean="0">
                <a:solidFill>
                  <a:schemeClr val="bg1"/>
                </a:solidFill>
              </a:rPr>
            </a:br>
            <a:r>
              <a:rPr lang="ru-RU" dirty="0">
                <a:solidFill>
                  <a:schemeClr val="bg1"/>
                </a:solidFill>
              </a:rPr>
              <a:t/>
            </a:r>
            <a:br>
              <a:rPr lang="ru-RU" dirty="0">
                <a:solidFill>
                  <a:schemeClr val="bg1"/>
                </a:solidFill>
              </a:rPr>
            </a:br>
            <a:r>
              <a:rPr lang="ru-RU" dirty="0"/>
              <a:t> </a:t>
            </a:r>
            <a:br>
              <a:rPr lang="ru-RU" dirty="0"/>
            </a:br>
            <a:endParaRPr lang="ru-RU" dirty="0">
              <a:solidFill>
                <a:schemeClr val="bg1"/>
              </a:solidFill>
            </a:endParaRPr>
          </a:p>
        </p:txBody>
      </p:sp>
      <p:sp>
        <p:nvSpPr>
          <p:cNvPr id="10" name="Текст 9"/>
          <p:cNvSpPr>
            <a:spLocks noGrp="1"/>
          </p:cNvSpPr>
          <p:nvPr>
            <p:ph type="body" idx="1"/>
          </p:nvPr>
        </p:nvSpPr>
        <p:spPr>
          <a:xfrm>
            <a:off x="285720" y="571480"/>
            <a:ext cx="8501122" cy="6072230"/>
          </a:xfrm>
        </p:spPr>
        <p:txBody>
          <a:bodyPr>
            <a:noAutofit/>
          </a:bodyPr>
          <a:lstStyle/>
          <a:p>
            <a:r>
              <a:rPr lang="ru-RU" sz="2400" b="1" dirty="0" smtClean="0">
                <a:solidFill>
                  <a:schemeClr val="bg1"/>
                </a:solidFill>
              </a:rPr>
              <a:t>       </a:t>
            </a:r>
            <a:r>
              <a:rPr lang="ru-RU" sz="2400" b="1" u="sng" dirty="0" smtClean="0">
                <a:solidFill>
                  <a:schemeClr val="bg1"/>
                </a:solidFill>
              </a:rPr>
              <a:t>М.Ф. Брунс, </a:t>
            </a:r>
            <a:r>
              <a:rPr lang="ru-RU" sz="2400" b="1" dirty="0" smtClean="0">
                <a:solidFill>
                  <a:schemeClr val="bg1"/>
                </a:solidFill>
              </a:rPr>
              <a:t>исследуя моторику заикающихся детей, пришла к выводу, что у них имеется выраженная отсталость в общем моторном развитии.</a:t>
            </a:r>
          </a:p>
          <a:p>
            <a:r>
              <a:rPr lang="ru-RU" sz="2400" b="1" dirty="0" smtClean="0">
                <a:solidFill>
                  <a:schemeClr val="bg1"/>
                </a:solidFill>
              </a:rPr>
              <a:t>       Анализируя особенности моторики заикающихся школьников, </a:t>
            </a:r>
            <a:r>
              <a:rPr lang="ru-RU" sz="2400" b="1" u="sng" dirty="0" err="1" smtClean="0">
                <a:solidFill>
                  <a:schemeClr val="bg1"/>
                </a:solidFill>
              </a:rPr>
              <a:t>Дресвянников</a:t>
            </a:r>
            <a:r>
              <a:rPr lang="ru-RU" sz="2400" b="1" u="sng" dirty="0" smtClean="0">
                <a:solidFill>
                  <a:schemeClr val="bg1"/>
                </a:solidFill>
              </a:rPr>
              <a:t> В.И. </a:t>
            </a:r>
            <a:r>
              <a:rPr lang="ru-RU" sz="2400" b="1" dirty="0" smtClean="0">
                <a:solidFill>
                  <a:schemeClr val="bg1"/>
                </a:solidFill>
              </a:rPr>
              <a:t>указывал на параллельность и взаимосвязь речевого и </a:t>
            </a:r>
            <a:r>
              <a:rPr lang="ru-RU" sz="2400" b="1" dirty="0" err="1" smtClean="0">
                <a:solidFill>
                  <a:schemeClr val="bg1"/>
                </a:solidFill>
              </a:rPr>
              <a:t>общемоторного</a:t>
            </a:r>
            <a:r>
              <a:rPr lang="ru-RU" sz="2400" b="1" dirty="0" smtClean="0">
                <a:solidFill>
                  <a:schemeClr val="bg1"/>
                </a:solidFill>
              </a:rPr>
              <a:t> онтогенеза, подчеркивая, что развитие моторики и экспрессивной речи происходит у ребенка в тесном единстве. Автор пришел к выводу, что моторика и речь под влиянием коррекционной работы изменяются почти параллельно друг другу.</a:t>
            </a:r>
          </a:p>
          <a:p>
            <a:r>
              <a:rPr lang="ru-RU" sz="2400" b="1" dirty="0" smtClean="0">
                <a:solidFill>
                  <a:schemeClr val="bg1"/>
                </a:solidFill>
              </a:rPr>
              <a:t>       </a:t>
            </a:r>
            <a:r>
              <a:rPr lang="ru-RU" sz="2400" b="1" u="sng" dirty="0" smtClean="0">
                <a:solidFill>
                  <a:schemeClr val="bg1"/>
                </a:solidFill>
              </a:rPr>
              <a:t>Е.М. </a:t>
            </a:r>
            <a:r>
              <a:rPr lang="ru-RU" sz="2400" b="1" u="sng" dirty="0" err="1" smtClean="0">
                <a:solidFill>
                  <a:schemeClr val="bg1"/>
                </a:solidFill>
              </a:rPr>
              <a:t>Мастюкова</a:t>
            </a:r>
            <a:r>
              <a:rPr lang="ru-RU" sz="2400" b="1" u="sng" dirty="0" smtClean="0">
                <a:solidFill>
                  <a:schemeClr val="bg1"/>
                </a:solidFill>
              </a:rPr>
              <a:t> </a:t>
            </a:r>
            <a:r>
              <a:rPr lang="ru-RU" sz="2400" b="1" dirty="0" smtClean="0">
                <a:solidFill>
                  <a:schemeClr val="bg1"/>
                </a:solidFill>
              </a:rPr>
              <a:t>считала одним из основных принципов логопедической работы с детьми, страдающими заиканием, принцип двигательно-кинестетической стимуляции, где активная речь ребенка во многом зависит от развития тонких движений пальцев.</a:t>
            </a:r>
            <a:r>
              <a:rPr lang="ru-RU" sz="2400" dirty="0" smtClean="0"/>
              <a:t> </a:t>
            </a:r>
          </a:p>
          <a:p>
            <a:endParaRPr lang="ru-RU" sz="2400" dirty="0"/>
          </a:p>
        </p:txBody>
      </p:sp>
      <p:sp>
        <p:nvSpPr>
          <p:cNvPr id="40" name="Прямоугольник 39"/>
          <p:cNvSpPr/>
          <p:nvPr/>
        </p:nvSpPr>
        <p:spPr>
          <a:xfrm>
            <a:off x="785786" y="3571876"/>
            <a:ext cx="3714775" cy="646331"/>
          </a:xfrm>
          <a:prstGeom prst="rect">
            <a:avLst/>
          </a:prstGeom>
        </p:spPr>
        <p:txBody>
          <a:bodyPr wrap="square">
            <a:spAutoFit/>
          </a:bodyPr>
          <a:lstStyle/>
          <a:p>
            <a:endParaRPr lang="ru-RU" dirty="0" smtClean="0"/>
          </a:p>
          <a:p>
            <a:r>
              <a:rPr lang="ru-RU" b="1" dirty="0" smtClean="0"/>
              <a:t>         </a:t>
            </a:r>
            <a:endParaRPr lang="ru-RU" sz="2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Заголовок 5"/>
          <p:cNvSpPr>
            <a:spLocks noGrp="1"/>
          </p:cNvSpPr>
          <p:nvPr>
            <p:ph type="title" idx="4294967295"/>
          </p:nvPr>
        </p:nvSpPr>
        <p:spPr>
          <a:xfrm>
            <a:off x="285720" y="1500174"/>
            <a:ext cx="8286808" cy="2000264"/>
          </a:xfrm>
        </p:spPr>
        <p:txBody>
          <a:bodyPr>
            <a:normAutofit/>
          </a:bodyPr>
          <a:lstStyle/>
          <a:p>
            <a:r>
              <a:rPr lang="ru-RU" sz="2400" b="1" dirty="0" smtClean="0">
                <a:solidFill>
                  <a:schemeClr val="bg1"/>
                </a:solidFill>
              </a:rPr>
              <a:t>«Есть </a:t>
            </a:r>
            <a:r>
              <a:rPr lang="ru-RU" sz="2400" b="1" dirty="0">
                <a:solidFill>
                  <a:schemeClr val="bg1"/>
                </a:solidFill>
              </a:rPr>
              <a:t>все основания рассматривать кисть руки как орган речи - такой же, как артикуляционный аппарат. С этой точки зрения проекция руки есть еще одна речевая зона </a:t>
            </a:r>
            <a:r>
              <a:rPr lang="ru-RU" sz="2400" b="1" dirty="0" smtClean="0">
                <a:solidFill>
                  <a:schemeClr val="bg1"/>
                </a:solidFill>
              </a:rPr>
              <a:t>мозга». </a:t>
            </a:r>
            <a:br>
              <a:rPr lang="ru-RU" sz="2400" b="1" dirty="0" smtClean="0">
                <a:solidFill>
                  <a:schemeClr val="bg1"/>
                </a:solidFill>
              </a:rPr>
            </a:br>
            <a:r>
              <a:rPr lang="ru-RU" sz="2400" b="1" dirty="0" smtClean="0">
                <a:solidFill>
                  <a:schemeClr val="bg1"/>
                </a:solidFill>
              </a:rPr>
              <a:t/>
            </a:r>
            <a:br>
              <a:rPr lang="ru-RU" sz="2400" b="1" dirty="0" smtClean="0">
                <a:solidFill>
                  <a:schemeClr val="bg1"/>
                </a:solidFill>
              </a:rPr>
            </a:br>
            <a:r>
              <a:rPr lang="ru-RU" sz="2400" b="1" dirty="0">
                <a:solidFill>
                  <a:schemeClr val="bg1"/>
                </a:solidFill>
              </a:rPr>
              <a:t> </a:t>
            </a:r>
            <a:r>
              <a:rPr lang="ru-RU" sz="2400" b="1" dirty="0" smtClean="0">
                <a:solidFill>
                  <a:schemeClr val="bg1"/>
                </a:solidFill>
              </a:rPr>
              <a:t>                                                                                   М.А</a:t>
            </a:r>
            <a:r>
              <a:rPr lang="ru-RU" sz="2400" b="1" dirty="0">
                <a:solidFill>
                  <a:schemeClr val="bg1"/>
                </a:solidFill>
              </a:rPr>
              <a:t>. Кольцова </a:t>
            </a:r>
          </a:p>
        </p:txBody>
      </p:sp>
      <p:pic>
        <p:nvPicPr>
          <p:cNvPr id="4098" name="Picture 2"/>
          <p:cNvPicPr>
            <a:picLocks noChangeAspect="1" noChangeArrowheads="1"/>
          </p:cNvPicPr>
          <p:nvPr/>
        </p:nvPicPr>
        <p:blipFill>
          <a:blip r:embed="rId3" cstate="print"/>
          <a:srcRect/>
          <a:stretch>
            <a:fillRect/>
          </a:stretch>
        </p:blipFill>
        <p:spPr bwMode="auto">
          <a:xfrm rot="21048520">
            <a:off x="697271" y="3344184"/>
            <a:ext cx="2732087" cy="268922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Заголовок 5"/>
          <p:cNvSpPr>
            <a:spLocks noGrp="1"/>
          </p:cNvSpPr>
          <p:nvPr>
            <p:ph type="title"/>
          </p:nvPr>
        </p:nvSpPr>
        <p:spPr>
          <a:xfrm>
            <a:off x="457200" y="428604"/>
            <a:ext cx="8229600" cy="1857388"/>
          </a:xfrm>
        </p:spPr>
        <p:txBody>
          <a:bodyPr>
            <a:noAutofit/>
          </a:bodyPr>
          <a:lstStyle/>
          <a:p>
            <a:r>
              <a:rPr lang="ru-RU" sz="2400" dirty="0" smtClean="0">
                <a:solidFill>
                  <a:schemeClr val="bg1"/>
                </a:solidFill>
              </a:rPr>
              <a:t/>
            </a:r>
            <a:br>
              <a:rPr lang="ru-RU" sz="2400" dirty="0" smtClean="0">
                <a:solidFill>
                  <a:schemeClr val="bg1"/>
                </a:solidFill>
              </a:rPr>
            </a:br>
            <a:r>
              <a:rPr lang="ru-RU" sz="2400" b="1" dirty="0" smtClean="0">
                <a:solidFill>
                  <a:schemeClr val="bg1"/>
                </a:solidFill>
              </a:rPr>
              <a:t>Мальчики </a:t>
            </a:r>
            <a:r>
              <a:rPr lang="ru-RU" sz="2400" b="1" dirty="0">
                <a:solidFill>
                  <a:schemeClr val="bg1"/>
                </a:solidFill>
              </a:rPr>
              <a:t>заикаются в три-четыре раза чаще, чем девочки. Считается, что нервная система у них менее устойчива и они в большей степени подвержены нервно-психическим расстройствам.</a:t>
            </a:r>
          </a:p>
        </p:txBody>
      </p:sp>
      <p:pic>
        <p:nvPicPr>
          <p:cNvPr id="59" name="Содержимое 58" descr="м7.png"/>
          <p:cNvPicPr>
            <a:picLocks noGrp="1" noChangeAspect="1"/>
          </p:cNvPicPr>
          <p:nvPr>
            <p:ph idx="1"/>
          </p:nvPr>
        </p:nvPicPr>
        <p:blipFill>
          <a:blip r:embed="rId3" cstate="print"/>
          <a:stretch>
            <a:fillRect/>
          </a:stretch>
        </p:blipFill>
        <p:spPr>
          <a:xfrm>
            <a:off x="428596" y="2765674"/>
            <a:ext cx="1928826" cy="3636079"/>
          </a:xfrm>
        </p:spPr>
      </p:pic>
      <p:pic>
        <p:nvPicPr>
          <p:cNvPr id="54" name="Содержимое 53" descr="м5.png"/>
          <p:cNvPicPr>
            <a:picLocks noGrp="1" noChangeAspect="1"/>
          </p:cNvPicPr>
          <p:nvPr>
            <p:ph sz="quarter" idx="4294967295"/>
          </p:nvPr>
        </p:nvPicPr>
        <p:blipFill>
          <a:blip r:embed="rId4"/>
          <a:stretch>
            <a:fillRect/>
          </a:stretch>
        </p:blipFill>
        <p:spPr>
          <a:xfrm>
            <a:off x="5286380" y="2357430"/>
            <a:ext cx="3643306" cy="4076620"/>
          </a:xfrm>
        </p:spPr>
      </p:pic>
      <p:pic>
        <p:nvPicPr>
          <p:cNvPr id="1063" name="Picture 39" descr="C:\Users\boss\Downloads\м4.png"/>
          <p:cNvPicPr>
            <a:picLocks noChangeAspect="1" noChangeArrowheads="1"/>
          </p:cNvPicPr>
          <p:nvPr/>
        </p:nvPicPr>
        <p:blipFill>
          <a:blip r:embed="rId5" cstate="print"/>
          <a:srcRect/>
          <a:stretch>
            <a:fillRect/>
          </a:stretch>
        </p:blipFill>
        <p:spPr bwMode="auto">
          <a:xfrm>
            <a:off x="2928926" y="2857496"/>
            <a:ext cx="2376489" cy="354759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Заголовок 5"/>
          <p:cNvSpPr>
            <a:spLocks noGrp="1"/>
          </p:cNvSpPr>
          <p:nvPr>
            <p:ph type="title"/>
          </p:nvPr>
        </p:nvSpPr>
        <p:spPr>
          <a:xfrm>
            <a:off x="642910" y="285728"/>
            <a:ext cx="8229600" cy="1143000"/>
          </a:xfrm>
        </p:spPr>
        <p:txBody>
          <a:bodyPr>
            <a:noAutofit/>
          </a:bodyPr>
          <a:lstStyle/>
          <a:p>
            <a:r>
              <a:rPr lang="ru-RU" sz="2400" b="1" dirty="0" smtClean="0">
                <a:solidFill>
                  <a:schemeClr val="bg1"/>
                </a:solidFill>
              </a:rPr>
              <a:t>Н.А. Рычкова разработала обследование состояния моторных функций у детей с заиканием.</a:t>
            </a:r>
            <a:endParaRPr lang="ru-RU" sz="2400" dirty="0"/>
          </a:p>
        </p:txBody>
      </p:sp>
      <p:sp>
        <p:nvSpPr>
          <p:cNvPr id="11" name="Содержимое 10"/>
          <p:cNvSpPr>
            <a:spLocks noGrp="1"/>
          </p:cNvSpPr>
          <p:nvPr>
            <p:ph idx="1"/>
          </p:nvPr>
        </p:nvSpPr>
        <p:spPr>
          <a:xfrm>
            <a:off x="500034" y="1600200"/>
            <a:ext cx="5500726" cy="685791"/>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buFont typeface="Wingdings" pitchFamily="2" charset="2"/>
              <a:buChar char="q"/>
            </a:pPr>
            <a:r>
              <a:rPr lang="ru-RU" sz="2400" b="1" dirty="0" smtClean="0"/>
              <a:t>  общая </a:t>
            </a:r>
            <a:r>
              <a:rPr lang="ru-RU" sz="2400" b="1" dirty="0"/>
              <a:t>произвольная моторика</a:t>
            </a:r>
          </a:p>
        </p:txBody>
      </p:sp>
      <p:sp>
        <p:nvSpPr>
          <p:cNvPr id="12" name="Пятиугольник 11"/>
          <p:cNvSpPr/>
          <p:nvPr/>
        </p:nvSpPr>
        <p:spPr>
          <a:xfrm>
            <a:off x="500034" y="2500306"/>
            <a:ext cx="5572164" cy="714380"/>
          </a:xfrm>
          <a:prstGeom prst="homePlat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q"/>
            </a:pPr>
            <a:r>
              <a:rPr lang="ru-RU" sz="2400" b="1" dirty="0" smtClean="0"/>
              <a:t>   мимическая </a:t>
            </a:r>
            <a:r>
              <a:rPr lang="ru-RU" sz="2400" b="1" dirty="0"/>
              <a:t>моторика</a:t>
            </a:r>
          </a:p>
        </p:txBody>
      </p:sp>
      <p:sp>
        <p:nvSpPr>
          <p:cNvPr id="13" name="Пятиугольник 12"/>
          <p:cNvSpPr/>
          <p:nvPr/>
        </p:nvSpPr>
        <p:spPr>
          <a:xfrm>
            <a:off x="500034" y="3429000"/>
            <a:ext cx="5715040" cy="714380"/>
          </a:xfrm>
          <a:prstGeom prst="homePlat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q"/>
            </a:pPr>
            <a:r>
              <a:rPr lang="ru-RU" sz="2400" b="1" dirty="0" smtClean="0"/>
              <a:t>   речевая </a:t>
            </a:r>
            <a:r>
              <a:rPr lang="ru-RU" sz="2400" b="1" dirty="0"/>
              <a:t>моторика</a:t>
            </a:r>
          </a:p>
        </p:txBody>
      </p:sp>
      <p:sp>
        <p:nvSpPr>
          <p:cNvPr id="14" name="Пятиугольник 13"/>
          <p:cNvSpPr/>
          <p:nvPr/>
        </p:nvSpPr>
        <p:spPr>
          <a:xfrm>
            <a:off x="500034" y="4357694"/>
            <a:ext cx="5786478" cy="785818"/>
          </a:xfrm>
          <a:prstGeom prst="homePlat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q"/>
            </a:pPr>
            <a:r>
              <a:rPr lang="ru-RU" sz="2400" b="1" dirty="0" smtClean="0"/>
              <a:t>   тонкие </a:t>
            </a:r>
            <a:r>
              <a:rPr lang="ru-RU" sz="2400" b="1" dirty="0"/>
              <a:t>движения пальцев рук</a:t>
            </a:r>
          </a:p>
        </p:txBody>
      </p:sp>
      <p:sp>
        <p:nvSpPr>
          <p:cNvPr id="15" name="Пятиугольник 14"/>
          <p:cNvSpPr/>
          <p:nvPr/>
        </p:nvSpPr>
        <p:spPr>
          <a:xfrm>
            <a:off x="500034" y="5357826"/>
            <a:ext cx="5929354" cy="785818"/>
          </a:xfrm>
          <a:prstGeom prst="homePlat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q"/>
            </a:pPr>
            <a:r>
              <a:rPr lang="ru-RU" sz="2400" b="1" dirty="0" smtClean="0"/>
              <a:t>   изучение </a:t>
            </a:r>
            <a:r>
              <a:rPr lang="ru-RU" sz="2400" b="1" dirty="0"/>
              <a:t>чувства ритма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фон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Заголовок 4"/>
          <p:cNvSpPr>
            <a:spLocks noGrp="1"/>
          </p:cNvSpPr>
          <p:nvPr>
            <p:ph type="ctrTitle"/>
          </p:nvPr>
        </p:nvSpPr>
        <p:spPr>
          <a:xfrm>
            <a:off x="685800" y="785795"/>
            <a:ext cx="7772400" cy="2814656"/>
          </a:xfrm>
        </p:spPr>
        <p:txBody>
          <a:bodyPr>
            <a:noAutofit/>
          </a:bodyPr>
          <a:lstStyle/>
          <a:p>
            <a:r>
              <a:rPr lang="ru-RU" sz="2400" b="1" dirty="0" smtClean="0">
                <a:solidFill>
                  <a:schemeClr val="bg1"/>
                </a:solidFill>
              </a:rPr>
              <a:t>"Методика устойчивой нормализации речи« (1993г.)</a:t>
            </a:r>
            <a:r>
              <a:rPr lang="ru-RU" sz="2400" dirty="0" smtClean="0">
                <a:solidFill>
                  <a:schemeClr val="bg1"/>
                </a:solidFill>
              </a:rPr>
              <a:t/>
            </a:r>
            <a:br>
              <a:rPr lang="ru-RU" sz="2400" dirty="0" smtClean="0">
                <a:solidFill>
                  <a:schemeClr val="bg1"/>
                </a:solidFill>
              </a:rPr>
            </a:br>
            <a:r>
              <a:rPr lang="ru-RU" sz="2400" b="1" dirty="0" smtClean="0">
                <a:solidFill>
                  <a:schemeClr val="bg1"/>
                </a:solidFill>
              </a:rPr>
              <a:t>Арутюнян </a:t>
            </a:r>
            <a:r>
              <a:rPr lang="ru-RU" sz="2400" b="1" dirty="0">
                <a:solidFill>
                  <a:schemeClr val="bg1"/>
                </a:solidFill>
              </a:rPr>
              <a:t>Л.З. (</a:t>
            </a:r>
            <a:r>
              <a:rPr lang="ru-RU" sz="2400" b="1" dirty="0" smtClean="0">
                <a:solidFill>
                  <a:schemeClr val="bg1"/>
                </a:solidFill>
              </a:rPr>
              <a:t>Андроновой) основана </a:t>
            </a:r>
            <a:r>
              <a:rPr lang="ru-RU" sz="2400" b="1" dirty="0">
                <a:solidFill>
                  <a:schemeClr val="bg1"/>
                </a:solidFill>
              </a:rPr>
              <a:t>на синхронизации речи с движениями пальцев ведущей руки, диктующей ритмико-интонационный рисунок </a:t>
            </a:r>
            <a:r>
              <a:rPr lang="ru-RU" sz="2400" b="1" dirty="0" smtClean="0">
                <a:solidFill>
                  <a:schemeClr val="bg1"/>
                </a:solidFill>
              </a:rPr>
              <a:t>фразы.</a:t>
            </a:r>
            <a:endParaRPr lang="ru-RU" sz="2400" b="1" dirty="0">
              <a:solidFill>
                <a:schemeClr val="bg1"/>
              </a:solidFill>
            </a:endParaRPr>
          </a:p>
        </p:txBody>
      </p:sp>
      <p:sp>
        <p:nvSpPr>
          <p:cNvPr id="6" name="Подзаголовок 5"/>
          <p:cNvSpPr>
            <a:spLocks noGrp="1"/>
          </p:cNvSpPr>
          <p:nvPr>
            <p:ph type="subTitle" idx="1"/>
          </p:nvPr>
        </p:nvSpPr>
        <p:spPr>
          <a:xfrm>
            <a:off x="500034" y="3886200"/>
            <a:ext cx="7715304" cy="1752600"/>
          </a:xfrm>
        </p:spPr>
        <p:txBody>
          <a:bodyPr>
            <a:normAutofit lnSpcReduction="10000"/>
          </a:bodyPr>
          <a:lstStyle/>
          <a:p>
            <a:r>
              <a:rPr lang="ru-RU" sz="2400" b="1" dirty="0" smtClean="0">
                <a:solidFill>
                  <a:schemeClr val="bg1"/>
                </a:solidFill>
              </a:rPr>
              <a:t>«Способ </a:t>
            </a:r>
            <a:r>
              <a:rPr lang="ru-RU" sz="2400" b="1" dirty="0">
                <a:solidFill>
                  <a:schemeClr val="bg1"/>
                </a:solidFill>
              </a:rPr>
              <a:t>облегчения речи" </a:t>
            </a:r>
            <a:r>
              <a:rPr lang="ru-RU" sz="2400" b="1" dirty="0" smtClean="0">
                <a:solidFill>
                  <a:schemeClr val="bg1"/>
                </a:solidFill>
              </a:rPr>
              <a:t>нидерландского логопеда </a:t>
            </a:r>
            <a:r>
              <a:rPr lang="ru-RU" sz="2400" b="1" dirty="0" err="1">
                <a:solidFill>
                  <a:schemeClr val="bg1"/>
                </a:solidFill>
              </a:rPr>
              <a:t>Мариджна</a:t>
            </a:r>
            <a:r>
              <a:rPr lang="ru-RU" sz="2400" b="1" dirty="0">
                <a:solidFill>
                  <a:schemeClr val="bg1"/>
                </a:solidFill>
              </a:rPr>
              <a:t> Ван Данцига </a:t>
            </a:r>
            <a:r>
              <a:rPr lang="ru-RU" sz="2400" b="1" dirty="0" smtClean="0">
                <a:solidFill>
                  <a:schemeClr val="bg1"/>
                </a:solidFill>
              </a:rPr>
              <a:t>(1940г.) - «</a:t>
            </a:r>
            <a:r>
              <a:rPr lang="ru-RU" sz="2400" b="1" dirty="0" err="1" smtClean="0">
                <a:solidFill>
                  <a:schemeClr val="bg1"/>
                </a:solidFill>
              </a:rPr>
              <a:t>Слого-касание</a:t>
            </a:r>
            <a:r>
              <a:rPr lang="ru-RU" sz="2400" b="1" dirty="0">
                <a:solidFill>
                  <a:schemeClr val="bg1"/>
                </a:solidFill>
              </a:rPr>
              <a:t>, новый метод помощи </a:t>
            </a:r>
            <a:r>
              <a:rPr lang="ru-RU" sz="2400" b="1" dirty="0" smtClean="0">
                <a:solidFill>
                  <a:schemeClr val="bg1"/>
                </a:solidFill>
              </a:rPr>
              <a:t>заикающимся» в основе которого лежит метод </a:t>
            </a:r>
            <a:r>
              <a:rPr lang="ru-RU" sz="2400" b="1" dirty="0">
                <a:solidFill>
                  <a:schemeClr val="bg1"/>
                </a:solidFill>
              </a:rPr>
              <a:t>«синхронизации» слоговой речи с движениями пальцев ведущей руки.</a:t>
            </a:r>
          </a:p>
          <a:p>
            <a:endParaRPr lang="ru-RU" sz="2400" b="1" dirty="0">
              <a:solidFill>
                <a:schemeClr val="bg1"/>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TotalTime>
  <Words>524</Words>
  <Application>Microsoft Office PowerPoint</Application>
  <PresentationFormat>Экран (4:3)</PresentationFormat>
  <Paragraphs>71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  Муниципальное бюджетное дошкольное образовательное учреждение  «Детский сад комбинированного вида № 81»  </vt:lpstr>
      <vt:lpstr>Слайд 2</vt:lpstr>
      <vt:lpstr>Слайд 3</vt:lpstr>
      <vt:lpstr>         На проекции моторной сферы в коре головного мозга видна близость речевой и пальцевой зон. В процессе передачи нервных импульсов осуществляется их взаимное влияние.   </vt:lpstr>
      <vt:lpstr>      </vt:lpstr>
      <vt:lpstr>«Есть все основания рассматривать кисть руки как орган речи - такой же, как артикуляционный аппарат. С этой точки зрения проекция руки есть еще одна речевая зона мозга».                                                                                       М.А. Кольцова </vt:lpstr>
      <vt:lpstr> Мальчики заикаются в три-четыре раза чаще, чем девочки. Считается, что нервная система у них менее устойчива и они в большей степени подвержены нервно-психическим расстройствам.</vt:lpstr>
      <vt:lpstr>Н.А. Рычкова разработала обследование состояния моторных функций у детей с заиканием.</vt:lpstr>
      <vt:lpstr>"Методика устойчивой нормализации речи« (1993г.) Арутюнян Л.З. (Андроновой) основана на синхронизации речи с движениями пальцев ведущей руки, диктующей ритмико-интонационный рисунок фразы.</vt:lpstr>
      <vt:lpstr>Слайд 10</vt:lpstr>
      <vt:lpstr>Кинезиология - как метод борьбы с заиканием  </vt:lpstr>
      <vt:lpstr>  Почему после переучивания у левшей возникает логоневроз? </vt:lpstr>
      <vt:lpstr>Слайд 13</vt:lpstr>
      <vt:lpstr>                </vt:lpstr>
      <vt:lpstr>Слайд 15</vt:lpstr>
      <vt:lpstr>  На первом этапе работы дети разучивают статические упражнения пальчиковой гимнастики, такие, как «Колечко», «Зайчик», «Коза», «Вилка», «Дом», «Ёжик», «Замок», «Флажок», «Лодочка», «Рыбка».    На следующем этапе работы дети разучивают динамические упражнения пальчиковой гимнастики: «Яблоко, червяк», «Цепочка», «Обратная цепочка», «Заяц, коза, вилка», «Заяц, колечко, цепочка», «Дом, ежик, замок», «Фонарики», «Камень, гусь», «Лягушка», «Солнышко, заборчик, камешки», «Заяц, коза».  </vt:lpstr>
      <vt:lpstr>После того, как дети усвоили выполнение упражнений пальчиковой гимнастики, можно переходить к работе с кинезиологическими картами и кинезиологическими сказками.</vt:lpstr>
      <vt:lpstr>Спасибо за внимание!</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boss</cp:lastModifiedBy>
  <cp:revision>44</cp:revision>
  <dcterms:created xsi:type="dcterms:W3CDTF">2022-01-23T21:18:54Z</dcterms:created>
  <dcterms:modified xsi:type="dcterms:W3CDTF">2022-02-16T19:44:17Z</dcterms:modified>
</cp:coreProperties>
</file>