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71" r:id="rId5"/>
    <p:sldId id="274" r:id="rId6"/>
    <p:sldId id="273" r:id="rId7"/>
    <p:sldId id="272" r:id="rId8"/>
    <p:sldId id="259" r:id="rId9"/>
    <p:sldId id="261" r:id="rId10"/>
    <p:sldId id="263" r:id="rId11"/>
    <p:sldId id="265" r:id="rId12"/>
    <p:sldId id="267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128" autoAdjust="0"/>
    <p:restoredTop sz="94638" autoAdjust="0"/>
  </p:normalViewPr>
  <p:slideViewPr>
    <p:cSldViewPr>
      <p:cViewPr varScale="1">
        <p:scale>
          <a:sx n="66" d="100"/>
          <a:sy n="66" d="100"/>
        </p:scale>
        <p:origin x="396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/>
              <a:t>Образец подзаголовка</a:t>
            </a:r>
            <a:endParaRPr lang="en-US"/>
          </a:p>
        </p:txBody>
      </p:sp>
      <p:sp>
        <p:nvSpPr>
          <p:cNvPr id="7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228BB85-CE51-4007-8D0F-FE671DE02722}" type="datetimeFigureOut">
              <a:rPr lang="ru-RU"/>
              <a:pPr>
                <a:defRPr/>
              </a:pPr>
              <a:t>16.02.2022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AEC3EA0-52CF-444C-B5F7-91063C1C97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86951E-EDA6-40E5-8806-FB6156834B61}" type="datetimeFigureOut">
              <a:rPr lang="ru-RU"/>
              <a:pPr>
                <a:defRPr/>
              </a:pPr>
              <a:t>16.02.2022</a:t>
            </a:fld>
            <a:endParaRPr lang="ru-RU"/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DA96A1-F386-4C69-AE35-27A1011D5C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5D2A3D-18AE-4750-9DE5-2C047958F5E2}" type="datetimeFigureOut">
              <a:rPr lang="ru-RU"/>
              <a:pPr>
                <a:defRPr/>
              </a:pPr>
              <a:t>16.02.2022</a:t>
            </a:fld>
            <a:endParaRPr lang="ru-RU"/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D5676E-2EF7-4D2B-ABBF-CBA6F6CB54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FB01AE-D094-464A-9E4F-9832B62A32D9}" type="datetimeFigureOut">
              <a:rPr lang="ru-RU"/>
              <a:pPr>
                <a:defRPr/>
              </a:pPr>
              <a:t>16.02.2022</a:t>
            </a:fld>
            <a:endParaRPr lang="ru-RU"/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125CCE-7178-465B-8DB1-F61F709BB2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906BC8E-696C-4756-87BD-F9644F3E0491}" type="datetimeFigureOut">
              <a:rPr lang="ru-RU"/>
              <a:pPr>
                <a:defRPr/>
              </a:pPr>
              <a:t>16.02.2022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D0096A8-D95C-424D-8D95-6FF975D87D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99C4E7-12BF-4E3A-BA51-E013124A2006}" type="datetimeFigureOut">
              <a:rPr lang="ru-RU"/>
              <a:pPr>
                <a:defRPr/>
              </a:pPr>
              <a:t>16.02.2022</a:t>
            </a:fld>
            <a:endParaRPr lang="ru-RU"/>
          </a:p>
        </p:txBody>
      </p:sp>
      <p:sp>
        <p:nvSpPr>
          <p:cNvPr id="6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E85363-91E3-4E97-9F6B-92BACB854E8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lvl1pPr>
              <a:defRPr b="1"/>
            </a:lvl1pPr>
            <a:extLst/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7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D745AD-9165-435E-8F69-FB489C5AD313}" type="datetimeFigureOut">
              <a:rPr lang="ru-RU"/>
              <a:pPr>
                <a:defRPr/>
              </a:pPr>
              <a:t>16.02.2022</a:t>
            </a:fld>
            <a:endParaRPr lang="ru-RU"/>
          </a:p>
        </p:txBody>
      </p:sp>
      <p:sp>
        <p:nvSpPr>
          <p:cNvPr id="8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37997A-6E15-42C3-ABFE-11EFC4A509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BC283B-1956-4DFD-86B4-E5D12205CC8F}" type="datetimeFigureOut">
              <a:rPr lang="ru-RU"/>
              <a:pPr>
                <a:defRPr/>
              </a:pPr>
              <a:t>16.02.2022</a:t>
            </a:fld>
            <a:endParaRPr lang="ru-RU"/>
          </a:p>
        </p:txBody>
      </p:sp>
      <p:sp>
        <p:nvSpPr>
          <p:cNvPr id="4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66A9CB-5016-4903-8EA8-1D59BC8AE6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827C689-FDCE-427D-A195-715D8D1FD9CF}" type="datetimeFigureOut">
              <a:rPr lang="ru-RU"/>
              <a:pPr>
                <a:defRPr/>
              </a:pPr>
              <a:t>16.02.2022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0813232-B84E-4D2F-B731-51ACEA2736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E66F9C-2371-4330-8D87-D12CDF8F2E4C}" type="datetimeFigureOut">
              <a:rPr lang="ru-RU"/>
              <a:pPr>
                <a:defRPr/>
              </a:pPr>
              <a:t>16.02.2022</a:t>
            </a:fld>
            <a:endParaRPr lang="ru-RU"/>
          </a:p>
        </p:txBody>
      </p:sp>
      <p:sp>
        <p:nvSpPr>
          <p:cNvPr id="6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FDB9C3-B78D-41A2-BECC-330F2C97F9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с одним скругленным углом 5"/>
          <p:cNvSpPr/>
          <p:nvPr/>
        </p:nvSpPr>
        <p:spPr>
          <a:xfrm>
            <a:off x="6400800" y="433388"/>
            <a:ext cx="2324100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ru-RU" noProof="0"/>
              <a:t>Вставка рисунка</a:t>
            </a:r>
            <a:endParaRPr lang="en-US" noProof="0"/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BE2B4FD-7DE5-4649-8B3E-FB5162AB7FF0}" type="datetimeFigureOut">
              <a:rPr lang="ru-RU"/>
              <a:pPr>
                <a:defRPr/>
              </a:pPr>
              <a:t>16.02.2022</a:t>
            </a:fld>
            <a:endParaRPr lang="ru-RU"/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48EDE70-F1C1-49A6-850D-91320942B5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3238" y="4986338"/>
            <a:ext cx="8183562" cy="1050925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031" name="Текст 3"/>
          <p:cNvSpPr>
            <a:spLocks noGrp="1"/>
          </p:cNvSpPr>
          <p:nvPr>
            <p:ph type="body" idx="1"/>
          </p:nvPr>
        </p:nvSpPr>
        <p:spPr bwMode="auto">
          <a:xfrm>
            <a:off x="503238" y="530225"/>
            <a:ext cx="8183562" cy="418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82880" tIns="9144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663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bg2">
                    <a:shade val="50000"/>
                  </a:schemeClr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9CFE7943-9F3C-492F-BFD0-732642D71CEA}" type="datetimeFigureOut">
              <a:rPr lang="ru-RU"/>
              <a:pPr>
                <a:defRPr/>
              </a:pPr>
              <a:t>16.02.2022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663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bg2">
                    <a:shade val="50000"/>
                  </a:schemeClr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663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bg2">
                    <a:shade val="50000"/>
                  </a:schemeClr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E3F16C47-7DB5-4974-92B1-60BFEB8900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1" r:id="rId2"/>
    <p:sldLayoutId id="2147483673" r:id="rId3"/>
    <p:sldLayoutId id="2147483670" r:id="rId4"/>
    <p:sldLayoutId id="2147483669" r:id="rId5"/>
    <p:sldLayoutId id="2147483668" r:id="rId6"/>
    <p:sldLayoutId id="2147483674" r:id="rId7"/>
    <p:sldLayoutId id="2147483667" r:id="rId8"/>
    <p:sldLayoutId id="2147483675" r:id="rId9"/>
    <p:sldLayoutId id="2147483666" r:id="rId10"/>
    <p:sldLayoutId id="2147483665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 kern="1200">
          <a:solidFill>
            <a:srgbClr val="FF8D3E"/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9pPr>
      <a:extLst/>
    </p:titleStyle>
    <p:bodyStyle>
      <a:lvl1pPr marL="265113" indent="-265113" algn="l" rtl="0" eaLnBrk="0" fontAlgn="base" hangingPunct="0">
        <a:spcBef>
          <a:spcPts val="25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00025" algn="l" rtl="0" eaLnBrk="0" fontAlgn="base" hangingPunct="0">
        <a:spcBef>
          <a:spcPts val="250"/>
        </a:spcBef>
        <a:spcAft>
          <a:spcPct val="0"/>
        </a:spcAft>
        <a:buClr>
          <a:schemeClr val="accent1"/>
        </a:buClr>
        <a:buSzPct val="100000"/>
        <a:buFont typeface="Verdana" pitchFamily="34" charset="0"/>
        <a:buChar char="◦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5813" indent="-182563" algn="l" rtl="0" eaLnBrk="0" fontAlgn="base" hangingPunct="0">
        <a:spcBef>
          <a:spcPts val="250"/>
        </a:spcBef>
        <a:spcAft>
          <a:spcPct val="0"/>
        </a:spcAft>
        <a:buClr>
          <a:srgbClr val="ED3742"/>
        </a:buClr>
        <a:buSzPct val="100000"/>
        <a:buFont typeface="Wingdings 2" pitchFamily="18" charset="2"/>
        <a:buChar char="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3938" indent="-182563" algn="l" rtl="0" eaLnBrk="0" fontAlgn="base" hangingPunct="0">
        <a:spcBef>
          <a:spcPts val="225"/>
        </a:spcBef>
        <a:spcAft>
          <a:spcPct val="0"/>
        </a:spcAft>
        <a:buClr>
          <a:srgbClr val="ED3742"/>
        </a:buClr>
        <a:buSzPct val="112000"/>
        <a:buFont typeface="Verdana" pitchFamily="34" charset="0"/>
        <a:buChar char="◦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79525" indent="-182563" algn="l" rtl="0" eaLnBrk="0" fontAlgn="base" hangingPunct="0">
        <a:spcBef>
          <a:spcPts val="250"/>
        </a:spcBef>
        <a:spcAft>
          <a:spcPct val="0"/>
        </a:spcAft>
        <a:buClr>
          <a:srgbClr val="4A85BF"/>
        </a:buClr>
        <a:buSzPct val="100000"/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1520" y="2060848"/>
            <a:ext cx="8496944" cy="14465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  <a:cs typeface="+mn-cs"/>
              </a:rPr>
              <a:t>Проект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  <a:cs typeface="+mn-cs"/>
              </a:rPr>
              <a:t>«Кто нас защищает?»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3851920" y="4869160"/>
            <a:ext cx="4572000" cy="703911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lnSpc>
                <a:spcPct val="115000"/>
              </a:lnSpc>
              <a:spcAft>
                <a:spcPts val="0"/>
              </a:spcAft>
              <a:tabLst>
                <a:tab pos="449580" algn="l"/>
                <a:tab pos="1263015" algn="l"/>
              </a:tabLst>
            </a:pPr>
            <a:r>
              <a:rPr lang="ru-RU" dirty="0">
                <a:latin typeface="Times New Roman"/>
                <a:ea typeface="WenQuanYi Micro Hei"/>
                <a:cs typeface="Lohit Hindi"/>
              </a:rPr>
              <a:t>Заместитель директора по безопасности:</a:t>
            </a:r>
            <a:endParaRPr lang="ru-RU" sz="1600" dirty="0">
              <a:latin typeface="Liberation Serif"/>
              <a:ea typeface="WenQuanYi Micro Hei"/>
              <a:cs typeface="Lohit Hindi"/>
            </a:endParaRPr>
          </a:p>
          <a:p>
            <a:pPr algn="r">
              <a:lnSpc>
                <a:spcPct val="115000"/>
              </a:lnSpc>
              <a:spcAft>
                <a:spcPts val="0"/>
              </a:spcAft>
              <a:tabLst>
                <a:tab pos="449580" algn="l"/>
                <a:tab pos="1263015" algn="l"/>
              </a:tabLst>
            </a:pPr>
            <a:r>
              <a:rPr lang="ru-RU" dirty="0">
                <a:latin typeface="Times New Roman"/>
                <a:ea typeface="WenQuanYi Micro Hei"/>
                <a:cs typeface="Lohit Hindi"/>
              </a:rPr>
              <a:t>Рогачева Юлия Сергеевна,</a:t>
            </a:r>
            <a:endParaRPr lang="ru-RU" sz="1600" dirty="0">
              <a:latin typeface="Liberation Serif"/>
              <a:ea typeface="WenQuanYi Micro Hei"/>
              <a:cs typeface="Lohit Hindi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539750" y="930275"/>
            <a:ext cx="4103688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 eaLnBrk="0" hangingPunct="0"/>
            <a:r>
              <a:rPr lang="ru-RU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Посторонитесь! Дорогу! Дорогу!</a:t>
            </a:r>
          </a:p>
          <a:p>
            <a:pPr algn="just" eaLnBrk="0" hangingPunct="0"/>
            <a:r>
              <a:rPr lang="ru-RU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Скорая помощь летит на подмогу.</a:t>
            </a:r>
          </a:p>
          <a:p>
            <a:pPr algn="just" eaLnBrk="0" hangingPunct="0"/>
            <a:r>
              <a:rPr lang="ru-RU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Приказ постового: Стоять! Хода нет!</a:t>
            </a:r>
          </a:p>
          <a:p>
            <a:pPr algn="just" eaLnBrk="0" hangingPunct="0"/>
            <a:r>
              <a:rPr lang="ru-RU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Только для «Скорой» зеленый свет.</a:t>
            </a:r>
          </a:p>
          <a:p>
            <a:pPr algn="just" eaLnBrk="0" hangingPunct="0"/>
            <a:r>
              <a:rPr lang="ru-RU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Где-то случилась большая беда</a:t>
            </a:r>
          </a:p>
          <a:p>
            <a:pPr algn="just" eaLnBrk="0" hangingPunct="0"/>
            <a:r>
              <a:rPr lang="ru-RU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«Скорая помощь» мчится туда.</a:t>
            </a:r>
          </a:p>
          <a:p>
            <a:pPr algn="just" eaLnBrk="0" hangingPunct="0"/>
            <a:r>
              <a:rPr lang="ru-RU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Успели! Приехали! Вот этот дом!</a:t>
            </a:r>
          </a:p>
          <a:p>
            <a:pPr algn="just" eaLnBrk="0" hangingPunct="0"/>
            <a:r>
              <a:rPr lang="ru-RU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Встречайте машину с красным крестом</a:t>
            </a:r>
          </a:p>
        </p:txBody>
      </p:sp>
      <p:sp>
        <p:nvSpPr>
          <p:cNvPr id="20482" name="Прямоугольник 2"/>
          <p:cNvSpPr>
            <a:spLocks noChangeArrowheads="1"/>
          </p:cNvSpPr>
          <p:nvPr/>
        </p:nvSpPr>
        <p:spPr bwMode="auto">
          <a:xfrm>
            <a:off x="2251075" y="549275"/>
            <a:ext cx="41878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indent="450850" algn="just"/>
            <a:r>
              <a:rPr lang="ru-RU" b="1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Скорая медицинская помощь (03)</a:t>
            </a:r>
            <a:endParaRPr lang="ru-RU" sz="900">
              <a:solidFill>
                <a:srgbClr val="000000"/>
              </a:solidFill>
              <a:ea typeface="Calibri" pitchFamily="34" charset="0"/>
              <a:cs typeface="Times New Roman" pitchFamily="18" charset="0"/>
            </a:endParaRPr>
          </a:p>
        </p:txBody>
      </p:sp>
      <p:pic>
        <p:nvPicPr>
          <p:cNvPr id="20483" name="Рисунок 4" descr="img1957243_svoevremennaya_pomosch_pri_otravlenii_benzinom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01163" y="1103549"/>
            <a:ext cx="3861607" cy="25496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5" name="Рисунок 6" descr="7a042002_resizedScaled_817to612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0351" y="3429000"/>
            <a:ext cx="3960812" cy="2970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539750" y="1073150"/>
            <a:ext cx="403225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450850" algn="just" eaLnBrk="0" hangingPunct="0"/>
            <a:r>
              <a:rPr lang="ru-RU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Если в доме пахнет газом,</a:t>
            </a:r>
          </a:p>
          <a:p>
            <a:pPr indent="450850" algn="just" eaLnBrk="0" hangingPunct="0"/>
            <a:r>
              <a:rPr lang="ru-RU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Вызывай на помощь сразу!</a:t>
            </a:r>
          </a:p>
          <a:p>
            <a:pPr indent="450850" algn="just" eaLnBrk="0" hangingPunct="0"/>
            <a:r>
              <a:rPr lang="ru-RU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Ведь спасателей отряд</a:t>
            </a:r>
          </a:p>
          <a:p>
            <a:pPr indent="450850" algn="just" eaLnBrk="0" hangingPunct="0"/>
            <a:r>
              <a:rPr lang="ru-RU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Вам помочь, конечно, рад. </a:t>
            </a:r>
          </a:p>
        </p:txBody>
      </p:sp>
      <p:sp>
        <p:nvSpPr>
          <p:cNvPr id="22530" name="Прямоугольник 2"/>
          <p:cNvSpPr>
            <a:spLocks noChangeArrowheads="1"/>
          </p:cNvSpPr>
          <p:nvPr/>
        </p:nvSpPr>
        <p:spPr bwMode="auto">
          <a:xfrm>
            <a:off x="2700338" y="549275"/>
            <a:ext cx="3887787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450850" algn="just"/>
            <a:r>
              <a:rPr lang="ru-RU" b="1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Аварийная газовая служба (04)</a:t>
            </a:r>
            <a:endParaRPr lang="ru-RU" sz="900">
              <a:solidFill>
                <a:srgbClr val="000000"/>
              </a:solidFill>
              <a:ea typeface="Calibri" pitchFamily="34" charset="0"/>
              <a:cs typeface="Times New Roman" pitchFamily="18" charset="0"/>
            </a:endParaRPr>
          </a:p>
        </p:txBody>
      </p:sp>
      <p:pic>
        <p:nvPicPr>
          <p:cNvPr id="22531" name="Рисунок 3" descr="__400_56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71550" y="3644900"/>
            <a:ext cx="3017838" cy="2263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2" name="Рисунок 4" descr="16234993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84775" y="3716338"/>
            <a:ext cx="3348038" cy="2233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3" name="Рисунок 5" descr="sibirgazservis9.4.07(1)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32363" y="1125538"/>
            <a:ext cx="3095625" cy="227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Рисунок 6" descr="машина-утонула-под-лед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48507" y="3500438"/>
            <a:ext cx="4092243" cy="2304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78" name="Rectangle 1"/>
          <p:cNvSpPr>
            <a:spLocks noChangeArrowheads="1"/>
          </p:cNvSpPr>
          <p:nvPr/>
        </p:nvSpPr>
        <p:spPr bwMode="auto">
          <a:xfrm>
            <a:off x="900113" y="1125538"/>
            <a:ext cx="3240087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ru-RU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Ты свяжись без промедленья,</a:t>
            </a:r>
            <a:br>
              <a:rPr lang="ru-RU"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 службою спасения.</a:t>
            </a:r>
            <a:br>
              <a:rPr lang="ru-RU"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Ведь они на страже ждут,</a:t>
            </a:r>
            <a:br>
              <a:rPr lang="ru-RU"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Службу бдительно несут.</a:t>
            </a:r>
            <a:br>
              <a:rPr lang="ru-RU"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Каждый день и каждый час</a:t>
            </a:r>
            <a:br>
              <a:rPr lang="ru-RU"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Все они спасают нас.</a:t>
            </a:r>
            <a:br>
              <a:rPr lang="ru-RU"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Мы должны их труд ценить</a:t>
            </a:r>
            <a:br>
              <a:rPr lang="ru-RU"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 напрасно не звонить.</a:t>
            </a:r>
            <a:endParaRPr lang="ru-RU" sz="2400"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24579" name="Прямоугольник 2"/>
          <p:cNvSpPr>
            <a:spLocks noChangeArrowheads="1"/>
          </p:cNvSpPr>
          <p:nvPr/>
        </p:nvSpPr>
        <p:spPr bwMode="auto">
          <a:xfrm>
            <a:off x="2555875" y="620713"/>
            <a:ext cx="38163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Поисково-спасательная служба</a:t>
            </a:r>
            <a:endParaRPr lang="ru-RU" sz="2400">
              <a:latin typeface="Verdana" pitchFamily="34" charset="0"/>
              <a:ea typeface="Calibri" pitchFamily="34" charset="0"/>
              <a:cs typeface="Times New Roman" pitchFamily="18" charset="0"/>
            </a:endParaRPr>
          </a:p>
        </p:txBody>
      </p:sp>
      <p:pic>
        <p:nvPicPr>
          <p:cNvPr id="24580" name="Рисунок 3" descr="2c708c55bdd7b6cb482d0065898f72e4.jpg"/>
          <p:cNvPicPr>
            <a:picLocks noChangeAspect="1"/>
          </p:cNvPicPr>
          <p:nvPr/>
        </p:nvPicPr>
        <p:blipFill>
          <a:blip r:embed="rId3"/>
          <a:srcRect b="13606"/>
          <a:stretch>
            <a:fillRect/>
          </a:stretch>
        </p:blipFill>
        <p:spPr bwMode="auto">
          <a:xfrm>
            <a:off x="4821238" y="1268413"/>
            <a:ext cx="3252787" cy="208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2" name="Рисунок 5" descr="Dscn1034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55576" y="3807222"/>
            <a:ext cx="3240087" cy="24300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611188" y="740742"/>
            <a:ext cx="7705725" cy="45668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Цель проекта: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lnSpc>
                <a:spcPct val="150000"/>
              </a:lnSpc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- Узнать, какие специальные службы защиты населения были созданы для обеспечения безопасности повседневной жизни</a:t>
            </a:r>
          </a:p>
          <a:p>
            <a:pPr eaLnBrk="0" hangingPunct="0">
              <a:lnSpc>
                <a:spcPct val="150000"/>
              </a:lnSpc>
            </a:pP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lnSpc>
                <a:spcPct val="150000"/>
              </a:lnSpc>
            </a:pP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extBox 1"/>
          <p:cNvSpPr txBox="1">
            <a:spLocks noChangeArrowheads="1"/>
          </p:cNvSpPr>
          <p:nvPr/>
        </p:nvSpPr>
        <p:spPr bwMode="auto">
          <a:xfrm>
            <a:off x="611188" y="1196975"/>
            <a:ext cx="8208962" cy="228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3600">
                <a:latin typeface="Times New Roman" pitchFamily="18" charset="0"/>
                <a:cs typeface="Times New Roman" pitchFamily="18" charset="0"/>
              </a:rPr>
              <a:t>Чтобы помочь нам обеспечить безопасность повседневной жизни, существуют специальные службы защиты населения: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2" name="Рисунок 3" descr="img6.jpg"/>
          <p:cNvPicPr>
            <a:picLocks noGrp="1" noChangeAspect="1"/>
          </p:cNvPicPr>
          <p:nvPr>
            <p:ph type="body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611188" y="404813"/>
            <a:ext cx="7993062" cy="5995987"/>
          </a:xfr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6" name="Рисунок 4" descr="img7.jpg"/>
          <p:cNvPicPr>
            <a:picLocks noGrp="1" noChangeAspect="1"/>
          </p:cNvPicPr>
          <p:nvPr>
            <p:ph type="body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755650" y="476250"/>
            <a:ext cx="7848600" cy="5886450"/>
          </a:xfr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40" name="Рисунок 5" descr="img8.jpg"/>
          <p:cNvPicPr>
            <a:picLocks noGrp="1" noChangeAspect="1"/>
          </p:cNvPicPr>
          <p:nvPr>
            <p:ph type="body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611188" y="476250"/>
            <a:ext cx="7848600" cy="5886450"/>
          </a:xfr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6" name="Рисунок 6" descr="img9.jpg"/>
          <p:cNvPicPr>
            <a:picLocks noGrp="1" noChangeAspect="1"/>
          </p:cNvPicPr>
          <p:nvPr>
            <p:ph type="body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611188" y="404813"/>
            <a:ext cx="7991475" cy="5994400"/>
          </a:xfr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539750" y="1196975"/>
            <a:ext cx="3240088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450850" algn="just" eaLnBrk="0" hangingPunct="0">
              <a:tabLst>
                <a:tab pos="2305050" algn="l"/>
                <a:tab pos="3375025" algn="ctr"/>
              </a:tabLst>
            </a:pPr>
            <a:r>
              <a:rPr lang="ru-RU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 машине ярко-красной             </a:t>
            </a:r>
          </a:p>
          <a:p>
            <a:pPr indent="450850" algn="just" eaLnBrk="0" hangingPunct="0">
              <a:tabLst>
                <a:tab pos="2305050" algn="l"/>
                <a:tab pos="3375025" algn="ctr"/>
              </a:tabLst>
            </a:pPr>
            <a:r>
              <a:rPr lang="ru-RU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Мчимся мы вперёд. </a:t>
            </a:r>
          </a:p>
          <a:p>
            <a:pPr indent="450850" algn="just" eaLnBrk="0" hangingPunct="0">
              <a:tabLst>
                <a:tab pos="2305050" algn="l"/>
                <a:tab pos="3375025" algn="ctr"/>
              </a:tabLst>
            </a:pPr>
            <a:r>
              <a:rPr lang="ru-RU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Труд тяжёлый и опасный</a:t>
            </a:r>
          </a:p>
          <a:p>
            <a:pPr indent="450850" algn="just" eaLnBrk="0" hangingPunct="0">
              <a:tabLst>
                <a:tab pos="2305050" algn="l"/>
                <a:tab pos="3375025" algn="ctr"/>
              </a:tabLst>
            </a:pPr>
            <a:r>
              <a:rPr lang="ru-RU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Нас, пожарных, ждёт.  </a:t>
            </a:r>
          </a:p>
          <a:p>
            <a:pPr indent="450850" algn="just" eaLnBrk="0" hangingPunct="0">
              <a:tabLst>
                <a:tab pos="2305050" algn="l"/>
                <a:tab pos="3375025" algn="ctr"/>
              </a:tabLst>
            </a:pPr>
            <a:r>
              <a:rPr lang="ru-RU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Вой пронзительных сирен</a:t>
            </a:r>
          </a:p>
          <a:p>
            <a:pPr indent="450850" algn="just" eaLnBrk="0" hangingPunct="0">
              <a:tabLst>
                <a:tab pos="2305050" algn="l"/>
                <a:tab pos="3375025" algn="ctr"/>
              </a:tabLst>
            </a:pPr>
            <a:r>
              <a:rPr lang="ru-RU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Может оглушить,</a:t>
            </a:r>
          </a:p>
          <a:p>
            <a:pPr indent="450850" algn="just" eaLnBrk="0" hangingPunct="0">
              <a:tabLst>
                <a:tab pos="2305050" algn="l"/>
                <a:tab pos="3375025" algn="ctr"/>
              </a:tabLst>
            </a:pPr>
            <a:r>
              <a:rPr lang="ru-RU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Будем и водой, и пеной</a:t>
            </a:r>
          </a:p>
          <a:p>
            <a:pPr indent="450850" algn="just" eaLnBrk="0" hangingPunct="0">
              <a:tabLst>
                <a:tab pos="2305050" algn="l"/>
                <a:tab pos="3375025" algn="ctr"/>
              </a:tabLst>
            </a:pPr>
            <a:r>
              <a:rPr lang="ru-RU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Мы пожар тушить.</a:t>
            </a:r>
            <a:r>
              <a:rPr lang="ru-RU">
                <a:latin typeface="Verdana" pitchFamily="34" charset="0"/>
                <a:ea typeface="Calibri" pitchFamily="34" charset="0"/>
                <a:cs typeface="Times New Roman" pitchFamily="18" charset="0"/>
              </a:rPr>
              <a:t>  </a:t>
            </a:r>
            <a:endParaRPr lang="ru-RU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16386" name="Прямоугольник 2"/>
          <p:cNvSpPr>
            <a:spLocks noChangeArrowheads="1"/>
          </p:cNvSpPr>
          <p:nvPr/>
        </p:nvSpPr>
        <p:spPr bwMode="auto">
          <a:xfrm>
            <a:off x="2771775" y="620713"/>
            <a:ext cx="397986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450850" algn="just">
              <a:tabLst>
                <a:tab pos="2305050" algn="l"/>
                <a:tab pos="3375025" algn="ctr"/>
              </a:tabLst>
            </a:pPr>
            <a:r>
              <a:rPr lang="ru-RU" sz="2000" b="1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Пожарная служба (01)</a:t>
            </a:r>
            <a:endParaRPr lang="ru-RU" sz="1000">
              <a:solidFill>
                <a:srgbClr val="000000"/>
              </a:solidFill>
              <a:ea typeface="Calibri" pitchFamily="34" charset="0"/>
              <a:cs typeface="Times New Roman" pitchFamily="18" charset="0"/>
            </a:endParaRPr>
          </a:p>
        </p:txBody>
      </p:sp>
      <p:pic>
        <p:nvPicPr>
          <p:cNvPr id="16388" name="Рисунок 4" descr="MG_9448.jpg"/>
          <p:cNvPicPr>
            <a:picLocks noChangeAspect="1"/>
          </p:cNvPicPr>
          <p:nvPr/>
        </p:nvPicPr>
        <p:blipFill>
          <a:blip r:embed="rId2"/>
          <a:srcRect l="4256"/>
          <a:stretch>
            <a:fillRect/>
          </a:stretch>
        </p:blipFill>
        <p:spPr bwMode="auto">
          <a:xfrm>
            <a:off x="4572000" y="1107363"/>
            <a:ext cx="4032250" cy="2806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Рисунок 5" descr="geeert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9750" y="3679297"/>
            <a:ext cx="3979862" cy="26532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684213" y="1125538"/>
            <a:ext cx="4032250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ru-RU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зной и в холод, в дожди и в туманы, </a:t>
            </a:r>
            <a:br>
              <a:rPr lang="ru-RU"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час, когда Вам опасность грозит </a:t>
            </a:r>
            <a:br>
              <a:rPr lang="ru-RU"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 почетном посту постоянно </a:t>
            </a:r>
            <a:br>
              <a:rPr lang="ru-RU"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Полицейский России стоит.</a:t>
            </a:r>
          </a:p>
          <a:p>
            <a:pPr eaLnBrk="0" hangingPunct="0"/>
            <a:r>
              <a:rPr lang="ru-RU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Он, порою, ценой своей жизни </a:t>
            </a:r>
            <a:br>
              <a:rPr lang="ru-RU"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Защитит Вас от бед и невзгод. </a:t>
            </a:r>
            <a:br>
              <a:rPr lang="ru-RU"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Полицейский свободной Отчизны, </a:t>
            </a:r>
            <a:br>
              <a:rPr lang="ru-RU"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Непременно на помощь придёт </a:t>
            </a:r>
          </a:p>
        </p:txBody>
      </p:sp>
      <p:sp>
        <p:nvSpPr>
          <p:cNvPr id="18434" name="Прямоугольник 2"/>
          <p:cNvSpPr>
            <a:spLocks noChangeArrowheads="1"/>
          </p:cNvSpPr>
          <p:nvPr/>
        </p:nvSpPr>
        <p:spPr bwMode="auto">
          <a:xfrm>
            <a:off x="3563938" y="549275"/>
            <a:ext cx="20288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indent="450850" algn="ctr"/>
            <a:r>
              <a:rPr lang="ru-RU" b="1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Полиция (02)</a:t>
            </a:r>
            <a:endParaRPr lang="ru-RU" sz="900">
              <a:solidFill>
                <a:srgbClr val="000000"/>
              </a:solidFill>
              <a:ea typeface="Calibri" pitchFamily="34" charset="0"/>
              <a:cs typeface="Times New Roman" pitchFamily="18" charset="0"/>
            </a:endParaRPr>
          </a:p>
        </p:txBody>
      </p:sp>
      <p:pic>
        <p:nvPicPr>
          <p:cNvPr id="18436" name="Рисунок 4" descr="zaderjanie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7088" y="3789363"/>
            <a:ext cx="4046656" cy="25283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7" name="Рисунок 5" descr="10101253.600403.9702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73744" y="882033"/>
            <a:ext cx="3610430" cy="3627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380</TotalTime>
  <Words>278</Words>
  <Application>Microsoft Office PowerPoint</Application>
  <PresentationFormat>Экран (4:3)</PresentationFormat>
  <Paragraphs>35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8" baseType="lpstr">
      <vt:lpstr>Arial</vt:lpstr>
      <vt:lpstr>Liberation Serif</vt:lpstr>
      <vt:lpstr>Times New Roman</vt:lpstr>
      <vt:lpstr>Verdana</vt:lpstr>
      <vt:lpstr>Wingdings 2</vt:lpstr>
      <vt:lpstr>Аспект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Zamzavob</cp:lastModifiedBy>
  <cp:revision>50</cp:revision>
  <dcterms:created xsi:type="dcterms:W3CDTF">2016-03-12T07:21:58Z</dcterms:created>
  <dcterms:modified xsi:type="dcterms:W3CDTF">2022-02-16T09:26:29Z</dcterms:modified>
</cp:coreProperties>
</file>