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19"/>
  </p:notesMasterIdLst>
  <p:handoutMasterIdLst>
    <p:handoutMasterId r:id="rId20"/>
  </p:handoutMasterIdLst>
  <p:sldIdLst>
    <p:sldId id="270" r:id="rId2"/>
    <p:sldId id="274" r:id="rId3"/>
    <p:sldId id="275" r:id="rId4"/>
    <p:sldId id="276" r:id="rId5"/>
    <p:sldId id="264" r:id="rId6"/>
    <p:sldId id="257" r:id="rId7"/>
    <p:sldId id="258" r:id="rId8"/>
    <p:sldId id="259" r:id="rId9"/>
    <p:sldId id="261" r:id="rId10"/>
    <p:sldId id="260" r:id="rId11"/>
    <p:sldId id="269" r:id="rId12"/>
    <p:sldId id="262" r:id="rId13"/>
    <p:sldId id="263" r:id="rId14"/>
    <p:sldId id="268" r:id="rId15"/>
    <p:sldId id="265" r:id="rId16"/>
    <p:sldId id="267" r:id="rId17"/>
    <p:sldId id="271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33CC"/>
    <a:srgbClr val="6600FF"/>
    <a:srgbClr val="FF3300"/>
    <a:srgbClr val="FF6633"/>
    <a:srgbClr val="F8F8F8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4720" autoAdjust="0"/>
  </p:normalViewPr>
  <p:slideViewPr>
    <p:cSldViewPr>
      <p:cViewPr varScale="1">
        <p:scale>
          <a:sx n="74" d="100"/>
          <a:sy n="74" d="100"/>
        </p:scale>
        <p:origin x="123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0A6D2AB-79AB-4A79-AADE-3890B70265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06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9BCC2DB4-A7CF-4ED0-AFE7-6736E71047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059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B3E0DB-FA00-4590-8834-919F4EF71D8B}" type="slidenum">
              <a:rPr lang="ru-RU"/>
              <a:pPr/>
              <a:t>5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44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C4368-AF9B-40FD-A40B-CB0579AA97B6}" type="slidenum">
              <a:rPr lang="ru-RU"/>
              <a:pPr/>
              <a:t>14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66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FAD9E7-3618-4DB9-B702-1942F4122E4A}" type="slidenum">
              <a:rPr lang="ru-RU"/>
              <a:pPr/>
              <a:t>15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64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DB835A-8199-45AD-AA17-03B42A0DC54A}" type="slidenum">
              <a:rPr lang="ru-RU"/>
              <a:pPr/>
              <a:t>16</a:t>
            </a:fld>
            <a:endParaRPr lang="ru-RU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582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219A8-0BD4-470C-8D70-A9CD80C20658}" type="slidenum">
              <a:rPr lang="ru-RU"/>
              <a:pPr/>
              <a:t>6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8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DE62A-8800-4384-B63B-A62589E101F7}" type="slidenum">
              <a:rPr lang="ru-RU"/>
              <a:pPr/>
              <a:t>7</a:t>
            </a:fld>
            <a:endParaRPr lang="ru-RU"/>
          </a:p>
        </p:txBody>
      </p:sp>
      <p:sp>
        <p:nvSpPr>
          <p:cNvPr id="43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54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19F8C-DA0F-4136-822F-A7ABF9CA5780}" type="slidenum">
              <a:rPr lang="ru-RU"/>
              <a:pPr/>
              <a:t>8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428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B819E-1B2E-4B68-9DA6-070D6658B9FD}" type="slidenum">
              <a:rPr lang="ru-RU"/>
              <a:pPr/>
              <a:t>9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941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63694-2580-4AE9-8BCD-3ACECE0775AC}" type="slidenum">
              <a:rPr lang="ru-RU"/>
              <a:pPr/>
              <a:t>10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12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674A2-C3CA-4D02-8B63-BDD94FDA9E5E}" type="slidenum">
              <a:rPr lang="ru-RU"/>
              <a:pPr/>
              <a:t>11</a:t>
            </a:fld>
            <a:endParaRPr lang="ru-RU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42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D1533-8B1C-4299-A218-60395FB72E5A}" type="slidenum">
              <a:rPr lang="ru-RU"/>
              <a:pPr/>
              <a:t>12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661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A2F21-5182-4EBC-895A-EF0DD5E16CE0}" type="slidenum">
              <a:rPr lang="ru-RU"/>
              <a:pPr/>
              <a:t>13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82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0A3E059-6DC8-4745-A12A-5C169C697A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54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9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402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4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9786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220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0ED6D-83DE-4070-91FF-3A956B7E19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33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7F31-AC04-4E20-874A-CEBDD75124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45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2ACD00-BDB6-40C5-BA09-9C1742C1B3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713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47115C-8585-4CE2-AABE-B394A80570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191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AD46C3-BB5E-4D69-85AA-C708689C2E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1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7664-A859-4DB4-89E5-1000B3EDFE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37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78C8183-CA21-4D7C-853F-1288D2193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3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39347A3-4DF7-4B0F-87DB-337632F5E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1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6ED14BA-90F6-4A58-826B-BC71933CE7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9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596F-EAA9-436A-9A27-DFA00EB535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26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F086-847F-4821-A2FA-0DBDC2CB44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7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559-FB62-447A-82A2-DA0009C93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8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D4D35-10F6-4105-86E1-023D1F3958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0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A7E7483-0B86-47D5-AE64-F7902E141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9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  <p:sldLayoutId id="2147483837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339752" y="620688"/>
            <a:ext cx="60079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i="1" dirty="0">
                <a:solidFill>
                  <a:srgbClr val="FF0000"/>
                </a:solidFill>
                <a:latin typeface="Monotype Corsiva" pitchFamily="66" charset="0"/>
              </a:rPr>
              <a:t>Режим дня школьника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3672408" cy="291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4419600" y="762000"/>
            <a:ext cx="4495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Чтобы грамотнее стать…</a:t>
            </a:r>
            <a:b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Надо книжки почитать</a:t>
            </a:r>
            <a:b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И задачи все решить,</a:t>
            </a:r>
            <a:b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Чтоб пятёрку получить!</a:t>
            </a:r>
            <a:b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447800" y="152400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Уроки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8.15-14.15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219" name="Picture 27" descr="l1_sociol_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19400"/>
            <a:ext cx="2228850" cy="3749675"/>
          </a:xfrm>
          <a:prstGeom prst="rect">
            <a:avLst/>
          </a:prstGeom>
          <a:noFill/>
        </p:spPr>
      </p:pic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381000" y="4724400"/>
            <a:ext cx="6019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 звонком звенит звонок,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Точно в срок идёт урок,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Нужно очень много знать,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Чтоб полезным  в жизни стать.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96752"/>
            <a:ext cx="2739602" cy="2234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post-53751-1221158065т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886075"/>
            <a:ext cx="4032250" cy="3971925"/>
          </a:xfrm>
          <a:prstGeom prst="rect">
            <a:avLst/>
          </a:prstGeom>
          <a:noFill/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311425" y="1557337"/>
            <a:ext cx="49530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До свиданья, школьный дом!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Завтра снова мы придём!</a:t>
            </a:r>
          </a:p>
          <a:p>
            <a:pPr>
              <a:spcBef>
                <a:spcPct val="50000"/>
              </a:spcBef>
            </a:pP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073425" y="400896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14.15-14.45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3" name="Picture 53" descr="540bbb08e3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990" y="2000381"/>
            <a:ext cx="3244850" cy="3244850"/>
          </a:xfrm>
          <a:prstGeom prst="rect">
            <a:avLst/>
          </a:prstGeom>
          <a:noFill/>
        </p:spPr>
      </p:pic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04800" y="762000"/>
            <a:ext cx="4572000" cy="2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Полдник съели, погуляли,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Поработали опять: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Из портфеля мы достали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 dirty="0">
                <a:solidFill>
                  <a:srgbClr val="0033CC"/>
                </a:solidFill>
                <a:latin typeface="Monotype Corsiva" pitchFamily="66" charset="0"/>
              </a:rPr>
              <a:t>Свой учебник и тетрадь. </a:t>
            </a: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859266" y="258762"/>
            <a:ext cx="304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15.30-16.30</a:t>
            </a:r>
          </a:p>
        </p:txBody>
      </p:sp>
      <p:pic>
        <p:nvPicPr>
          <p:cNvPr id="10301" name="Picture 61" descr="53f2c2f77d9a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391279"/>
            <a:ext cx="2667773" cy="3456000"/>
          </a:xfrm>
          <a:prstGeom prst="rect">
            <a:avLst/>
          </a:prstGeom>
          <a:noFill/>
        </p:spPr>
      </p:pic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5447158" y="1196752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11.45-12.00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339752" y="1208143"/>
            <a:ext cx="45720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В магазин мы сходим сами,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пол в квартире подметём.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Чтобы легче было маме,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Мы поможем ей во всём.   </a:t>
            </a:r>
          </a:p>
          <a:p>
            <a:pPr>
              <a:spcBef>
                <a:spcPct val="50000"/>
              </a:spcBef>
            </a:pP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728236" y="37949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16.30-18.00</a:t>
            </a:r>
          </a:p>
        </p:txBody>
      </p:sp>
      <p:pic>
        <p:nvPicPr>
          <p:cNvPr id="11278" name="Picture 14" descr="00a613512fa5t"/>
          <p:cNvPicPr>
            <a:picLocks noChangeAspect="1" noChangeArrowheads="1"/>
          </p:cNvPicPr>
          <p:nvPr/>
        </p:nvPicPr>
        <p:blipFill>
          <a:blip r:embed="rId3" cstate="print"/>
          <a:srcRect b="11111"/>
          <a:stretch>
            <a:fillRect/>
          </a:stretch>
        </p:blipFill>
        <p:spPr bwMode="auto">
          <a:xfrm>
            <a:off x="5364088" y="3723610"/>
            <a:ext cx="2625725" cy="2438400"/>
          </a:xfrm>
          <a:prstGeom prst="rect">
            <a:avLst/>
          </a:prstGeom>
          <a:noFill/>
        </p:spPr>
      </p:pic>
      <p:pic>
        <p:nvPicPr>
          <p:cNvPr id="11279" name="Picture 15" descr="51f16850823bt"/>
          <p:cNvPicPr>
            <a:picLocks noChangeAspect="1" noChangeArrowheads="1"/>
          </p:cNvPicPr>
          <p:nvPr/>
        </p:nvPicPr>
        <p:blipFill>
          <a:blip r:embed="rId4" cstate="print"/>
          <a:srcRect b="9375"/>
          <a:stretch>
            <a:fillRect/>
          </a:stretch>
        </p:blipFill>
        <p:spPr bwMode="auto">
          <a:xfrm>
            <a:off x="1691680" y="3837910"/>
            <a:ext cx="2371725" cy="2209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4267200" y="1752600"/>
            <a:ext cx="4343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581400" y="1524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18.00-21.00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2053556" y="723900"/>
            <a:ext cx="4038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Ужин вкусный мы съедим,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Телевизор поглядим,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Или в игры поиграем,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Или книжку почитаем.</a:t>
            </a:r>
          </a:p>
        </p:txBody>
      </p:sp>
      <p:pic>
        <p:nvPicPr>
          <p:cNvPr id="64524" name="Picture 12" descr="post-53751-1221413255ти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289" y="2999080"/>
            <a:ext cx="2553221" cy="309733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077072"/>
            <a:ext cx="3511970" cy="2019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3347864" y="1268760"/>
            <a:ext cx="34964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Ждёт зубной порошок и журчит водица:                                                 «Не забудь, мой дружок, перед сном умыться!» 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4177308" y="620688"/>
            <a:ext cx="266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21.00-21.10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1"/>
          <a:stretch/>
        </p:blipFill>
        <p:spPr bwMode="auto">
          <a:xfrm>
            <a:off x="6444208" y="3211008"/>
            <a:ext cx="2124744" cy="281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 descr="с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692696"/>
            <a:ext cx="7601797" cy="4941168"/>
          </a:xfrm>
          <a:prstGeom prst="rect">
            <a:avLst/>
          </a:prstGeom>
          <a:noFill/>
        </p:spPr>
      </p:pic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548880" y="5943600"/>
            <a:ext cx="441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2C3C43"/>
              </a:buClr>
            </a:pPr>
            <a:r>
              <a:rPr lang="ru-RU" sz="2800" b="1" dirty="0">
                <a:solidFill>
                  <a:srgbClr val="0033CC"/>
                </a:solidFill>
                <a:latin typeface="Monotype Corsiva" pitchFamily="66" charset="0"/>
              </a:rPr>
              <a:t>Пусть приходит крепкий сон.                                                      Всем на свете нужен он.   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505200" y="228600"/>
            <a:ext cx="2506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21.10 - 7.00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РЕКОМЕНДАЦИИ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приучи себя просыпаться и вставать каждый день в одно и то же время;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выполняй каждый день утреннюю зарядку;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следи за чистотой тела, волос, ногтей и полостью рта;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старайся есть в одно и то же время.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 kern="1200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latin typeface="Trebuchet MS"/>
              </a:rPr>
              <a:t>             </a:t>
            </a:r>
            <a:r>
              <a:rPr lang="ru-RU" sz="3800" b="1" kern="1200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Цели </a:t>
            </a:r>
            <a:r>
              <a:rPr lang="ru-RU" sz="3800" b="1" kern="1200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и </a:t>
            </a:r>
            <a:r>
              <a:rPr lang="ru-RU" sz="3800" b="1" kern="1200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задачи: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0"/>
            <a:ext cx="7202761" cy="3880773"/>
          </a:xfrm>
        </p:spPr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kern="1200" dirty="0">
                <a:solidFill>
                  <a:srgbClr val="0033CC"/>
                </a:solidFill>
                <a:latin typeface="Monotype Corsiva" panose="03010101010201010101" pitchFamily="66" charset="0"/>
              </a:rPr>
              <a:t>Сформировать понятие о режиме дня</a:t>
            </a:r>
            <a:r>
              <a:rPr lang="ru-RU" sz="2800" b="1" kern="1200" dirty="0" smtClean="0">
                <a:solidFill>
                  <a:srgbClr val="0033CC"/>
                </a:solidFill>
                <a:latin typeface="Monotype Corsiva" panose="03010101010201010101" pitchFamily="66" charset="0"/>
              </a:rPr>
              <a:t>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2800" b="1" kern="1200" dirty="0">
              <a:solidFill>
                <a:srgbClr val="0033CC"/>
              </a:solidFill>
              <a:latin typeface="Monotype Corsiva" panose="03010101010201010101" pitchFamily="66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kern="1200" dirty="0">
                <a:solidFill>
                  <a:srgbClr val="0033CC"/>
                </a:solidFill>
                <a:latin typeface="Monotype Corsiva" panose="03010101010201010101" pitchFamily="66" charset="0"/>
              </a:rPr>
              <a:t>Показать важность его соблюдения</a:t>
            </a:r>
            <a:r>
              <a:rPr lang="ru-RU" sz="2800" b="1" kern="1200" dirty="0" smtClean="0">
                <a:solidFill>
                  <a:srgbClr val="0033CC"/>
                </a:solidFill>
                <a:latin typeface="Monotype Corsiva" panose="03010101010201010101" pitchFamily="66" charset="0"/>
              </a:rPr>
              <a:t>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2800" b="1" kern="1200" dirty="0">
              <a:solidFill>
                <a:srgbClr val="0033CC"/>
              </a:solidFill>
              <a:latin typeface="Monotype Corsiva" panose="03010101010201010101" pitchFamily="66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kern="1200" dirty="0">
                <a:solidFill>
                  <a:srgbClr val="0033CC"/>
                </a:solidFill>
                <a:latin typeface="Monotype Corsiva" panose="03010101010201010101" pitchFamily="66" charset="0"/>
              </a:rPr>
              <a:t>Дать практические рекомендации по </a:t>
            </a:r>
            <a:r>
              <a:rPr lang="ru-RU" sz="2800" b="1" kern="1200" dirty="0" smtClean="0">
                <a:solidFill>
                  <a:srgbClr val="0033CC"/>
                </a:solidFill>
                <a:latin typeface="Monotype Corsiva" panose="03010101010201010101" pitchFamily="66" charset="0"/>
              </a:rPr>
              <a:t>     составлению </a:t>
            </a:r>
            <a:r>
              <a:rPr lang="ru-RU" sz="2800" b="1" kern="1200" dirty="0">
                <a:solidFill>
                  <a:srgbClr val="0033CC"/>
                </a:solidFill>
                <a:latin typeface="Monotype Corsiva" panose="03010101010201010101" pitchFamily="66" charset="0"/>
              </a:rPr>
              <a:t>режима дня.</a:t>
            </a:r>
          </a:p>
          <a:p>
            <a:endParaRPr lang="ru-RU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2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kern="1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Режим дня - </a:t>
            </a: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это правильное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kern="1200" dirty="0">
                <a:solidFill>
                  <a:srgbClr val="6600FF"/>
                </a:solidFill>
                <a:latin typeface="Monotype Corsiva" panose="03010101010201010101" pitchFamily="66" charset="0"/>
              </a:rPr>
              <a:t>распределение времени, </a:t>
            </a:r>
            <a:endParaRPr lang="ru-RU" sz="3600" kern="1200" dirty="0" smtClean="0">
              <a:solidFill>
                <a:srgbClr val="6600FF"/>
              </a:solidFill>
              <a:latin typeface="Monotype Corsiva" panose="03010101010201010101" pitchFamily="66" charset="0"/>
            </a:endParaRP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при  </a:t>
            </a:r>
            <a:r>
              <a:rPr lang="ru-RU" sz="3600" kern="1200" dirty="0">
                <a:solidFill>
                  <a:srgbClr val="6600FF"/>
                </a:solidFill>
                <a:latin typeface="Monotype Corsiva" panose="03010101010201010101" pitchFamily="66" charset="0"/>
              </a:rPr>
              <a:t>котором </a:t>
            </a:r>
            <a:endParaRPr lang="ru-RU" sz="3600" kern="1200" dirty="0" smtClean="0">
              <a:solidFill>
                <a:srgbClr val="6600FF"/>
              </a:solidFill>
              <a:latin typeface="Monotype Corsiva" panose="03010101010201010101" pitchFamily="66" charset="0"/>
            </a:endParaRP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разумно </a:t>
            </a:r>
            <a:r>
              <a:rPr lang="ru-RU" sz="3600" kern="1200" dirty="0">
                <a:solidFill>
                  <a:srgbClr val="6600FF"/>
                </a:solidFill>
                <a:latin typeface="Monotype Corsiva" panose="03010101010201010101" pitchFamily="66" charset="0"/>
              </a:rPr>
              <a:t>чередуются </a:t>
            </a:r>
            <a:endParaRPr lang="ru-RU" sz="3600" kern="1200" dirty="0" smtClean="0">
              <a:solidFill>
                <a:srgbClr val="6600FF"/>
              </a:solidFill>
              <a:latin typeface="Monotype Corsiva" panose="03010101010201010101" pitchFamily="66" charset="0"/>
            </a:endParaRP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труд </a:t>
            </a:r>
            <a:r>
              <a:rPr lang="ru-RU" sz="3600" kern="1200" dirty="0">
                <a:solidFill>
                  <a:srgbClr val="6600FF"/>
                </a:solidFill>
                <a:latin typeface="Monotype Corsiva" panose="03010101010201010101" pitchFamily="66" charset="0"/>
              </a:rPr>
              <a:t>и отдых</a:t>
            </a:r>
            <a:r>
              <a:rPr lang="ru-RU" sz="3600" kern="1200" dirty="0" smtClean="0">
                <a:solidFill>
                  <a:srgbClr val="6600FF"/>
                </a:solidFill>
                <a:latin typeface="Monotype Corsiva" panose="03010101010201010101" pitchFamily="66" charset="0"/>
              </a:rPr>
              <a:t>.</a:t>
            </a:r>
            <a:endParaRPr lang="ru-RU" sz="3600" kern="1200" dirty="0">
              <a:solidFill>
                <a:srgbClr val="6600FF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96675"/>
            <a:ext cx="3736871" cy="284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5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67544" y="1484784"/>
            <a:ext cx="7632848" cy="352839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 panose="020B0806030902050204" pitchFamily="34" charset="0"/>
              </a:rPr>
              <a:t>Чтобы быть всегда здоровым</a:t>
            </a:r>
          </a:p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 panose="020B0806030902050204" pitchFamily="34" charset="0"/>
              </a:rPr>
              <a:t>И стремиться к знаньям новым,</a:t>
            </a:r>
          </a:p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 panose="020B0806030902050204" pitchFamily="34" charset="0"/>
              </a:rPr>
              <a:t>Чтобы стресс, усталость снять –</a:t>
            </a:r>
          </a:p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 panose="020B0806030902050204" pitchFamily="34" charset="0"/>
              </a:rPr>
              <a:t>Соблюдайте РЕЖИМ ДНЯ!</a:t>
            </a:r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3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1029" descr="c429ee41ba61t"/>
          <p:cNvPicPr>
            <a:picLocks noChangeAspect="1" noChangeArrowheads="1"/>
          </p:cNvPicPr>
          <p:nvPr/>
        </p:nvPicPr>
        <p:blipFill rotWithShape="1">
          <a:blip r:embed="rId3" cstate="print"/>
          <a:srcRect b="5824"/>
          <a:stretch/>
        </p:blipFill>
        <p:spPr bwMode="auto">
          <a:xfrm>
            <a:off x="2868166" y="3717032"/>
            <a:ext cx="2687588" cy="2669963"/>
          </a:xfrm>
          <a:prstGeom prst="rect">
            <a:avLst/>
          </a:prstGeom>
          <a:noFill/>
        </p:spPr>
      </p:pic>
      <p:sp>
        <p:nvSpPr>
          <p:cNvPr id="35846" name="Text Box 1030"/>
          <p:cNvSpPr txBox="1">
            <a:spLocks noChangeArrowheads="1"/>
          </p:cNvSpPr>
          <p:nvPr/>
        </p:nvSpPr>
        <p:spPr bwMode="auto">
          <a:xfrm>
            <a:off x="2051720" y="476672"/>
            <a:ext cx="2160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Подъём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7.00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5848" name="Text Box 1032"/>
          <p:cNvSpPr txBox="1">
            <a:spLocks noChangeArrowheads="1"/>
          </p:cNvSpPr>
          <p:nvPr/>
        </p:nvSpPr>
        <p:spPr bwMode="auto">
          <a:xfrm>
            <a:off x="4427983" y="1124744"/>
            <a:ext cx="36493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Утром зазвонил будильник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Мне будильник ни к чему,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Потому, что без звоночка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Встать так рано я могу!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270915985f52t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1115616" y="1412776"/>
            <a:ext cx="3030347" cy="2952328"/>
          </a:xfrm>
          <a:prstGeom prst="rect">
            <a:avLst/>
          </a:prstGeom>
          <a:noFill/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355976" y="504998"/>
            <a:ext cx="2525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Зарядка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7.10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42050" y="1268760"/>
            <a:ext cx="3657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Занимаюсь я зарядкой,</a:t>
            </a:r>
            <a:b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По утрам, по вечерам.</a:t>
            </a:r>
            <a:b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Со здоровьем всё в порядке,</a:t>
            </a:r>
            <a:b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Что советую я Вам.</a:t>
            </a:r>
            <a:b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Monotype Corsiva" panose="03010101010201010101" pitchFamily="66" charset="0"/>
              </a:rPr>
              <a:t>Ножками </a:t>
            </a: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потопали.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Ручками похлопали.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Вот здоровья в чём секрет,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Всем друзьям 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«</a:t>
            </a:r>
            <a:r>
              <a:rPr lang="ru-RU" sz="2400" b="1" dirty="0" err="1">
                <a:solidFill>
                  <a:srgbClr val="0033CC"/>
                </a:solidFill>
                <a:latin typeface="Monotype Corsiva" panose="03010101010201010101" pitchFamily="66" charset="0"/>
              </a:rPr>
              <a:t>Физкульт</a:t>
            </a:r>
            <a:r>
              <a:rPr lang="ru-RU" sz="2400" b="1" dirty="0">
                <a:solidFill>
                  <a:srgbClr val="0033CC"/>
                </a:solidFill>
                <a:latin typeface="Monotype Corsiva" panose="03010101010201010101" pitchFamily="66" charset="0"/>
              </a:rPr>
              <a:t> –привет!»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33CC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7" name="Picture 33" descr="91307b4f8fa3t"/>
          <p:cNvPicPr>
            <a:picLocks noChangeAspect="1" noChangeArrowheads="1"/>
          </p:cNvPicPr>
          <p:nvPr/>
        </p:nvPicPr>
        <p:blipFill>
          <a:blip r:embed="rId3" cstate="print"/>
          <a:srcRect r="200" b="5493"/>
          <a:stretch>
            <a:fillRect/>
          </a:stretch>
        </p:blipFill>
        <p:spPr bwMode="auto">
          <a:xfrm>
            <a:off x="6228184" y="3933056"/>
            <a:ext cx="2539067" cy="2485177"/>
          </a:xfrm>
          <a:prstGeom prst="rect">
            <a:avLst/>
          </a:prstGeom>
          <a:noFill/>
        </p:spPr>
      </p:pic>
      <p:pic>
        <p:nvPicPr>
          <p:cNvPr id="6178" name="Picture 34" descr="6ef2c4d023c6t"/>
          <p:cNvPicPr>
            <a:picLocks noChangeAspect="1" noChangeArrowheads="1"/>
          </p:cNvPicPr>
          <p:nvPr/>
        </p:nvPicPr>
        <p:blipFill>
          <a:blip r:embed="rId4" cstate="print"/>
          <a:srcRect b="6903"/>
          <a:stretch>
            <a:fillRect/>
          </a:stretch>
        </p:blipFill>
        <p:spPr bwMode="auto">
          <a:xfrm>
            <a:off x="6406261" y="331522"/>
            <a:ext cx="2505006" cy="2377398"/>
          </a:xfrm>
          <a:prstGeom prst="rect">
            <a:avLst/>
          </a:prstGeom>
          <a:noFill/>
        </p:spPr>
      </p:pic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115616" y="278648"/>
            <a:ext cx="20882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Умывание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7.25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1979712" y="1268760"/>
            <a:ext cx="3384376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С шумом  струйка водяная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На руках дробится.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Никогда не забывай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По утрам умыться.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Зубная щётка, паста, мыло –</a:t>
            </a:r>
          </a:p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</a:pPr>
            <a:r>
              <a:rPr lang="ru-RU" sz="2400" b="1" i="1" dirty="0">
                <a:solidFill>
                  <a:srgbClr val="0033CC"/>
                </a:solidFill>
                <a:latin typeface="Monotype Corsiva" panose="03010101010201010101" pitchFamily="66" charset="0"/>
              </a:rPr>
              <a:t>Вот и всё, чтоб чистым лицо было!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9" name="Picture 31" descr="0c6106eabb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6998" y="2348880"/>
            <a:ext cx="2874690" cy="3404974"/>
          </a:xfrm>
          <a:prstGeom prst="rect">
            <a:avLst/>
          </a:prstGeom>
          <a:noFill/>
        </p:spPr>
      </p:pic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2339752" y="836712"/>
            <a:ext cx="23476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Завтрак 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7.30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539552" y="1935123"/>
            <a:ext cx="4648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Съели завтрак, попрощались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,</a:t>
            </a:r>
          </a:p>
          <a:p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Быстро в школу собирались.</a:t>
            </a:r>
          </a:p>
          <a:p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Здравствуй школа! Здравствуй класс!</a:t>
            </a:r>
          </a:p>
          <a:p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Ждёт учительница нас.</a:t>
            </a: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6" name="Picture 80" descr="7428d74289b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1041" y="1869857"/>
            <a:ext cx="3859810" cy="3652838"/>
          </a:xfrm>
          <a:prstGeom prst="rect">
            <a:avLst/>
          </a:prstGeom>
          <a:noFill/>
        </p:spPr>
      </p:pic>
      <p:sp>
        <p:nvSpPr>
          <p:cNvPr id="9297" name="Text Box 81"/>
          <p:cNvSpPr txBox="1">
            <a:spLocks noChangeArrowheads="1"/>
          </p:cNvSpPr>
          <p:nvPr/>
        </p:nvSpPr>
        <p:spPr bwMode="auto">
          <a:xfrm>
            <a:off x="611746" y="152400"/>
            <a:ext cx="502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Дорога в школу 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7.45-8.05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298" name="Text Box 82"/>
          <p:cNvSpPr txBox="1">
            <a:spLocks noChangeArrowheads="1"/>
          </p:cNvSpPr>
          <p:nvPr/>
        </p:nvSpPr>
        <p:spPr bwMode="auto">
          <a:xfrm>
            <a:off x="152400" y="927279"/>
            <a:ext cx="4267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 dirty="0" smtClean="0">
              <a:solidFill>
                <a:srgbClr val="0033CC"/>
              </a:solidFill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33CC"/>
                </a:solidFill>
                <a:latin typeface="Monotype Corsiva" pitchFamily="66" charset="0"/>
              </a:rPr>
              <a:t>Утром </a:t>
            </a: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, по дороге в школу,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Свежим воздухом дышу,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Жду подружку  я у дома,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Вместе с ней теперь иду.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Мы немного поболтаем,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Посмеёмся ведь тогда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Нам дорога в школу длинной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</a:rPr>
              <a:t>Не наскучит никогда.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410</TotalTime>
  <Words>379</Words>
  <Application>Microsoft Office PowerPoint</Application>
  <PresentationFormat>Экран (4:3)</PresentationFormat>
  <Paragraphs>96</Paragraphs>
  <Slides>17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Century Gothic</vt:lpstr>
      <vt:lpstr>Impact</vt:lpstr>
      <vt:lpstr>Monotype Corsiva</vt:lpstr>
      <vt:lpstr>Times New Roman</vt:lpstr>
      <vt:lpstr>Trebuchet MS</vt:lpstr>
      <vt:lpstr>Wingdings</vt:lpstr>
      <vt:lpstr>Wingdings 3</vt:lpstr>
      <vt:lpstr>Легкий дым</vt:lpstr>
      <vt:lpstr>Презентация PowerPoint</vt:lpstr>
      <vt:lpstr>             Цели и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Федотова</cp:lastModifiedBy>
  <cp:revision>22</cp:revision>
  <cp:lastPrinted>1601-01-01T00:00:00Z</cp:lastPrinted>
  <dcterms:created xsi:type="dcterms:W3CDTF">2008-12-19T17:31:08Z</dcterms:created>
  <dcterms:modified xsi:type="dcterms:W3CDTF">2022-02-16T09:30:34Z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