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5"/>
  </p:notesMasterIdLst>
  <p:sldIdLst>
    <p:sldId id="256" r:id="rId2"/>
    <p:sldId id="304" r:id="rId3"/>
    <p:sldId id="265" r:id="rId4"/>
    <p:sldId id="264" r:id="rId5"/>
    <p:sldId id="280" r:id="rId6"/>
    <p:sldId id="279" r:id="rId7"/>
    <p:sldId id="283" r:id="rId8"/>
    <p:sldId id="281" r:id="rId9"/>
    <p:sldId id="282" r:id="rId10"/>
    <p:sldId id="263" r:id="rId11"/>
    <p:sldId id="302" r:id="rId12"/>
    <p:sldId id="272" r:id="rId13"/>
    <p:sldId id="287" r:id="rId14"/>
    <p:sldId id="266" r:id="rId15"/>
    <p:sldId id="289" r:id="rId16"/>
    <p:sldId id="290" r:id="rId17"/>
    <p:sldId id="311" r:id="rId18"/>
    <p:sldId id="312" r:id="rId19"/>
    <p:sldId id="267" r:id="rId20"/>
    <p:sldId id="294" r:id="rId21"/>
    <p:sldId id="273" r:id="rId22"/>
    <p:sldId id="293" r:id="rId23"/>
    <p:sldId id="268" r:id="rId24"/>
    <p:sldId id="295" r:id="rId25"/>
    <p:sldId id="297" r:id="rId26"/>
    <p:sldId id="270" r:id="rId27"/>
    <p:sldId id="274" r:id="rId28"/>
    <p:sldId id="313" r:id="rId29"/>
    <p:sldId id="314" r:id="rId30"/>
    <p:sldId id="305" r:id="rId31"/>
    <p:sldId id="306" r:id="rId32"/>
    <p:sldId id="307" r:id="rId33"/>
    <p:sldId id="310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1DDFE1C5-AF6C-4ED8-B4F3-7CCACA718FF0}">
          <p14:sldIdLst>
            <p14:sldId id="256"/>
            <p14:sldId id="304"/>
            <p14:sldId id="265"/>
            <p14:sldId id="264"/>
            <p14:sldId id="280"/>
            <p14:sldId id="279"/>
            <p14:sldId id="283"/>
            <p14:sldId id="281"/>
            <p14:sldId id="282"/>
            <p14:sldId id="263"/>
            <p14:sldId id="302"/>
            <p14:sldId id="272"/>
            <p14:sldId id="287"/>
            <p14:sldId id="266"/>
            <p14:sldId id="289"/>
            <p14:sldId id="290"/>
            <p14:sldId id="291"/>
            <p14:sldId id="267"/>
            <p14:sldId id="294"/>
            <p14:sldId id="273"/>
            <p14:sldId id="293"/>
            <p14:sldId id="268"/>
            <p14:sldId id="295"/>
            <p14:sldId id="297"/>
            <p14:sldId id="269"/>
            <p14:sldId id="296"/>
            <p14:sldId id="270"/>
            <p14:sldId id="274"/>
            <p14:sldId id="275"/>
            <p14:sldId id="27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FEF2A4-D396-47B0-A56B-BA0FE6EF95A0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E3DD5C-D20C-4FF0-BFD5-8022A5999F1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072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C438827-42CE-4735-9B16-64AF26BC2055}" type="slidenum">
              <a:rPr lang="zh-CN" altLang="en-US" sz="1200">
                <a:latin typeface="+mn-lt"/>
              </a:rPr>
              <a:pPr algn="r">
                <a:defRPr/>
              </a:pPr>
              <a:t>31</a:t>
            </a:fld>
            <a:endParaRPr lang="zh-CN" altLang="en-US" sz="1200">
              <a:latin typeface="+mn-lt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6BF9B-C44C-4831-8E1E-18E92E703FF5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62592C8-0D2C-4252-BABE-DD33859744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6BF9B-C44C-4831-8E1E-18E92E703FF5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592C8-0D2C-4252-BABE-DD33859744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6BF9B-C44C-4831-8E1E-18E92E703FF5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592C8-0D2C-4252-BABE-DD33859744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6BF9B-C44C-4831-8E1E-18E92E703FF5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62592C8-0D2C-4252-BABE-DD33859744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6BF9B-C44C-4831-8E1E-18E92E703FF5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592C8-0D2C-4252-BABE-DD33859744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6BF9B-C44C-4831-8E1E-18E92E703FF5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592C8-0D2C-4252-BABE-DD33859744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6BF9B-C44C-4831-8E1E-18E92E703FF5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62592C8-0D2C-4252-BABE-DD33859744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6BF9B-C44C-4831-8E1E-18E92E703FF5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592C8-0D2C-4252-BABE-DD33859744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6BF9B-C44C-4831-8E1E-18E92E703FF5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592C8-0D2C-4252-BABE-DD33859744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6BF9B-C44C-4831-8E1E-18E92E703FF5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592C8-0D2C-4252-BABE-DD33859744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6BF9B-C44C-4831-8E1E-18E92E703FF5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592C8-0D2C-4252-BABE-DD33859744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C66BF9B-C44C-4831-8E1E-18E92E703FF5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62592C8-0D2C-4252-BABE-DD33859744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img-fotki.yandex.ru/get/5113/47407354.29c/0_901ca_a7a8aa5c_orig.pn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top68.ru/sites/default/files/article-images/2011/07/06/top68.ru-kak-stat-milionerom-2126.jp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ds88-2007.narod.ru/images/photo/69.JPG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myartprints.com/kunst/franck_camhi/PAN-01190141_raising_brat_hi.jpg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detki2009.ru/_pu/0/27450222.jpg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hyperlink" Target="http://www.stihi.ru/pics/2011/09/01/2371.gif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img1.liveinternet.ru/images/attach/c/2/68/507/68507426_himiya.jpg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key-center.ru/public/10_c.jpg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img-fotki.yandex.ru/get/5007/mura-meduza.2/0_598a6_81610310_XL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trud.ru/userfiles/gallery/38/b_387657dc40217f9bf8a2a5c29528dcd8.jpg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esatcolombia.com/img/index2_r10_c7.jpg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My%20private\&#1056;&#1072;&#1073;&#1086;&#1090;&#1072;%20&#1089;%20&#1088;&#1086;&#1076;&#1080;&#1090;&#1077;&#1083;&#1103;&#1084;&#1080;\&#1057;&#1072;&#1076;&#1080;&#1084;&#1089;&#1103;%20&#1079;&#1072;%20&#1091;&#1088;&#1086;&#1082;&#1080;\13.%20&#1040;.%20&#1055;&#1045;&#1058;&#1056;&#1054;&#1042;%20-%20&#1058;&#1040;&#1053;&#1045;&#1062;%20&#1042;&#1054;&#1057;&#1055;&#1054;&#1052;&#1048;&#1053;&#1040;&#1053;&#1048;&#1049;%20.mp3" TargetMode="External"/><Relationship Id="rId4" Type="http://schemas.openxmlformats.org/officeDocument/2006/relationships/image" Target="../media/image21.gi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www.edu.cap.ru/home/3854/foto/shkol4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podruzhki.ru/data/article/2228/pervoklashka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26.media.tumblr.com/tumblr_l0kmbyTTVu1qbzotko1_400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evz.ro/typo3temp/pics/12capuse_shutterstock_cd3209ad2c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world-desktop.ru/_ph/34/316708309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484784"/>
            <a:ext cx="7774632" cy="1800200"/>
          </a:xfrm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rgbClr val="FF0000"/>
                </a:solidFill>
              </a:rPr>
              <a:t>СКОРО В ШКОЛУ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3886200"/>
            <a:ext cx="6336703" cy="1752600"/>
          </a:xfrm>
        </p:spPr>
        <p:txBody>
          <a:bodyPr/>
          <a:lstStyle/>
          <a:p>
            <a:r>
              <a:rPr lang="en-US" dirty="0" smtClean="0"/>
              <a:t>                </a:t>
            </a:r>
            <a:endParaRPr lang="ru-RU" dirty="0"/>
          </a:p>
        </p:txBody>
      </p:sp>
      <p:pic>
        <p:nvPicPr>
          <p:cNvPr id="4" name="Picture 4" descr="Картинка 10 из 7525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3" y="4725144"/>
            <a:ext cx="1872208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471408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83568" y="548680"/>
            <a:ext cx="792088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Эмоционально-волевая </a:t>
            </a:r>
            <a:r>
              <a:rPr lang="ru-RU" sz="3600" b="1" dirty="0" smtClean="0">
                <a:solidFill>
                  <a:srgbClr val="FF0000"/>
                </a:solidFill>
              </a:rPr>
              <a:t>   готовность.</a:t>
            </a:r>
          </a:p>
          <a:p>
            <a:r>
              <a:rPr lang="ru-RU" sz="3600" b="1" dirty="0" smtClean="0"/>
              <a:t> </a:t>
            </a:r>
            <a:r>
              <a:rPr lang="ru-RU" sz="3600" b="1" dirty="0"/>
              <a:t>Когда ребенок не боится совершать ошибки, он учится их преодолевать. Когда он учится преодолевать трудности в учебе, </a:t>
            </a:r>
            <a:r>
              <a:rPr lang="ru-RU" sz="3600" b="1" dirty="0" smtClean="0"/>
              <a:t> </a:t>
            </a:r>
            <a:r>
              <a:rPr lang="ru-RU" sz="3600" b="1" dirty="0"/>
              <a:t>у него </a:t>
            </a:r>
            <a:r>
              <a:rPr lang="ru-RU" sz="3600" b="1" dirty="0">
                <a:solidFill>
                  <a:srgbClr val="FF0000"/>
                </a:solidFill>
              </a:rPr>
              <a:t>повышается </a:t>
            </a:r>
            <a:r>
              <a:rPr lang="ru-RU" sz="3600" b="1" dirty="0" smtClean="0">
                <a:solidFill>
                  <a:srgbClr val="FF0000"/>
                </a:solidFill>
              </a:rPr>
              <a:t>самооценка</a:t>
            </a:r>
            <a:r>
              <a:rPr lang="ru-RU" sz="3600" b="1" dirty="0" smtClean="0"/>
              <a:t>. Он приучается ограничивать </a:t>
            </a:r>
            <a:r>
              <a:rPr lang="ru-RU" sz="3600" b="1" dirty="0"/>
              <a:t>свои желания</a:t>
            </a:r>
            <a:r>
              <a:rPr lang="ru-RU" sz="3600" b="1" dirty="0" smtClean="0"/>
              <a:t>, </a:t>
            </a:r>
            <a:r>
              <a:rPr lang="ru-RU" sz="3600" b="1" dirty="0"/>
              <a:t>его поведение уже не носит импульсивный характер. </a:t>
            </a:r>
          </a:p>
        </p:txBody>
      </p:sp>
    </p:spTree>
    <p:extLst>
      <p:ext uri="{BB962C8B-B14F-4D97-AF65-F5344CB8AC3E}">
        <p14:creationId xmlns:p14="http://schemas.microsoft.com/office/powerpoint/2010/main" xmlns="" val="37915924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Картинка 31 из 10002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569951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1340768"/>
            <a:ext cx="820891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/>
              <a:t>Важно, чтобы ребенок развивал в себе </a:t>
            </a:r>
            <a:r>
              <a:rPr lang="ru-RU" sz="4400" b="1" dirty="0" smtClean="0">
                <a:solidFill>
                  <a:srgbClr val="FF0000"/>
                </a:solidFill>
              </a:rPr>
              <a:t>волевые качества</a:t>
            </a:r>
            <a:r>
              <a:rPr lang="ru-RU" sz="4400" b="1" dirty="0" smtClean="0"/>
              <a:t>. Для этого его нужно приучать любое начатое им дело доделывать до конца.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xmlns="" val="12116129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Картинка 5 из 59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819161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83568" y="980728"/>
            <a:ext cx="846043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/>
              <a:t>Родителям нужно уметь </a:t>
            </a:r>
            <a:r>
              <a:rPr lang="ru-RU" sz="4400" b="1" dirty="0">
                <a:solidFill>
                  <a:srgbClr val="FF0000"/>
                </a:solidFill>
              </a:rPr>
              <a:t>поддержать, подсказать</a:t>
            </a:r>
            <a:r>
              <a:rPr lang="ru-RU" sz="4400" b="1" dirty="0"/>
              <a:t>, а не выполнять задание за ребенка. Любое давление со стороны родителей может у него вызвать нежелание и страх. </a:t>
            </a:r>
          </a:p>
        </p:txBody>
      </p:sp>
    </p:spTree>
    <p:extLst>
      <p:ext uri="{BB962C8B-B14F-4D97-AF65-F5344CB8AC3E}">
        <p14:creationId xmlns:p14="http://schemas.microsoft.com/office/powerpoint/2010/main" xmlns="" val="9311080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Картинка 11 из 171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60417"/>
            <a:ext cx="9144000" cy="6918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82474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836712"/>
            <a:ext cx="842493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 </a:t>
            </a:r>
            <a:r>
              <a:rPr lang="ru-RU" sz="4000" b="1" dirty="0" smtClean="0"/>
              <a:t>Поэтому так важны </a:t>
            </a:r>
            <a:r>
              <a:rPr lang="ru-RU" sz="4000" b="1" dirty="0" smtClean="0">
                <a:solidFill>
                  <a:srgbClr val="FF0000"/>
                </a:solidFill>
              </a:rPr>
              <a:t>доверительные и позитивные отношения в семье. </a:t>
            </a:r>
          </a:p>
          <a:p>
            <a:r>
              <a:rPr lang="ru-RU" sz="4000" b="1" dirty="0" smtClean="0">
                <a:solidFill>
                  <a:srgbClr val="00B050"/>
                </a:solidFill>
              </a:rPr>
              <a:t>Многим взрослым трудно понять и принять, что ребенок – равноправный с ним человек, имеющий право, и его права, как и права любого человека нужно знать, уважать и не нарушать. </a:t>
            </a:r>
          </a:p>
        </p:txBody>
      </p:sp>
    </p:spTree>
    <p:extLst>
      <p:ext uri="{BB962C8B-B14F-4D97-AF65-F5344CB8AC3E}">
        <p14:creationId xmlns:p14="http://schemas.microsoft.com/office/powerpoint/2010/main" xmlns="" val="3684761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620688"/>
            <a:ext cx="82809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Уважение </a:t>
            </a:r>
            <a:r>
              <a:rPr lang="ru-RU" sz="4000" b="1" dirty="0">
                <a:solidFill>
                  <a:srgbClr val="FF0000"/>
                </a:solidFill>
              </a:rPr>
              <a:t>и доверие </a:t>
            </a:r>
            <a:r>
              <a:rPr lang="ru-RU" sz="4000" b="1" dirty="0" smtClean="0"/>
              <a:t>создаст </a:t>
            </a:r>
            <a:r>
              <a:rPr lang="ru-RU" sz="4000" b="1" dirty="0"/>
              <a:t>ребенку ощущение психологического комфорта, защищенности, уверенности в своих силах, поможет пережить самый стрессовый класс. Ведь каждый день нужно быть готовым к урокам, внимательным, выдерживать нагрузку, смену деятельности. </a:t>
            </a:r>
          </a:p>
        </p:txBody>
      </p:sp>
    </p:spTree>
    <p:extLst>
      <p:ext uri="{BB962C8B-B14F-4D97-AF65-F5344CB8AC3E}">
        <p14:creationId xmlns:p14="http://schemas.microsoft.com/office/powerpoint/2010/main" xmlns="" val="40007409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Картинка 5 из 1360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530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896426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332656"/>
            <a:ext cx="842493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rgbClr val="FF0000"/>
                </a:solidFill>
              </a:rPr>
              <a:t>Интеллектуальная готовность </a:t>
            </a:r>
            <a:endParaRPr lang="ru-RU" sz="4400" b="1" dirty="0" smtClean="0">
              <a:solidFill>
                <a:srgbClr val="FF0000"/>
              </a:solidFill>
            </a:endParaRPr>
          </a:p>
          <a:p>
            <a:r>
              <a:rPr lang="ru-RU" sz="3200" b="1" dirty="0" smtClean="0"/>
              <a:t>к </a:t>
            </a:r>
            <a:r>
              <a:rPr lang="ru-RU" sz="3200" b="1" dirty="0"/>
              <a:t>школе. Это способность ребенка быть внимательным, быстро входить в рабочую зону, то есть с первой секунды включаться в рабочий процесс. Очень важно, чтобы ребенок </a:t>
            </a:r>
            <a:r>
              <a:rPr lang="ru-RU" sz="3200" b="1" dirty="0" smtClean="0"/>
              <a:t> умел </a:t>
            </a:r>
            <a:r>
              <a:rPr lang="ru-RU" sz="3200" b="1" dirty="0"/>
              <a:t>удерживать в голове поставленную педагогом задачу, уметь анализировать и давать ответ (результат), и к тому же уметь самого себя проверить. Иметь хорошую развитую речь, уметь мыслить и рассуждать, и, конечно, иметь широкую познавательную базу. </a:t>
            </a:r>
          </a:p>
        </p:txBody>
      </p:sp>
    </p:spTree>
    <p:extLst>
      <p:ext uri="{BB962C8B-B14F-4D97-AF65-F5344CB8AC3E}">
        <p14:creationId xmlns:p14="http://schemas.microsoft.com/office/powerpoint/2010/main" xmlns="" val="3773287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Картинка 25 из 6502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Картинка 25 из 6502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924614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Картинка 28 из 6203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428809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548680"/>
            <a:ext cx="820891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/>
              <a:t>Самый важный способ развития (относящийся и к речи, и к вниманию, и к общению, и к памяти, и к воображению, и еще ко многому другому) - </a:t>
            </a:r>
            <a:r>
              <a:rPr lang="ru-RU" sz="4400" b="1" dirty="0" smtClean="0">
                <a:solidFill>
                  <a:srgbClr val="FF0000"/>
                </a:solidFill>
              </a:rPr>
              <a:t>читать ребенку книги.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02330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Картинка 3 из 13160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870802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0"/>
            <a:ext cx="7632848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           </a:t>
            </a:r>
            <a:r>
              <a:rPr lang="ru-RU" sz="4000" b="1" dirty="0" smtClean="0">
                <a:solidFill>
                  <a:srgbClr val="FF0000"/>
                </a:solidFill>
              </a:rPr>
              <a:t>Социальный </a:t>
            </a:r>
            <a:r>
              <a:rPr lang="ru-RU" sz="4000" b="1" dirty="0">
                <a:solidFill>
                  <a:srgbClr val="FF0000"/>
                </a:solidFill>
              </a:rPr>
              <a:t>интеллект </a:t>
            </a:r>
            <a:r>
              <a:rPr lang="ru-RU" sz="4000" b="1" dirty="0" smtClean="0">
                <a:solidFill>
                  <a:srgbClr val="FF0000"/>
                </a:solidFill>
              </a:rPr>
              <a:t>             </a:t>
            </a:r>
            <a:r>
              <a:rPr lang="ru-RU" sz="3200" b="1" dirty="0" smtClean="0"/>
              <a:t>(</a:t>
            </a:r>
            <a:r>
              <a:rPr lang="ru-RU" sz="3200" b="1" dirty="0"/>
              <a:t>социальная зрелость) – умение ребенка строить </a:t>
            </a:r>
            <a:r>
              <a:rPr lang="ru-RU" sz="3200" b="1" dirty="0">
                <a:solidFill>
                  <a:srgbClr val="FF0000"/>
                </a:solidFill>
              </a:rPr>
              <a:t>отношения со своими сверстниками</a:t>
            </a:r>
            <a:r>
              <a:rPr lang="ru-RU" sz="3200" b="1" dirty="0"/>
              <a:t> и умение с ними общаться, а также он должен понимать и исполнять особую роль ученика. Эти умения должны быть уже сформированы. Когда ребенок социально не зрел, то у него и доска плохая, и Петя помешал, то есть, виноваты все, только не он. Он боится, что его будут ругать, оценивать в негативной форме. И ребенок вынужден защищаться.</a:t>
            </a:r>
          </a:p>
        </p:txBody>
      </p:sp>
    </p:spTree>
    <p:extLst>
      <p:ext uri="{BB962C8B-B14F-4D97-AF65-F5344CB8AC3E}">
        <p14:creationId xmlns:p14="http://schemas.microsoft.com/office/powerpoint/2010/main" xmlns="" val="2192842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Картинка 20 из 3340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8419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Картинка 0 из 1020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3706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332657"/>
            <a:ext cx="8064896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      </a:t>
            </a:r>
            <a:r>
              <a:rPr lang="ru-RU" sz="3600" b="1" dirty="0" smtClean="0">
                <a:solidFill>
                  <a:srgbClr val="FF0000"/>
                </a:solidFill>
              </a:rPr>
              <a:t>Мотивационная </a:t>
            </a:r>
            <a:r>
              <a:rPr lang="ru-RU" sz="3600" b="1" dirty="0">
                <a:solidFill>
                  <a:srgbClr val="FF0000"/>
                </a:solidFill>
              </a:rPr>
              <a:t>готовность </a:t>
            </a:r>
            <a:r>
              <a:rPr lang="ru-RU" sz="3600" b="1" dirty="0"/>
              <a:t>к школе</a:t>
            </a:r>
            <a:r>
              <a:rPr lang="ru-RU" sz="3600" b="1" dirty="0" smtClean="0"/>
              <a:t>.</a:t>
            </a:r>
          </a:p>
          <a:p>
            <a:r>
              <a:rPr lang="ru-RU" sz="3200" b="1" dirty="0" smtClean="0"/>
              <a:t> </a:t>
            </a:r>
            <a:r>
              <a:rPr lang="ru-RU" sz="3200" b="1" dirty="0"/>
              <a:t>У ребенка должна быть сформирована «внутренняя позиция школьника». Именно подготовительная группа детского сада позволяет сменить игровую позицию на учебную. Происходят качественные изменения в психической сфере. От позиции дошкольника «я хочу» ребенок переходит к позиции школьника «надо». Он начинает понимать, что в школе применяются правила, оценочная система. Обычно готовый к обучению ребенок «хочет учиться». </a:t>
            </a:r>
          </a:p>
        </p:txBody>
      </p:sp>
    </p:spTree>
    <p:extLst>
      <p:ext uri="{BB962C8B-B14F-4D97-AF65-F5344CB8AC3E}">
        <p14:creationId xmlns:p14="http://schemas.microsoft.com/office/powerpoint/2010/main" xmlns="" val="22035420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Картинка 4 из 3493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726853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739552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необходимо знать и уметь ребенку, поступающему в школу.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52736"/>
            <a:ext cx="8686800" cy="5027389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1.Своё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имя, отчество и фамилию. 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2. Свой возраст (желательно дату рождения). 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3. Свой домашний адрес. 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4. Свой город, его главные достопримечательности. 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5. Страну, в которой живёт. 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6. Фамилию, имя, отчество родителей, их профессию. 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7. Времена года (последовательность, месяцы, основные приметы каждого времени года, загадки и стихи о временах года). 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8. Домашних животных и их детёнышей. 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9. Диких животных наших лесов, жарких стран, Севера, их повадки, детёнышей. 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10.Транспорт наземный, водный, воздушный. 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11.Различать одежду, обувь и головные уборы; зимующих и перелётных птиц; овощи, фрукты и ягоды. 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12.Знать и уметь рассказывать русские народные сказки. 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13.Различать и правильно называть плоскостные геометрические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фигуры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14.Свободно ориентироваться в пространстве и на листе бумаги (правая -левая сторона, верх- низ и т.д.) </a:t>
            </a:r>
          </a:p>
          <a:p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60648"/>
            <a:ext cx="8686800" cy="5819477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15.Уметь полно и последовательно пересказать прослушанный или прочитанный рассказ, составить, придумать рассказ по картинке.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16.Запомнить и назвать 6-10 картинок, слов.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17.Различать гласные и согласные звуки.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18.Разделять слова на слоги по количеству гласных звуков.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19.Хорошо владеть ножницами (резать полоски, квадраты, круги,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прямоугольники, треугольники, овалы, вырезать по контуру предмет.)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20.Владеть карандашом: без линейки проводить вертикальные и горизонтальные линии, рисовать геометрические фигуры,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животных, людей, различные предметы с опорой на геометрические формы, аккуратно закрашивать, штриховать карандашом,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выходя за контуры предметов.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21.Свободно считать до 10 и обратно, выполнять счётные операции в пределах 10.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22.Уметь внимательно, не отвлекаясь, слушать (30 – 35 минут).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23.Сохранять стройную, хорошую осанку, особенно в положении сидя.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0"/>
            <a:ext cx="8928992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/>
              <a:t>Вся дошкольная жизнь готовит ребенка к школе, а не только </a:t>
            </a:r>
            <a:r>
              <a:rPr lang="ru-RU" sz="4000" b="1" dirty="0" smtClean="0"/>
              <a:t>последний год </a:t>
            </a:r>
            <a:r>
              <a:rPr lang="ru-RU" sz="4000" b="1" dirty="0"/>
              <a:t>перед </a:t>
            </a:r>
            <a:r>
              <a:rPr lang="ru-RU" sz="4000" b="1" dirty="0" smtClean="0"/>
              <a:t>школой. </a:t>
            </a:r>
          </a:p>
          <a:p>
            <a:endParaRPr lang="ru-RU" sz="4000" b="1" dirty="0" smtClean="0"/>
          </a:p>
          <a:p>
            <a:r>
              <a:rPr lang="ru-RU" sz="4000" b="1" dirty="0" smtClean="0">
                <a:solidFill>
                  <a:srgbClr val="FF0000"/>
                </a:solidFill>
              </a:rPr>
              <a:t>  </a:t>
            </a:r>
            <a:r>
              <a:rPr lang="ru-RU" sz="4000" b="1" dirty="0" smtClean="0"/>
              <a:t> Готовность </a:t>
            </a:r>
            <a:r>
              <a:rPr lang="ru-RU" sz="4000" b="1" dirty="0"/>
              <a:t>ребенка определяется </a:t>
            </a:r>
            <a:r>
              <a:rPr lang="ru-RU" sz="4000" b="1" dirty="0" smtClean="0"/>
              <a:t>его</a:t>
            </a:r>
          </a:p>
          <a:p>
            <a:r>
              <a:rPr lang="ru-RU" sz="4000" b="1" dirty="0" smtClean="0"/>
              <a:t>        - </a:t>
            </a:r>
            <a:r>
              <a:rPr lang="ru-RU" sz="4000" b="1" dirty="0" smtClean="0">
                <a:solidFill>
                  <a:srgbClr val="FF0000"/>
                </a:solidFill>
              </a:rPr>
              <a:t>физическим  развитием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        - психическим развитием 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        - состоянием здоровья 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        - умственным  развитием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        - личностным </a:t>
            </a:r>
            <a:r>
              <a:rPr lang="ru-RU" sz="4000" b="1" dirty="0">
                <a:solidFill>
                  <a:srgbClr val="FF0000"/>
                </a:solidFill>
              </a:rPr>
              <a:t>развитием.</a:t>
            </a:r>
            <a:r>
              <a:rPr lang="ru-RU" sz="40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509426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Текст 1"/>
          <p:cNvSpPr>
            <a:spLocks noGrp="1"/>
          </p:cNvSpPr>
          <p:nvPr>
            <p:ph type="body" sz="quarter" idx="4294967295"/>
          </p:nvPr>
        </p:nvSpPr>
        <p:spPr>
          <a:xfrm>
            <a:off x="971550" y="908050"/>
            <a:ext cx="7029450" cy="4249142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ru-RU" sz="2400" b="1" dirty="0">
                <a:solidFill>
                  <a:srgbClr val="E42C58"/>
                </a:solidFill>
              </a:rPr>
              <a:t>ПАМЯТКА ДЛЯ </a:t>
            </a:r>
            <a:r>
              <a:rPr lang="ru-RU" sz="2400" b="1" dirty="0" smtClean="0">
                <a:solidFill>
                  <a:srgbClr val="E42C58"/>
                </a:solidFill>
              </a:rPr>
              <a:t>РОДИТЕЛЕЙ</a:t>
            </a:r>
            <a:endParaRPr lang="ru-RU" sz="2400" b="1" u="sng" dirty="0" smtClean="0">
              <a:solidFill>
                <a:srgbClr val="E42C58"/>
              </a:solidFill>
            </a:endParaRPr>
          </a:p>
          <a:p>
            <a:pPr lvl="1">
              <a:lnSpc>
                <a:spcPct val="90000"/>
              </a:lnSpc>
            </a:pPr>
            <a:r>
              <a:rPr lang="ru-RU" sz="2400" b="1" u="sng" dirty="0" smtClean="0">
                <a:solidFill>
                  <a:schemeClr val="accent2"/>
                </a:solidFill>
              </a:rPr>
              <a:t>Правило 1.</a:t>
            </a:r>
            <a:endParaRPr lang="ru-RU" sz="2400" b="1" dirty="0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400" b="1" dirty="0" smtClean="0"/>
              <a:t>Никогда </a:t>
            </a:r>
            <a:r>
              <a:rPr lang="ru-RU" sz="2400" b="1" dirty="0"/>
              <a:t>не отправляйте ребенка одновременно в первый класс и какую-то секцию или кружок. Само начало школьной жизни считается тяжелым стрессом для 6–7-летних детей. Если малыш не будет иметь возможности гулять, отдыхать, делать уроки без спешки, у него могут возникнуть проблемы со здоровьем, может начаться невроз. Поэтому, если занятия музыкой и спортом кажутся вам необходимой частью воспитания вашего ребенка, начните водить его туда за год до начала учебы или со второго класса.</a:t>
            </a:r>
          </a:p>
          <a:p>
            <a:pPr>
              <a:lnSpc>
                <a:spcPct val="90000"/>
              </a:lnSpc>
            </a:pPr>
            <a:endParaRPr lang="ru-RU" sz="2900" dirty="0"/>
          </a:p>
        </p:txBody>
      </p:sp>
      <p:pic>
        <p:nvPicPr>
          <p:cNvPr id="81923" name="Picture 18" descr="D:\Мои документы2\Читаем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697412"/>
            <a:ext cx="2735263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3"/>
          <p:cNvSpPr>
            <a:spLocks noChangeArrowheads="1"/>
          </p:cNvSpPr>
          <p:nvPr/>
        </p:nvSpPr>
        <p:spPr bwMode="auto">
          <a:xfrm>
            <a:off x="684213" y="493639"/>
            <a:ext cx="6480175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2400" b="1" u="sng" dirty="0">
                <a:solidFill>
                  <a:schemeClr val="accent2"/>
                </a:solidFill>
                <a:latin typeface="Arial" pitchFamily="34" charset="0"/>
                <a:ea typeface="宋体" charset="-122"/>
              </a:rPr>
              <a:t>Правило 2.</a:t>
            </a:r>
            <a:r>
              <a:rPr lang="ru-RU" altLang="zh-CN" sz="2400" b="1" dirty="0">
                <a:latin typeface="Arial" pitchFamily="34" charset="0"/>
                <a:ea typeface="宋体" charset="-122"/>
              </a:rPr>
              <a:t> </a:t>
            </a:r>
          </a:p>
          <a:p>
            <a:r>
              <a:rPr lang="ru-RU" altLang="zh-CN" sz="2400" b="1" dirty="0">
                <a:latin typeface="Arial" pitchFamily="34" charset="0"/>
                <a:ea typeface="宋体" charset="-122"/>
              </a:rPr>
              <a:t>Помните, что ребенок может концентрировать внимание не более 10–15 минут. Поэтому, когда вы будете делать с ним уроки, через каждые 10–15 минут необходимо прерываться и обязательно давать малышу физическую разрядку. Можете просто попросить его попрыгать на месте 10 </a:t>
            </a:r>
            <a:r>
              <a:rPr lang="ru-RU" altLang="zh-CN" sz="2400" b="1" dirty="0" smtClean="0">
                <a:latin typeface="Arial" pitchFamily="34" charset="0"/>
                <a:ea typeface="宋体" charset="-122"/>
              </a:rPr>
              <a:t>раз, сделать приседания или </a:t>
            </a:r>
            <a:r>
              <a:rPr lang="ru-RU" altLang="zh-CN" sz="2400" b="1" dirty="0">
                <a:latin typeface="Arial" pitchFamily="34" charset="0"/>
                <a:ea typeface="宋体" charset="-122"/>
              </a:rPr>
              <a:t>потанцевать под музыку несколько минут. Начинать выполнение домашних заданий лучше с письма. Можно чередовать письменные задания с устными. Общая длительность занятий не должна превышать одного часа.</a:t>
            </a:r>
          </a:p>
        </p:txBody>
      </p:sp>
      <p:pic>
        <p:nvPicPr>
          <p:cNvPr id="5" name="Picture 9" descr="Monkey20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950" y="620713"/>
            <a:ext cx="1706563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Текст 1"/>
          <p:cNvSpPr>
            <a:spLocks noGrp="1"/>
          </p:cNvSpPr>
          <p:nvPr>
            <p:ph type="body" sz="quarter" idx="4294967295"/>
          </p:nvPr>
        </p:nvSpPr>
        <p:spPr>
          <a:xfrm>
            <a:off x="684213" y="1196975"/>
            <a:ext cx="7100887" cy="2928938"/>
          </a:xfrm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ru-RU" sz="2100" u="sng" dirty="0">
                <a:solidFill>
                  <a:schemeClr val="accent2"/>
                </a:solidFill>
              </a:rPr>
              <a:t>Правило 3.</a:t>
            </a:r>
            <a:r>
              <a:rPr lang="ru-RU" altLang="zh-CN" sz="2100" dirty="0"/>
              <a:t> </a:t>
            </a:r>
          </a:p>
          <a:p>
            <a:pPr>
              <a:lnSpc>
                <a:spcPct val="80000"/>
              </a:lnSpc>
            </a:pPr>
            <a:r>
              <a:rPr lang="ru-RU" b="1" dirty="0">
                <a:solidFill>
                  <a:schemeClr val="tx2"/>
                </a:solidFill>
              </a:rPr>
              <a:t>Компьютер, телевизор и любые занятия, требующие большой зрительной нагрузки, должны продолжаться не более часа в день — так считают врачи-офтальмологи и </a:t>
            </a:r>
            <a:r>
              <a:rPr lang="ru-RU" b="1" dirty="0" smtClean="0">
                <a:solidFill>
                  <a:schemeClr val="tx2"/>
                </a:solidFill>
              </a:rPr>
              <a:t>невропатологи.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5" name="13. А. ПЕТРОВ - ТАНЕЦ ВОСПОМИНАНИЙ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4996" name="Picture 16" descr="мульт танец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450" y="4221088"/>
            <a:ext cx="3672582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5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а 2 из 6502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799080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88640"/>
            <a:ext cx="7632848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          </a:t>
            </a:r>
            <a:r>
              <a:rPr lang="ru-RU" sz="3200" b="1" dirty="0" smtClean="0">
                <a:solidFill>
                  <a:srgbClr val="FF0000"/>
                </a:solidFill>
              </a:rPr>
              <a:t>Физическая </a:t>
            </a:r>
            <a:r>
              <a:rPr lang="ru-RU" sz="3200" b="1" dirty="0">
                <a:solidFill>
                  <a:srgbClr val="FF0000"/>
                </a:solidFill>
              </a:rPr>
              <a:t>готовность </a:t>
            </a:r>
            <a:r>
              <a:rPr lang="ru-RU" sz="3200" b="1" dirty="0" smtClean="0"/>
              <a:t> </a:t>
            </a:r>
          </a:p>
          <a:p>
            <a:r>
              <a:rPr lang="ru-RU" sz="3200" b="1" dirty="0" smtClean="0"/>
              <a:t>На </a:t>
            </a:r>
            <a:r>
              <a:rPr lang="ru-RU" sz="3200" b="1" dirty="0"/>
              <a:t>самом деле самая тяжелая нагрузка в школе – это необходимость сидеть 40 минут урока. Это требует значительных усилий и напряжения всего организма. Если ребенок здоров, хорошо развит физически</a:t>
            </a:r>
            <a:r>
              <a:rPr lang="ru-RU" sz="3200" b="1" dirty="0" smtClean="0"/>
              <a:t>, </a:t>
            </a:r>
            <a:r>
              <a:rPr lang="ru-RU" sz="3200" b="1" dirty="0"/>
              <a:t>у него нет отклонений в развитии, тогда он выдержит любую программу. </a:t>
            </a:r>
            <a:r>
              <a:rPr lang="ru-RU" sz="3200" b="1" dirty="0" smtClean="0"/>
              <a:t>Ослабленный ребенок </a:t>
            </a:r>
            <a:r>
              <a:rPr lang="ru-RU" sz="3200" b="1" dirty="0"/>
              <a:t>быстро устает, не выдерживает нагрузку, становится не работоспособным. Поэтому так важна </a:t>
            </a:r>
            <a:r>
              <a:rPr lang="ru-RU" sz="3200" b="1" dirty="0">
                <a:solidFill>
                  <a:srgbClr val="FF0000"/>
                </a:solidFill>
              </a:rPr>
              <a:t>физическая подготовленность</a:t>
            </a:r>
            <a:r>
              <a:rPr lang="ru-RU" sz="3200" b="1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xmlns="" val="3409810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Картинка 2 из 703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356915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548680"/>
            <a:ext cx="806489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/>
              <a:t>Итак, </a:t>
            </a:r>
            <a:r>
              <a:rPr lang="ru-RU" sz="4400" dirty="0" smtClean="0"/>
              <a:t>в первую очередь надо </a:t>
            </a:r>
            <a:r>
              <a:rPr lang="ru-RU" sz="4400" dirty="0" smtClean="0">
                <a:solidFill>
                  <a:srgbClr val="FF0000"/>
                </a:solidFill>
              </a:rPr>
              <a:t>позаботиться</a:t>
            </a:r>
            <a:r>
              <a:rPr lang="ru-RU" sz="4400" dirty="0" smtClean="0"/>
              <a:t> </a:t>
            </a:r>
            <a:r>
              <a:rPr lang="ru-RU" sz="4400" dirty="0" smtClean="0">
                <a:solidFill>
                  <a:srgbClr val="FF0000"/>
                </a:solidFill>
              </a:rPr>
              <a:t>о здоровье </a:t>
            </a:r>
            <a:r>
              <a:rPr lang="ru-RU" sz="4400" dirty="0" smtClean="0"/>
              <a:t>ребёнка. Плавание, прогулки, катание на коньках, велосипеде - это занятия, способствующие будущему успешному вступлению в школьную жизнь.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xmlns="" val="8966860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Картинка 0 из 8023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433857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Картинка 11 из 2091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1047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Картинка 3 из 5537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64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353774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490</TotalTime>
  <Words>1102</Words>
  <Application>Microsoft Office PowerPoint</Application>
  <PresentationFormat>Экран (4:3)</PresentationFormat>
  <Paragraphs>62</Paragraphs>
  <Slides>33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Трек</vt:lpstr>
      <vt:lpstr>СКОРО В ШКОЛУ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Что необходимо знать и уметь ребенку, поступающему в школу. </vt:lpstr>
      <vt:lpstr>Слайд 29</vt:lpstr>
      <vt:lpstr>Слайд 30</vt:lpstr>
      <vt:lpstr>Слайд 31</vt:lpstr>
      <vt:lpstr>Слайд 32</vt:lpstr>
      <vt:lpstr>Слайд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</dc:creator>
  <cp:lastModifiedBy>user</cp:lastModifiedBy>
  <cp:revision>46</cp:revision>
  <dcterms:created xsi:type="dcterms:W3CDTF">2011-10-25T12:46:19Z</dcterms:created>
  <dcterms:modified xsi:type="dcterms:W3CDTF">2015-11-20T10:32:53Z</dcterms:modified>
</cp:coreProperties>
</file>