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3" r:id="rId16"/>
    <p:sldId id="274" r:id="rId17"/>
    <p:sldId id="275" r:id="rId18"/>
    <p:sldId id="276" r:id="rId19"/>
    <p:sldId id="279" r:id="rId20"/>
    <p:sldId id="280" r:id="rId21"/>
    <p:sldId id="282" r:id="rId22"/>
    <p:sldId id="28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754" autoAdjust="0"/>
  </p:normalViewPr>
  <p:slideViewPr>
    <p:cSldViewPr>
      <p:cViewPr varScale="1">
        <p:scale>
          <a:sx n="60" d="100"/>
          <a:sy n="60" d="100"/>
        </p:scale>
        <p:origin x="-582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8A07F-9A7E-474F-B6DD-14278A6060A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15E58-338F-4909-B588-11BCC71A15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715E58-338F-4909-B588-11BCC71A155C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B5EBB-CBB9-41DA-877C-B3800D455D3E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5619EE-6B59-4A9F-80E6-F076A5B264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B5EBB-CBB9-41DA-877C-B3800D455D3E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19EE-6B59-4A9F-80E6-F076A5B264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B5EBB-CBB9-41DA-877C-B3800D455D3E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19EE-6B59-4A9F-80E6-F076A5B264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B5EBB-CBB9-41DA-877C-B3800D455D3E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5619EE-6B59-4A9F-80E6-F076A5B264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B5EBB-CBB9-41DA-877C-B3800D455D3E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19EE-6B59-4A9F-80E6-F076A5B2649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B5EBB-CBB9-41DA-877C-B3800D455D3E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19EE-6B59-4A9F-80E6-F076A5B264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B5EBB-CBB9-41DA-877C-B3800D455D3E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5619EE-6B59-4A9F-80E6-F076A5B2649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B5EBB-CBB9-41DA-877C-B3800D455D3E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19EE-6B59-4A9F-80E6-F076A5B264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B5EBB-CBB9-41DA-877C-B3800D455D3E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19EE-6B59-4A9F-80E6-F076A5B264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B5EBB-CBB9-41DA-877C-B3800D455D3E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19EE-6B59-4A9F-80E6-F076A5B264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B5EBB-CBB9-41DA-877C-B3800D455D3E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19EE-6B59-4A9F-80E6-F076A5B2649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1DB5EBB-CBB9-41DA-877C-B3800D455D3E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5619EE-6B59-4A9F-80E6-F076A5B2649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id25822910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id258229106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id25822910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143117"/>
            <a:ext cx="8458200" cy="1785949"/>
          </a:xfrm>
        </p:spPr>
        <p:txBody>
          <a:bodyPr>
            <a:normAutofit/>
          </a:bodyPr>
          <a:lstStyle/>
          <a:p>
            <a:pPr algn="ctr"/>
            <a:r>
              <a:rPr lang="ru-RU" sz="2800" b="1" cap="small" dirty="0" smtClean="0"/>
              <a:t>7 шагов в преодолении </a:t>
            </a:r>
            <a:r>
              <a:rPr lang="ru-RU" sz="2800" b="1" cap="small" dirty="0" smtClean="0"/>
              <a:t>страхов  у  детей</a:t>
            </a:r>
            <a:br>
              <a:rPr lang="ru-RU" sz="2800" b="1" cap="small" dirty="0" smtClean="0"/>
            </a:br>
            <a:r>
              <a:rPr lang="ru-RU" sz="2400" b="1" cap="small" dirty="0" smtClean="0"/>
              <a:t/>
            </a:r>
            <a:br>
              <a:rPr lang="ru-RU" sz="2400" b="1" cap="small" dirty="0" smtClean="0"/>
            </a:br>
            <a:endParaRPr lang="ru-RU" sz="2400" b="1" cap="small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40" y="6357958"/>
            <a:ext cx="5000660" cy="285752"/>
          </a:xfrm>
        </p:spPr>
        <p:txBody>
          <a:bodyPr>
            <a:noAutofit/>
          </a:bodyPr>
          <a:lstStyle/>
          <a:p>
            <a:r>
              <a:rPr lang="ru-RU" sz="1400" dirty="0" smtClean="0"/>
              <a:t>Автор  Татьяна </a:t>
            </a:r>
            <a:r>
              <a:rPr lang="ru-RU" sz="1400" dirty="0" err="1" smtClean="0"/>
              <a:t>Сундырева</a:t>
            </a:r>
            <a:r>
              <a:rPr lang="ru-RU" sz="1400" dirty="0" smtClean="0"/>
              <a:t> </a:t>
            </a:r>
            <a:r>
              <a:rPr lang="en-US" sz="1400" dirty="0" smtClean="0">
                <a:hlinkClick r:id="rId3"/>
              </a:rPr>
              <a:t>https</a:t>
            </a:r>
            <a:r>
              <a:rPr lang="en-US" sz="1400" dirty="0" smtClean="0">
                <a:hlinkClick r:id="rId3"/>
              </a:rPr>
              <a:t>://vk.com/id258229106</a:t>
            </a: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428628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214818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071546"/>
            <a:ext cx="8696356" cy="51435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</a:t>
            </a:r>
            <a:r>
              <a:rPr lang="ru-RU" sz="2400" b="1" u="sng" dirty="0" smtClean="0"/>
              <a:t>Шаг </a:t>
            </a:r>
            <a:r>
              <a:rPr lang="ru-RU" sz="2400" b="1" u="sng" dirty="0" smtClean="0"/>
              <a:t>3. Любите  и поддерживайте ребенка.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Взрослый </a:t>
            </a:r>
            <a:r>
              <a:rPr lang="ru-RU" sz="2400" dirty="0" smtClean="0"/>
              <a:t>должен быть всегда рядом, не отворачиваться и </a:t>
            </a:r>
            <a:r>
              <a:rPr lang="ru-RU" sz="2400" dirty="0" smtClean="0"/>
              <a:t>  не говорить</a:t>
            </a:r>
            <a:r>
              <a:rPr lang="ru-RU" sz="2400" dirty="0" smtClean="0"/>
              <a:t>: «Не выдумывай</a:t>
            </a:r>
            <a:r>
              <a:rPr lang="ru-RU" sz="2400" dirty="0" smtClean="0"/>
              <a:t>!»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</a:t>
            </a:r>
            <a:r>
              <a:rPr lang="ru-RU" sz="2400" dirty="0" smtClean="0"/>
              <a:t>Во взрослом человеке ребенок видит гарантию безопасности, у которого он может попросить помощь и поддержку. Это закон воспитания – «рука об руку</a:t>
            </a:r>
            <a:r>
              <a:rPr lang="ru-RU" sz="2400" dirty="0" smtClean="0"/>
              <a:t>».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Ребенок </a:t>
            </a:r>
            <a:r>
              <a:rPr lang="ru-RU" sz="2400" dirty="0" smtClean="0"/>
              <a:t>должен знать</a:t>
            </a:r>
            <a:r>
              <a:rPr lang="ru-RU" sz="2400" dirty="0" smtClean="0"/>
              <a:t>, что </a:t>
            </a:r>
            <a:r>
              <a:rPr lang="ru-RU" sz="2400" dirty="0" smtClean="0"/>
              <a:t>вы в любое время  придете к </a:t>
            </a:r>
            <a:r>
              <a:rPr lang="ru-RU" sz="2400" dirty="0" smtClean="0"/>
              <a:t> нему </a:t>
            </a:r>
            <a:r>
              <a:rPr lang="ru-RU" sz="2400" dirty="0" smtClean="0"/>
              <a:t>на помощь.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Говорите </a:t>
            </a:r>
            <a:r>
              <a:rPr lang="ru-RU" sz="2400" dirty="0" smtClean="0"/>
              <a:t>ребенку, как сильно вы его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любите. Обнимайте</a:t>
            </a:r>
            <a:r>
              <a:rPr lang="ru-RU" sz="2400" dirty="0" smtClean="0"/>
              <a:t>, целуйте ребенка</a:t>
            </a:r>
            <a:r>
              <a:rPr lang="ru-RU" sz="2400" dirty="0" smtClean="0"/>
              <a:t>,</a:t>
            </a:r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dirty="0" smtClean="0"/>
              <a:t>дайте ему почувствовать физически</a:t>
            </a:r>
            <a:r>
              <a:rPr lang="ru-RU" sz="2400" dirty="0" smtClean="0"/>
              <a:t>, </a:t>
            </a:r>
            <a:endParaRPr lang="ru-RU" sz="2400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71472" y="2357430"/>
            <a:ext cx="83582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Тать\images (5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4429132"/>
            <a:ext cx="25336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428628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214818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071546"/>
            <a:ext cx="8696356" cy="51435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</a:t>
            </a:r>
            <a:r>
              <a:rPr lang="ru-RU" sz="2400" dirty="0" smtClean="0"/>
              <a:t>как </a:t>
            </a:r>
            <a:r>
              <a:rPr lang="ru-RU" sz="2400" dirty="0" smtClean="0"/>
              <a:t>вы его оберегаете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dirty="0" smtClean="0"/>
              <a:t>    </a:t>
            </a:r>
            <a:r>
              <a:rPr lang="ru-RU" sz="2400" dirty="0" smtClean="0"/>
              <a:t>Чем чаще вы будете это делать</a:t>
            </a:r>
            <a:r>
              <a:rPr lang="ru-RU" sz="2400" dirty="0" smtClean="0"/>
              <a:t>, тем больше </a:t>
            </a:r>
            <a:r>
              <a:rPr lang="ru-RU" sz="2400" dirty="0" smtClean="0"/>
              <a:t>у вас будет возможности снять эмоциональное напряжение </a:t>
            </a:r>
            <a:r>
              <a:rPr lang="ru-RU" sz="2400" dirty="0" smtClean="0"/>
              <a:t> </a:t>
            </a:r>
            <a:r>
              <a:rPr lang="ru-RU" sz="2400" dirty="0" smtClean="0"/>
              <a:t>страха и тревоги.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Дарите </a:t>
            </a:r>
            <a:r>
              <a:rPr lang="ru-RU" sz="2400" dirty="0" smtClean="0"/>
              <a:t>своему  ребенку улыбку и он поймет</a:t>
            </a:r>
            <a:r>
              <a:rPr lang="ru-RU" sz="2400" dirty="0" smtClean="0"/>
              <a:t>, что </a:t>
            </a:r>
            <a:r>
              <a:rPr lang="ru-RU" sz="2400" dirty="0" smtClean="0"/>
              <a:t>вы его любите.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71472" y="2357430"/>
            <a:ext cx="83582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428628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214818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857232"/>
            <a:ext cx="8696356" cy="57864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</a:t>
            </a:r>
            <a:r>
              <a:rPr lang="ru-RU" sz="2400" b="1" u="sng" dirty="0" smtClean="0"/>
              <a:t>Шаг 4. Уделяйте внимание ребенку не в количественном отношении, а в качественном</a:t>
            </a:r>
            <a:r>
              <a:rPr lang="ru-RU" sz="2400" b="1" u="sng" dirty="0" smtClean="0"/>
              <a:t>.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Если </a:t>
            </a:r>
            <a:r>
              <a:rPr lang="ru-RU" sz="2400" dirty="0" smtClean="0"/>
              <a:t>ребенок хочет с вами поговорить</a:t>
            </a:r>
            <a:r>
              <a:rPr lang="ru-RU" sz="2400" dirty="0" smtClean="0"/>
              <a:t>, отложите </a:t>
            </a:r>
            <a:r>
              <a:rPr lang="ru-RU" sz="2400" dirty="0" smtClean="0"/>
              <a:t>все свои дела. Никогда не говорите ребенку: «Мне некогда!» Лучше договоритесь: «Подожди  пять минут, закончу свое дело, и мы с тобой поболтаем!» Не забывайте о своем обещании.</a:t>
            </a:r>
          </a:p>
          <a:p>
            <a:pPr>
              <a:buNone/>
            </a:pP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Внимательно </a:t>
            </a:r>
            <a:r>
              <a:rPr lang="ru-RU" sz="2400" dirty="0" smtClean="0"/>
              <a:t>слушайте все, что рассказывает вам ребенок. Спрашивайте его мнение, чтобы он чувствовал свою значимость.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15-30 </a:t>
            </a:r>
            <a:r>
              <a:rPr lang="ru-RU" sz="2400" dirty="0" smtClean="0"/>
              <a:t>минут целенаправленного общения или совместной деятельности  с ребенком принесут больше пользы, </a:t>
            </a:r>
            <a:r>
              <a:rPr lang="ru-RU" sz="2400" dirty="0" smtClean="0"/>
              <a:t>чем</a:t>
            </a: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71472" y="2357430"/>
            <a:ext cx="83582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428628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214818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7644" y="1142984"/>
            <a:ext cx="8696356" cy="51435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</a:t>
            </a:r>
            <a:r>
              <a:rPr lang="ru-RU" sz="2400" dirty="0" smtClean="0"/>
              <a:t>целый день рядом, но с минутным вниманием к нему.</a:t>
            </a:r>
          </a:p>
          <a:p>
            <a:pPr>
              <a:buNone/>
            </a:pPr>
            <a:r>
              <a:rPr lang="ru-RU" sz="2400" dirty="0" smtClean="0"/>
              <a:t>    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Полезно </a:t>
            </a:r>
            <a:r>
              <a:rPr lang="ru-RU" sz="2400" dirty="0" smtClean="0"/>
              <a:t>перед сном посидеть, поговорить, погладить ребенка, чтобы исчезло излишнее беспокойство, напряжение, чтобы ребенок не чувствовал </a:t>
            </a:r>
            <a:r>
              <a:rPr lang="ru-RU" sz="2400" dirty="0" smtClean="0"/>
              <a:t>одиночества, не боялся темноты </a:t>
            </a:r>
            <a:r>
              <a:rPr lang="ru-RU" sz="2400" dirty="0" smtClean="0"/>
              <a:t>и замкнутого пространства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dirty="0" smtClean="0"/>
              <a:t>    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Если </a:t>
            </a:r>
            <a:r>
              <a:rPr lang="ru-RU" sz="2400" dirty="0" smtClean="0"/>
              <a:t>ваше внимание к </a:t>
            </a:r>
            <a:r>
              <a:rPr lang="ru-RU" sz="2400" dirty="0" smtClean="0"/>
              <a:t>ребенку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полноценно, то </a:t>
            </a:r>
            <a:r>
              <a:rPr lang="ru-RU" sz="2400" dirty="0" smtClean="0"/>
              <a:t>не имеет </a:t>
            </a:r>
            <a:r>
              <a:rPr lang="ru-RU" sz="2400" dirty="0" smtClean="0"/>
              <a:t>смысла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</a:t>
            </a:r>
            <a:r>
              <a:rPr lang="ru-RU" sz="2400" dirty="0" smtClean="0"/>
              <a:t>опасаться появлению у </a:t>
            </a:r>
            <a:r>
              <a:rPr lang="ru-RU" sz="2400" dirty="0" smtClean="0"/>
              <a:t>ребенка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</a:t>
            </a:r>
            <a:r>
              <a:rPr lang="ru-RU" sz="2400" dirty="0" smtClean="0"/>
              <a:t>страхов.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6" name="Рисунок 5" descr="C:\Users\Тать\Без названия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571876"/>
            <a:ext cx="3286149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485778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4000504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7644" y="1142984"/>
            <a:ext cx="8696356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 </a:t>
            </a:r>
            <a:r>
              <a:rPr lang="ru-RU" sz="2400" b="1" u="sng" dirty="0" smtClean="0"/>
              <a:t>Шаг </a:t>
            </a:r>
            <a:r>
              <a:rPr lang="ru-RU" sz="2400" b="1" u="sng" dirty="0" smtClean="0"/>
              <a:t>5. Активная совместная деятельность.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Ребенку </a:t>
            </a:r>
            <a:r>
              <a:rPr lang="ru-RU" sz="2400" dirty="0" smtClean="0"/>
              <a:t>нужно ощущение своей значимости, важности, ценности его для родителей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dirty="0" smtClean="0"/>
              <a:t>     В </a:t>
            </a:r>
            <a:r>
              <a:rPr lang="ru-RU" sz="2400" dirty="0" smtClean="0"/>
              <a:t>совместной деятельности  - играх, соревнованиях, труде, экспериментах, изобразительной деятельности, ребенок  выплескивает все свои отрицательные эмоции, так как видит радостных и</a:t>
            </a:r>
            <a:r>
              <a:rPr lang="ru-RU" sz="2400" dirty="0" smtClean="0"/>
              <a:t>    </a:t>
            </a:r>
            <a:r>
              <a:rPr lang="ru-RU" sz="2400" dirty="0" smtClean="0"/>
              <a:t>счастливых родителей. 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                                     Особенно </a:t>
            </a:r>
            <a:r>
              <a:rPr lang="ru-RU" sz="2400" dirty="0" smtClean="0"/>
              <a:t>важны совместные </a:t>
            </a:r>
            <a:r>
              <a:rPr lang="ru-RU" sz="2400" dirty="0" smtClean="0"/>
              <a:t>телесные</a:t>
            </a:r>
          </a:p>
          <a:p>
            <a:pPr>
              <a:buNone/>
            </a:pPr>
            <a:r>
              <a:rPr lang="ru-RU" sz="2400" dirty="0" smtClean="0"/>
              <a:t>                                          игры </a:t>
            </a:r>
            <a:r>
              <a:rPr lang="ru-RU" sz="2400" dirty="0" smtClean="0"/>
              <a:t>– действия, </a:t>
            </a:r>
            <a:r>
              <a:rPr lang="ru-RU" sz="2400" dirty="0" smtClean="0"/>
              <a:t>  типа покатаемся на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         папе-лошадке, поборемся, побьем</a:t>
            </a:r>
            <a:endParaRPr lang="ru-RU" sz="2400" dirty="0"/>
          </a:p>
        </p:txBody>
      </p:sp>
      <p:pic>
        <p:nvPicPr>
          <p:cNvPr id="7" name="Рисунок 6" descr="C:\Users\Тать\Без названия (1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286256"/>
            <a:ext cx="26289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485778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4000504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7644" y="1142984"/>
            <a:ext cx="8696356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</a:t>
            </a:r>
            <a:r>
              <a:rPr lang="ru-RU" sz="2400" dirty="0" smtClean="0"/>
              <a:t> </a:t>
            </a:r>
            <a:r>
              <a:rPr lang="ru-RU" sz="2400" dirty="0" smtClean="0"/>
              <a:t>друг друга подушками. Эти игры снижают негативные эмоции, преодолевают появление страхов. 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Очень </a:t>
            </a:r>
            <a:r>
              <a:rPr lang="ru-RU" sz="2400" dirty="0" smtClean="0"/>
              <a:t>важны семейные традиции: выезд на природу, рыбалку, организация праздников. Они способствуют снятию эмоциональных </a:t>
            </a:r>
            <a:r>
              <a:rPr lang="ru-RU" sz="2400" dirty="0" smtClean="0"/>
              <a:t>зажимов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Важно </a:t>
            </a:r>
            <a:r>
              <a:rPr lang="ru-RU" sz="2400" dirty="0" smtClean="0"/>
              <a:t>заниматься творчеством с ребенком. То, что ребенок не расскажет вслух, он выскажет на бумаге – нарисует свой страх, а ваша задача - сделать так, чтобы страх - персонаж превратился в доброго героя.</a:t>
            </a:r>
          </a:p>
          <a:p>
            <a:pPr>
              <a:buNone/>
            </a:pPr>
            <a:r>
              <a:rPr lang="ru-RU" sz="2400" dirty="0" smtClean="0"/>
              <a:t>                           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485778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4000504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7644" y="1142984"/>
            <a:ext cx="8696356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Регулярно </a:t>
            </a:r>
            <a:r>
              <a:rPr lang="ru-RU" sz="2400" dirty="0" smtClean="0"/>
              <a:t>хвалите своего ребенка. Поощряйте, </a:t>
            </a:r>
            <a:r>
              <a:rPr lang="ru-RU" sz="2400" dirty="0" smtClean="0"/>
              <a:t>награждайте.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</a:t>
            </a:r>
            <a:r>
              <a:rPr lang="ru-RU" sz="2400" dirty="0" smtClean="0"/>
              <a:t>Он почувствует  уверенность в себе,  и его не будут посещать беспокойные мысли. 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Главное </a:t>
            </a:r>
            <a:r>
              <a:rPr lang="ru-RU" sz="2400" dirty="0" smtClean="0"/>
              <a:t>– просто активно включиться в жизнь ребенка. Насыщенная  деятельность в течение дня принесет положительные результаты.</a:t>
            </a:r>
          </a:p>
          <a:p>
            <a:pPr>
              <a:buNone/>
            </a:pPr>
            <a:r>
              <a:rPr lang="ru-RU" sz="2400" dirty="0" smtClean="0"/>
              <a:t>         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485778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4000504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7644" y="1142984"/>
            <a:ext cx="8482074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b="1" u="sng" dirty="0" smtClean="0"/>
              <a:t>Шаг 6. Будьте примером уверенного, гибкого, контактного поведения.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Не </a:t>
            </a:r>
            <a:r>
              <a:rPr lang="ru-RU" sz="2400" dirty="0" smtClean="0"/>
              <a:t>позволяйте при ребенке выяснять отношения, устраивать скандалы, иначе  это приведет к формированию тревожности и </a:t>
            </a:r>
            <a:r>
              <a:rPr lang="ru-RU" sz="2400" dirty="0" smtClean="0"/>
              <a:t>мнительности. </a:t>
            </a:r>
            <a:r>
              <a:rPr lang="ru-RU" sz="2400" dirty="0" smtClean="0"/>
              <a:t>Демонстрируйте при ребенке любовь и уважение друг к другу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Не </a:t>
            </a:r>
            <a:r>
              <a:rPr lang="ru-RU" sz="2400" dirty="0" smtClean="0"/>
              <a:t>критикуйте ребенка, если он совершил ошибку, обсудите, помогите сделать правильный выбор. Расскажите о тех ошибках, которые совершали сами. Создайте доверительные отношения с ребенком.</a:t>
            </a:r>
          </a:p>
          <a:p>
            <a:pPr>
              <a:buNone/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564357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4000504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7644" y="1142984"/>
            <a:ext cx="8482074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dirty="0" smtClean="0"/>
              <a:t>Рассказывайте ребенку о своей работе, о том, что делаете, чем занимаетесь, говорите так, как будто он взрослый человек. </a:t>
            </a:r>
          </a:p>
          <a:p>
            <a:pPr>
              <a:buNone/>
            </a:pPr>
            <a:r>
              <a:rPr lang="ru-RU" sz="2400" dirty="0" smtClean="0"/>
              <a:t>     Уважайте </a:t>
            </a:r>
            <a:r>
              <a:rPr lang="ru-RU" sz="2400" dirty="0" smtClean="0"/>
              <a:t>взросление своего ребенка</a:t>
            </a:r>
            <a:r>
              <a:rPr lang="ru-RU" sz="2400" dirty="0" smtClean="0"/>
              <a:t>!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</a:t>
            </a:r>
            <a:r>
              <a:rPr lang="ru-RU" sz="2400" dirty="0" smtClean="0"/>
              <a:t>Русская пословица гласит: «Яблочко от яблони недалеко падает». </a:t>
            </a:r>
            <a:r>
              <a:rPr lang="ru-RU" sz="2400" dirty="0" smtClean="0"/>
              <a:t>Помните об этом!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Делайте </a:t>
            </a:r>
            <a:r>
              <a:rPr lang="ru-RU" sz="2400" dirty="0" smtClean="0"/>
              <a:t>так, чтобы быть </a:t>
            </a:r>
            <a:r>
              <a:rPr lang="ru-RU" sz="2400" dirty="0" smtClean="0"/>
              <a:t>для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</a:t>
            </a:r>
            <a:r>
              <a:rPr lang="ru-RU" sz="2400" dirty="0" smtClean="0"/>
              <a:t>ребенка </a:t>
            </a:r>
            <a:r>
              <a:rPr lang="ru-RU" sz="2400" dirty="0" smtClean="0"/>
              <a:t>положительным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</a:t>
            </a:r>
            <a:r>
              <a:rPr lang="ru-RU" sz="2400" dirty="0" smtClean="0"/>
              <a:t>примером, чтобы он </a:t>
            </a:r>
            <a:r>
              <a:rPr lang="ru-RU" sz="2400" dirty="0" smtClean="0"/>
              <a:t>стремился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</a:t>
            </a:r>
            <a:r>
              <a:rPr lang="ru-RU" sz="2400" dirty="0" smtClean="0"/>
              <a:t>быть таким же, как вы.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  <p:pic>
        <p:nvPicPr>
          <p:cNvPr id="6" name="Рисунок 5" descr="C:\Users\Тать\dBWK9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6293" y="3214686"/>
            <a:ext cx="3097673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564357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4000504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7644" y="1142984"/>
            <a:ext cx="8482074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 </a:t>
            </a:r>
            <a:r>
              <a:rPr lang="ru-RU" sz="2400" b="1" u="sng" dirty="0" smtClean="0"/>
              <a:t>Шаг </a:t>
            </a:r>
            <a:r>
              <a:rPr lang="ru-RU" sz="2400" b="1" u="sng" dirty="0" smtClean="0"/>
              <a:t>7. Насыщение ребенка впечатлениями.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Быть </a:t>
            </a:r>
            <a:r>
              <a:rPr lang="ru-RU" sz="2400" dirty="0" smtClean="0"/>
              <a:t>вместе с ребенком во время отпуска, в выходные – это всегда праздник </a:t>
            </a:r>
            <a:r>
              <a:rPr lang="ru-RU" sz="2400" dirty="0" smtClean="0"/>
              <a:t>для него.</a:t>
            </a:r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dirty="0" smtClean="0"/>
              <a:t>Разнообразьте впечатления ребенка. Это не только выезд на дачу, природу, </a:t>
            </a:r>
            <a:r>
              <a:rPr lang="ru-RU" sz="2400" dirty="0" smtClean="0"/>
              <a:t>но и </a:t>
            </a:r>
            <a:r>
              <a:rPr lang="ru-RU" sz="2400" dirty="0" smtClean="0"/>
              <a:t>на море, </a:t>
            </a:r>
            <a:r>
              <a:rPr lang="ru-RU" sz="2400" dirty="0" smtClean="0"/>
              <a:t> </a:t>
            </a:r>
            <a:r>
              <a:rPr lang="ru-RU" sz="2400" dirty="0" smtClean="0"/>
              <a:t>в другие страны. 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Так</a:t>
            </a:r>
            <a:r>
              <a:rPr lang="ru-RU" sz="2400" dirty="0" smtClean="0"/>
              <a:t>, например, круизные путешествия на лайнерах.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Превосходный </a:t>
            </a:r>
            <a:r>
              <a:rPr lang="ru-RU" sz="2400" dirty="0" smtClean="0"/>
              <a:t>семейный отдых без переездов, поиска </a:t>
            </a:r>
            <a:r>
              <a:rPr lang="ru-RU" sz="2400" dirty="0" smtClean="0"/>
              <a:t>развлечений для ребенка.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На </a:t>
            </a:r>
            <a:r>
              <a:rPr lang="ru-RU" sz="2400" dirty="0" smtClean="0"/>
              <a:t>лайнерах для детей  есть комнаты </a:t>
            </a:r>
            <a:r>
              <a:rPr lang="ru-RU" sz="2400" dirty="0" err="1" smtClean="0"/>
              <a:t>лего</a:t>
            </a:r>
            <a:r>
              <a:rPr lang="ru-RU" sz="2400" dirty="0" smtClean="0"/>
              <a:t>, кинотеатры, мастер </a:t>
            </a:r>
            <a:r>
              <a:rPr lang="ru-RU" sz="2400" dirty="0" smtClean="0"/>
              <a:t>-классы</a:t>
            </a:r>
            <a:r>
              <a:rPr lang="ru-RU" sz="2400" dirty="0" smtClean="0"/>
              <a:t>, в питании - детское меню, общение </a:t>
            </a:r>
            <a:r>
              <a:rPr lang="ru-RU" sz="2400" dirty="0" smtClean="0"/>
              <a:t>со сверстниками</a:t>
            </a:r>
            <a:r>
              <a:rPr lang="ru-RU" sz="2400" dirty="0" smtClean="0"/>
              <a:t>, бассейны, аквапарк, воспитатели, 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267728" cy="4525963"/>
          </a:xfrm>
        </p:spPr>
        <p:txBody>
          <a:bodyPr>
            <a:normAutofit fontScale="25000" lnSpcReduction="20000"/>
          </a:bodyPr>
          <a:lstStyle/>
          <a:p>
            <a:endParaRPr lang="ru-RU" sz="3500" dirty="0" smtClean="0"/>
          </a:p>
          <a:p>
            <a:pPr>
              <a:buNone/>
            </a:pPr>
            <a:r>
              <a:rPr lang="ru-RU" sz="5100" dirty="0" smtClean="0"/>
              <a:t>        </a:t>
            </a:r>
            <a:r>
              <a:rPr lang="ru-RU" sz="9600" dirty="0" smtClean="0"/>
              <a:t>Если вы начали читать эту книгу, значит, вы не равнодушны к проблеме страхов у детей,  и хотите получить советы, как их преодолеть.</a:t>
            </a:r>
          </a:p>
          <a:p>
            <a:endParaRPr lang="ru-RU" sz="9600" dirty="0" smtClean="0"/>
          </a:p>
          <a:p>
            <a:pPr>
              <a:buNone/>
            </a:pPr>
            <a:r>
              <a:rPr lang="ru-RU" sz="9600" dirty="0" smtClean="0"/>
              <a:t>     Страхи – постоянные спутники, сопровождающие человека по жизни. </a:t>
            </a:r>
            <a:r>
              <a:rPr lang="ru-RU" sz="9600" dirty="0" err="1" smtClean="0"/>
              <a:t>Непреодоленный</a:t>
            </a:r>
            <a:r>
              <a:rPr lang="ru-RU" sz="9600" dirty="0" smtClean="0"/>
              <a:t> своевременно  страх может закрепиться в сознании человека и перейти в психологическую травму. </a:t>
            </a:r>
          </a:p>
          <a:p>
            <a:endParaRPr lang="ru-RU" sz="9600" dirty="0" smtClean="0"/>
          </a:p>
          <a:p>
            <a:pPr>
              <a:buNone/>
            </a:pPr>
            <a:r>
              <a:rPr lang="ru-RU" sz="9600" dirty="0" smtClean="0"/>
              <a:t>     Моя задача – помочь взрослым, чтобы их ребенок был психически здоров, был счастливым и успешным. </a:t>
            </a:r>
          </a:p>
          <a:p>
            <a:pPr>
              <a:buNone/>
            </a:pPr>
            <a:r>
              <a:rPr lang="ru-RU" sz="9600" dirty="0" smtClean="0"/>
              <a:t>     А вы разве не этого хотите?</a:t>
            </a:r>
          </a:p>
          <a:p>
            <a:endParaRPr lang="ru-RU" sz="9600" dirty="0" smtClean="0"/>
          </a:p>
          <a:p>
            <a:pPr>
              <a:buNone/>
            </a:pPr>
            <a:endParaRPr lang="ru-RU" sz="5100" dirty="0" smtClean="0"/>
          </a:p>
          <a:p>
            <a:r>
              <a:rPr lang="ru-RU" sz="5400" dirty="0" smtClean="0"/>
              <a:t>                                                                       Автор  </a:t>
            </a:r>
            <a:r>
              <a:rPr lang="ru-RU" sz="5400" dirty="0" smtClean="0"/>
              <a:t>Татьяна </a:t>
            </a:r>
            <a:r>
              <a:rPr lang="ru-RU" sz="5400" dirty="0" err="1" smtClean="0"/>
              <a:t>Сундырева</a:t>
            </a:r>
            <a:r>
              <a:rPr lang="en-US" sz="5400" dirty="0" smtClean="0">
                <a:hlinkClick r:id="rId2"/>
              </a:rPr>
              <a:t>https</a:t>
            </a:r>
            <a:r>
              <a:rPr lang="en-US" sz="5400" dirty="0" smtClean="0">
                <a:hlinkClick r:id="rId2"/>
              </a:rPr>
              <a:t>://vk.com/id258229106</a:t>
            </a:r>
            <a:endParaRPr lang="ru-RU" sz="5400" dirty="0" smtClean="0"/>
          </a:p>
          <a:p>
            <a:endParaRPr lang="ru-RU" sz="5100" dirty="0" smtClean="0"/>
          </a:p>
          <a:p>
            <a:endParaRPr lang="ru-RU" sz="5100" dirty="0" smtClean="0"/>
          </a:p>
          <a:p>
            <a:endParaRPr lang="ru-RU" sz="5100" dirty="0" smtClean="0"/>
          </a:p>
          <a:p>
            <a:endParaRPr lang="ru-RU" sz="5100" dirty="0" smtClean="0"/>
          </a:p>
          <a:p>
            <a:pPr>
              <a:buNone/>
            </a:pPr>
            <a:endParaRPr lang="ru-RU" sz="5100" dirty="0" smtClean="0"/>
          </a:p>
          <a:p>
            <a:r>
              <a:rPr lang="ru-RU" sz="5100" dirty="0" smtClean="0"/>
              <a:t>Я предполагаю, что вы можете подумать - это мне не нужно, и у моего ребенка не наблюдается беспокойства и тревожности, но поверьте, порой, это бывает малозаметно. </a:t>
            </a:r>
          </a:p>
          <a:p>
            <a:r>
              <a:rPr lang="ru-RU" sz="5100" dirty="0" smtClean="0"/>
              <a:t>Сегодня может это вам и не надо, но завтра может пригодиться. </a:t>
            </a:r>
          </a:p>
          <a:p>
            <a:r>
              <a:rPr lang="ru-RU" sz="5100" dirty="0" smtClean="0"/>
              <a:t>В этой книге вы узнаете о  7 шагах в преодолении страхов у детей, прочитав книгу до конца.</a:t>
            </a:r>
          </a:p>
          <a:p>
            <a:r>
              <a:rPr lang="ru-RU" sz="3600" dirty="0" smtClean="0"/>
              <a:t> </a:t>
            </a:r>
          </a:p>
          <a:p>
            <a:r>
              <a:rPr lang="ru-RU" sz="3600" dirty="0" smtClean="0"/>
              <a:t>                                                                   Автор  </a:t>
            </a:r>
            <a:r>
              <a:rPr lang="ru-RU" sz="3600" dirty="0" smtClean="0"/>
              <a:t>Татьяна </a:t>
            </a:r>
            <a:r>
              <a:rPr lang="ru-RU" sz="3600" dirty="0" err="1" smtClean="0"/>
              <a:t>Сундырева</a:t>
            </a:r>
            <a:r>
              <a:rPr lang="ru-RU" sz="3600" dirty="0" smtClean="0"/>
              <a:t>      </a:t>
            </a:r>
            <a:r>
              <a:rPr lang="en-US" sz="3600" dirty="0" smtClean="0">
                <a:hlinkClick r:id="rId2"/>
              </a:rPr>
              <a:t>https://vk.com/id258229106</a:t>
            </a:r>
            <a:endParaRPr lang="ru-RU" sz="3600" dirty="0" smtClean="0"/>
          </a:p>
          <a:p>
            <a:endParaRPr lang="ru-RU" sz="3500" dirty="0" smtClean="0"/>
          </a:p>
          <a:p>
            <a:endParaRPr lang="ru-RU" sz="3500" dirty="0" smtClean="0"/>
          </a:p>
          <a:p>
            <a:endParaRPr lang="ru-RU" sz="35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564357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4000504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7644" y="1142984"/>
            <a:ext cx="8482074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dirty="0" smtClean="0"/>
              <a:t>которые приглядывают за </a:t>
            </a:r>
            <a:r>
              <a:rPr lang="ru-RU" sz="2400" dirty="0" smtClean="0"/>
              <a:t>детьми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.    Превосходный </a:t>
            </a:r>
            <a:r>
              <a:rPr lang="ru-RU" sz="2400" dirty="0" smtClean="0"/>
              <a:t>семейный отдых без переездов, поиска </a:t>
            </a:r>
            <a:r>
              <a:rPr lang="ru-RU" sz="2400" dirty="0" smtClean="0"/>
              <a:t>развлечений для ребенка.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 Все </a:t>
            </a:r>
            <a:r>
              <a:rPr lang="ru-RU" sz="2400" dirty="0" smtClean="0"/>
              <a:t>в одном месте. 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Путешествие </a:t>
            </a:r>
            <a:r>
              <a:rPr lang="ru-RU" sz="2400" dirty="0" smtClean="0"/>
              <a:t>на лайнере  не только расширяет кругозор, дает ему море эмоций, восторга от </a:t>
            </a:r>
            <a:r>
              <a:rPr lang="ru-RU" sz="2400" dirty="0" smtClean="0"/>
              <a:t>увиденного, меняется </a:t>
            </a:r>
            <a:r>
              <a:rPr lang="ru-RU" sz="2400" dirty="0" smtClean="0"/>
              <a:t>видение мира у </a:t>
            </a:r>
            <a:r>
              <a:rPr lang="ru-RU" sz="2400" dirty="0" err="1" smtClean="0"/>
              <a:t>ребенк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564357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4000504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7644" y="1142984"/>
            <a:ext cx="8482074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Это </a:t>
            </a:r>
            <a:r>
              <a:rPr lang="ru-RU" sz="2400" dirty="0" smtClean="0"/>
              <a:t>праздник, которого достоин каждый ребенок. Исчезают все страхи, тревожность, беспокойство. Ребенок становится активнее, жизнерадостнее.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  <p:pic>
        <p:nvPicPr>
          <p:cNvPr id="6" name="Рисунок 5" descr="C:\Users\Тать\круиз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3071810"/>
            <a:ext cx="485778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564357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4000504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7644" y="1142984"/>
            <a:ext cx="8482074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 </a:t>
            </a:r>
            <a:r>
              <a:rPr lang="ru-RU" sz="2400" dirty="0" smtClean="0"/>
              <a:t>Вот мы и дошли до конца, и я уверена, что вы возьмете на вооружение мои рекомендации, которые помогут вам избежать серьезных страхов у вашего ребенка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Если </a:t>
            </a:r>
            <a:r>
              <a:rPr lang="ru-RU" sz="2400" dirty="0" smtClean="0"/>
              <a:t>моя книга вам стала полезной,  и вы хотите получить более конкретную информацию, стучитесь ко мне в друзья или напишите мне. Я открыта для общения и с удовольствием вам помогу.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/>
              <a:t>    Я </a:t>
            </a:r>
            <a:r>
              <a:rPr lang="ru-RU" sz="2400" dirty="0" smtClean="0"/>
              <a:t>предполагаю, что вы можете подумать - это мне не нужно, и у моего ребенка не наблюдается беспокойства и тревожности, но поверьте, порой, </a:t>
            </a:r>
            <a:r>
              <a:rPr lang="ru-RU" sz="2400" dirty="0" smtClean="0"/>
              <a:t>у ребенка это </a:t>
            </a:r>
            <a:r>
              <a:rPr lang="ru-RU" sz="2400" dirty="0" smtClean="0"/>
              <a:t>бывает малозаметно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dirty="0" smtClean="0"/>
              <a:t>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Сегодня </a:t>
            </a:r>
            <a:r>
              <a:rPr lang="ru-RU" sz="2400" dirty="0" smtClean="0"/>
              <a:t>может это вам и не надо, но завтра может пригодиться. </a:t>
            </a:r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В </a:t>
            </a:r>
            <a:r>
              <a:rPr lang="ru-RU" sz="2400" dirty="0" smtClean="0"/>
              <a:t>этой книге вы узнаете о  7 шагах в преодолении страхов у детей, прочитав книгу до конца.</a:t>
            </a:r>
          </a:p>
          <a:p>
            <a:pPr>
              <a:buNone/>
            </a:pPr>
            <a:r>
              <a:rPr lang="ru-RU" dirty="0" smtClean="0"/>
              <a:t>                                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      </a:t>
            </a:r>
            <a:r>
              <a:rPr lang="ru-RU" sz="1400" dirty="0" smtClean="0"/>
              <a:t>Автор  </a:t>
            </a:r>
            <a:r>
              <a:rPr lang="ru-RU" sz="1400" dirty="0" smtClean="0"/>
              <a:t>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cap="none" dirty="0" smtClean="0"/>
              <a:t>Приветствую своих читателей. </a:t>
            </a:r>
            <a:br>
              <a:rPr lang="ru-RU" sz="2700" cap="none" dirty="0" smtClean="0"/>
            </a:br>
            <a:r>
              <a:rPr lang="ru-RU" sz="2700" cap="none" dirty="0" smtClean="0"/>
              <a:t/>
            </a:r>
            <a:br>
              <a:rPr lang="ru-RU" sz="2700" cap="none" dirty="0" smtClean="0"/>
            </a:br>
            <a:r>
              <a:rPr lang="ru-RU" sz="2700" cap="none" dirty="0" smtClean="0"/>
              <a:t>Возможно, вы меня уже знаете, </a:t>
            </a:r>
            <a:br>
              <a:rPr lang="ru-RU" sz="2700" cap="none" dirty="0" smtClean="0"/>
            </a:br>
            <a:r>
              <a:rPr lang="ru-RU" sz="2700" cap="none" dirty="0" smtClean="0"/>
              <a:t>а если нет, то давайте</a:t>
            </a:r>
            <a:br>
              <a:rPr lang="ru-RU" sz="2700" cap="none" dirty="0" smtClean="0"/>
            </a:br>
            <a:r>
              <a:rPr lang="ru-RU" sz="2700" cap="none" dirty="0" smtClean="0"/>
              <a:t>знакомиться. </a:t>
            </a:r>
            <a:br>
              <a:rPr lang="ru-RU" sz="2700" cap="none" dirty="0" smtClean="0"/>
            </a:br>
            <a:r>
              <a:rPr lang="ru-RU" sz="2700" cap="none" dirty="0" smtClean="0"/>
              <a:t/>
            </a:r>
            <a:br>
              <a:rPr lang="ru-RU" sz="2700" cap="none" dirty="0" smtClean="0"/>
            </a:br>
            <a:r>
              <a:rPr lang="ru-RU" sz="2700" cap="none" dirty="0" smtClean="0"/>
              <a:t>Меня зовут  </a:t>
            </a:r>
            <a:r>
              <a:rPr lang="ru-RU" sz="2700" cap="none" dirty="0" smtClean="0"/>
              <a:t>Т</a:t>
            </a:r>
            <a:r>
              <a:rPr lang="ru-RU" sz="2700" cap="none" dirty="0" smtClean="0"/>
              <a:t>атьяна </a:t>
            </a:r>
            <a:r>
              <a:rPr lang="ru-RU" sz="2700" cap="none" dirty="0" err="1" smtClean="0"/>
              <a:t>С</a:t>
            </a:r>
            <a:r>
              <a:rPr lang="ru-RU" sz="2700" cap="none" dirty="0" err="1" smtClean="0"/>
              <a:t>ундырева</a:t>
            </a:r>
            <a:r>
              <a:rPr lang="ru-RU" sz="2700" cap="none" dirty="0" smtClean="0"/>
              <a:t>.</a:t>
            </a:r>
            <a:endParaRPr lang="ru-RU" sz="2700" cap="none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9580" y="1643052"/>
            <a:ext cx="3348700" cy="2643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428596" y="4214818"/>
            <a:ext cx="871540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Я – педагог-психолог с многолетним </a:t>
            </a:r>
          </a:p>
          <a:p>
            <a:r>
              <a:rPr lang="ru-RU" sz="2400" dirty="0" smtClean="0"/>
              <a:t>Стажем работы с детьми и их родителями. </a:t>
            </a:r>
          </a:p>
          <a:p>
            <a:endParaRPr lang="ru-RU" sz="2400" dirty="0" smtClean="0"/>
          </a:p>
          <a:p>
            <a:r>
              <a:rPr lang="ru-RU" sz="2400" dirty="0" smtClean="0"/>
              <a:t>Опыт моей работы натолкнул меня на мысль о том, что беспокойство и тревожность детей, перерастающие в страхи, </a:t>
            </a:r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 </a:t>
            </a:r>
            <a:r>
              <a:rPr lang="ru-RU" sz="1400" dirty="0" smtClean="0"/>
              <a:t>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3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приводит </a:t>
            </a:r>
            <a:r>
              <a:rPr lang="ru-RU" sz="2400" dirty="0"/>
              <a:t>к снижению их познавательной активности, пассивности, </a:t>
            </a:r>
            <a:r>
              <a:rPr lang="ru-RU" sz="2400" dirty="0" smtClean="0"/>
              <a:t>настороженности, недоверия.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214818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071547"/>
            <a:ext cx="8482042" cy="49292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приводит </a:t>
            </a:r>
            <a:r>
              <a:rPr lang="ru-RU" sz="2400" dirty="0" smtClean="0"/>
              <a:t>к снижению их познавательной активности, пассивности, настороженности, </a:t>
            </a:r>
            <a:r>
              <a:rPr lang="ru-RU" sz="2400" dirty="0" smtClean="0"/>
              <a:t>недоверию.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Замечали ли вы, </a:t>
            </a:r>
            <a:r>
              <a:rPr lang="ru-RU" sz="2400" dirty="0" smtClean="0"/>
              <a:t>что последствия страхов одинаковы и у детей, и у взрослых</a:t>
            </a:r>
            <a:r>
              <a:rPr lang="ru-RU" sz="2400" dirty="0" smtClean="0"/>
              <a:t>?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Моя </a:t>
            </a:r>
            <a:r>
              <a:rPr lang="ru-RU" sz="2400" dirty="0" smtClean="0"/>
              <a:t>профессиональная деятельность включает в себя не только </a:t>
            </a:r>
            <a:r>
              <a:rPr lang="ru-RU" sz="2400" dirty="0" smtClean="0"/>
              <a:t>развивающую работу  </a:t>
            </a:r>
            <a:r>
              <a:rPr lang="ru-RU" sz="2400" dirty="0" smtClean="0"/>
              <a:t>с детьми, но и консультирование родителей по вопросам коррекции поведения детей и взаимоотношений ребенка и </a:t>
            </a:r>
            <a:r>
              <a:rPr lang="ru-RU" sz="2400" dirty="0" smtClean="0"/>
              <a:t>взрослого.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Итак, приступим.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.</a:t>
            </a: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214818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1285860"/>
            <a:ext cx="8482042" cy="55721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b="1" u="sng" dirty="0" smtClean="0"/>
              <a:t> Шаг 1. Присматривайтесь к ребенку.</a:t>
            </a:r>
            <a:r>
              <a:rPr lang="ru-RU" sz="2400" b="1" dirty="0" smtClean="0"/>
              <a:t>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Будьте </a:t>
            </a:r>
            <a:r>
              <a:rPr lang="ru-RU" sz="2400" dirty="0" smtClean="0"/>
              <a:t>внимательны  к тому, что говорит ребенок, </a:t>
            </a:r>
            <a:r>
              <a:rPr lang="ru-RU" sz="2400" dirty="0" smtClean="0"/>
              <a:t>что делает, особенно </a:t>
            </a:r>
            <a:r>
              <a:rPr lang="ru-RU" sz="2400" dirty="0" smtClean="0"/>
              <a:t>– что просит, что пугает его, следите за его эмоциями, поступками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Я </a:t>
            </a:r>
            <a:r>
              <a:rPr lang="ru-RU" sz="2400" dirty="0" smtClean="0"/>
              <a:t>всегда </a:t>
            </a:r>
            <a:r>
              <a:rPr lang="ru-RU" sz="2400" dirty="0" smtClean="0"/>
              <a:t>напоминаю родителям,</a:t>
            </a:r>
          </a:p>
          <a:p>
            <a:pPr>
              <a:buNone/>
            </a:pPr>
            <a:r>
              <a:rPr lang="ru-RU" sz="2400" dirty="0" smtClean="0"/>
              <a:t>     чтобы слушали </a:t>
            </a:r>
            <a:r>
              <a:rPr lang="ru-RU" sz="2400" dirty="0" smtClean="0"/>
              <a:t>«</a:t>
            </a:r>
            <a:r>
              <a:rPr lang="ru-RU" sz="2400" dirty="0" smtClean="0"/>
              <a:t>детскую </a:t>
            </a:r>
            <a:r>
              <a:rPr lang="ru-RU" sz="2400" dirty="0" smtClean="0"/>
              <a:t>мудрость» </a:t>
            </a:r>
            <a:r>
              <a:rPr lang="ru-RU" sz="2400" dirty="0" smtClean="0"/>
              <a:t>–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желания, </a:t>
            </a:r>
            <a:r>
              <a:rPr lang="ru-RU" sz="2400" dirty="0" smtClean="0"/>
              <a:t>в </a:t>
            </a:r>
            <a:r>
              <a:rPr lang="ru-RU" sz="2400" dirty="0" smtClean="0"/>
              <a:t>которых порой </a:t>
            </a:r>
            <a:r>
              <a:rPr lang="ru-RU" sz="2400" dirty="0" smtClean="0"/>
              <a:t>прячется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крик  </a:t>
            </a:r>
            <a:r>
              <a:rPr lang="ru-RU" sz="2400" dirty="0" smtClean="0"/>
              <a:t>о помощи.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Ребенок </a:t>
            </a:r>
            <a:r>
              <a:rPr lang="ru-RU" sz="2400" dirty="0" smtClean="0"/>
              <a:t>хочет собаку, хомячка – чувствует страх </a:t>
            </a:r>
            <a:r>
              <a:rPr lang="ru-RU" sz="2400" dirty="0" smtClean="0"/>
              <a:t> одиночества</a:t>
            </a:r>
            <a:r>
              <a:rPr lang="ru-RU" sz="2400" dirty="0" smtClean="0"/>
              <a:t>? У него много мягких игрушек, но ему хочется их больше – страх незащищенности?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.</a:t>
            </a: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pic>
        <p:nvPicPr>
          <p:cNvPr id="6" name="Рисунок 5" descr="C:\Users\Тать\images (2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786058"/>
            <a:ext cx="300039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428628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214818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071547"/>
            <a:ext cx="8482042" cy="457203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.</a:t>
            </a: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71472" y="1104230"/>
            <a:ext cx="835824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rial" pitchFamily="34" charset="0"/>
              </a:rPr>
              <a:t>Не хочет собирать игрушки – защищает себя от страха темноты или страшного сна, ведь игрушки – его защитники.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rial" pitchFamily="34" charset="0"/>
              </a:rPr>
              <a:t>Предвестники страхов могут быть в играх ребенка, в его рисунках, фантазиях.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rial" pitchFamily="34" charset="0"/>
              </a:rPr>
              <a:t>Смотрите, наблюдайте, слушайте, чтобы увидеть появившееся беспокойство и переживание ребенка.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428628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214818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071547"/>
            <a:ext cx="8482042" cy="55721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b="1" u="sng" dirty="0" smtClean="0"/>
              <a:t>Шаг 2. Поймите причину.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</a:t>
            </a:r>
            <a:r>
              <a:rPr lang="ru-RU" sz="2400" b="1" dirty="0" smtClean="0"/>
              <a:t>Запугивали?</a:t>
            </a:r>
            <a:r>
              <a:rPr lang="ru-RU" sz="2400" dirty="0" smtClean="0"/>
              <a:t>   Ребенок не </a:t>
            </a:r>
          </a:p>
          <a:p>
            <a:pPr>
              <a:buNone/>
            </a:pPr>
            <a:r>
              <a:rPr lang="ru-RU" sz="2400" dirty="0" smtClean="0"/>
              <a:t>    воспринимает шутки,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иносказание, принимает все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всерьез. Если </a:t>
            </a:r>
            <a:r>
              <a:rPr lang="ru-RU" sz="2400" dirty="0" smtClean="0"/>
              <a:t>говорите: «Не будешь слушаться, отдам </a:t>
            </a:r>
            <a:r>
              <a:rPr lang="ru-RU" sz="2400" dirty="0" smtClean="0"/>
              <a:t>дяде» (позову полицию</a:t>
            </a:r>
            <a:r>
              <a:rPr lang="ru-RU" sz="2400" dirty="0" smtClean="0"/>
              <a:t>, сделаю укол), то ребенок будет бояться  и полицейских, и медиков, и пришедших к вам гостей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    Позволили </a:t>
            </a:r>
            <a:r>
              <a:rPr lang="ru-RU" sz="2400" b="1" dirty="0" smtClean="0"/>
              <a:t>вторгнуться во взрослый мир?</a:t>
            </a:r>
            <a:r>
              <a:rPr lang="ru-RU" sz="2400" dirty="0" smtClean="0"/>
              <a:t> Появятся страхи от увиденного,  не предназначенного для детского восприятия через </a:t>
            </a:r>
            <a:r>
              <a:rPr lang="ru-RU" sz="2400" dirty="0" err="1" smtClean="0"/>
              <a:t>гаджеты</a:t>
            </a:r>
            <a:r>
              <a:rPr lang="ru-RU" sz="2400" dirty="0" smtClean="0"/>
              <a:t>, телевизор.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71472" y="2396891"/>
            <a:ext cx="83582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cs typeface="Arial" pitchFamily="34" charset="0"/>
            </a:endParaRPr>
          </a:p>
        </p:txBody>
      </p:sp>
      <p:pic>
        <p:nvPicPr>
          <p:cNvPr id="14" name="Рисунок 13" descr="C:\Users\Тать\images (4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571612"/>
            <a:ext cx="335758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428628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214818"/>
            <a:ext cx="87154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Автор  Татьяна </a:t>
            </a:r>
            <a:r>
              <a:rPr lang="ru-RU" sz="1400" dirty="0" err="1" smtClean="0"/>
              <a:t>Сундырева</a:t>
            </a:r>
            <a:r>
              <a:rPr lang="en-US" sz="1400" dirty="0" smtClean="0">
                <a:hlinkClick r:id="rId2"/>
              </a:rPr>
              <a:t>https://vk.com/id258229106</a:t>
            </a:r>
            <a:endParaRPr lang="ru-RU" sz="1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071547"/>
            <a:ext cx="8482042" cy="55721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b="1" dirty="0" smtClean="0"/>
              <a:t>Разногласия в семье?</a:t>
            </a:r>
            <a:r>
              <a:rPr lang="ru-RU" sz="2400" dirty="0" smtClean="0"/>
              <a:t> Беспокойство может перерасти в глубокий страх на всю жизнь и отразиться  на взаимоотношениях с другими людьми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    Излишняя </a:t>
            </a:r>
            <a:r>
              <a:rPr lang="ru-RU" sz="2400" b="1" dirty="0" smtClean="0"/>
              <a:t>строгость и требовательность?</a:t>
            </a:r>
            <a:r>
              <a:rPr lang="ru-RU" sz="2400" dirty="0" smtClean="0"/>
              <a:t> Наказы, назидания, упреки, навязывание своего образа жизни, по которому должен жить ребенок.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Приведет </a:t>
            </a:r>
            <a:r>
              <a:rPr lang="ru-RU" sz="2400" dirty="0" smtClean="0"/>
              <a:t>ли это к уверенному, самостоятельному и успешному человеку? Задача взрослого – реализовать потенциал ребенка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Определите</a:t>
            </a:r>
            <a:r>
              <a:rPr lang="ru-RU" sz="2400" dirty="0" smtClean="0"/>
              <a:t>, что тревожит вашего </a:t>
            </a:r>
            <a:r>
              <a:rPr lang="ru-RU" sz="2400" dirty="0" smtClean="0"/>
              <a:t>ребенка, </a:t>
            </a:r>
            <a:r>
              <a:rPr lang="ru-RU" sz="2400" dirty="0" smtClean="0"/>
              <a:t>и мешает ему  быть эмоционально здоровым.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71472" y="2396891"/>
            <a:ext cx="83582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251</TotalTime>
  <Words>1688</Words>
  <Application>Microsoft Office PowerPoint</Application>
  <PresentationFormat>Экран (4:3)</PresentationFormat>
  <Paragraphs>477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7 шагов в преодолении страхов  у  детей  </vt:lpstr>
      <vt:lpstr>Слайд 2</vt:lpstr>
      <vt:lpstr>Слайд 3</vt:lpstr>
      <vt:lpstr>       Приветствую своих читателей.   Возможно, вы меня уже знаете,  а если нет, то давайте знакомиться.   Меня зовут  Татьяна Сундырева.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</dc:title>
  <dc:creator>Тать</dc:creator>
  <cp:lastModifiedBy>Тать</cp:lastModifiedBy>
  <cp:revision>30</cp:revision>
  <dcterms:created xsi:type="dcterms:W3CDTF">2020-08-03T15:50:09Z</dcterms:created>
  <dcterms:modified xsi:type="dcterms:W3CDTF">2020-08-03T20:01:52Z</dcterms:modified>
</cp:coreProperties>
</file>