
<file path=[Content_Types].xml><?xml version="1.0" encoding="utf-8"?>
<Types xmlns="http://schemas.openxmlformats.org/package/2006/content-types">
  <Default Extension="gif" ContentType="image/gi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257" r:id="rId3"/>
    <p:sldId id="258" r:id="rId4"/>
    <p:sldId id="259" r:id="rId5"/>
    <p:sldId id="262" r:id="rId6"/>
    <p:sldId id="263" r:id="rId7"/>
    <p:sldId id="261" r:id="rId8"/>
    <p:sldId id="264" r:id="rId9"/>
    <p:sldId id="265" r:id="rId10"/>
    <p:sldId id="266" r:id="rId11"/>
    <p:sldId id="267" r:id="rId12"/>
    <p:sldId id="268" r:id="rId13"/>
    <p:sldId id="269" r:id="rId14"/>
    <p:sldId id="270"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498"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5B106E36-FD25-4E2D-B0AA-010F637433A0}" type="datetimeFigureOut">
              <a:rPr lang="ru-RU" smtClean="0"/>
              <a:pPr/>
              <a:t>17.02.2022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17.02.2022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17.02.2022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17.02.2022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17.02.2022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5B106E36-FD25-4E2D-B0AA-010F637433A0}" type="datetimeFigureOut">
              <a:rPr lang="ru-RU" smtClean="0"/>
              <a:pPr/>
              <a:t>17.02.2022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5B106E36-FD25-4E2D-B0AA-010F637433A0}" type="datetimeFigureOut">
              <a:rPr lang="ru-RU" smtClean="0"/>
              <a:pPr/>
              <a:t>17.02.2022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5B106E36-FD25-4E2D-B0AA-010F637433A0}" type="datetimeFigureOut">
              <a:rPr lang="ru-RU" smtClean="0"/>
              <a:pPr/>
              <a:t>17.02.2022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17.02.2022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17.02.2022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17.02.2022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17.02.2022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fade thruBlk="1"/>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374394" y="1052736"/>
            <a:ext cx="4932040" cy="2520280"/>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dirty="0">
                <a:ln w="0"/>
                <a:effectLst>
                  <a:outerShdw blurRad="38100" dist="19050" dir="2700000" algn="tl" rotWithShape="0">
                    <a:schemeClr val="dk1">
                      <a:alpha val="40000"/>
                    </a:schemeClr>
                  </a:outerShdw>
                </a:effectLst>
              </a:rPr>
              <a:t>Биография Ивана Александровича Гончарова</a:t>
            </a:r>
          </a:p>
        </p:txBody>
      </p:sp>
      <p:sp>
        <p:nvSpPr>
          <p:cNvPr id="3" name="Подзаголовок 2"/>
          <p:cNvSpPr>
            <a:spLocks noGrp="1"/>
          </p:cNvSpPr>
          <p:nvPr>
            <p:ph type="subTitle" idx="1"/>
          </p:nvPr>
        </p:nvSpPr>
        <p:spPr>
          <a:xfrm>
            <a:off x="4716340" y="4293096"/>
            <a:ext cx="4248148" cy="1584176"/>
          </a:xfrm>
        </p:spPr>
        <p:txBody>
          <a:bodyPr>
            <a:normAutofit fontScale="62500" lnSpcReduction="20000"/>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a:r>
              <a:rPr lang="ru-RU" sz="4000" dirty="0">
                <a:ln w="0"/>
                <a:solidFill>
                  <a:schemeClr val="tx1"/>
                </a:solidFill>
                <a:effectLst>
                  <a:outerShdw blurRad="38100" dist="19050" dir="2700000" algn="tl" rotWithShape="0">
                    <a:schemeClr val="dk1">
                      <a:alpha val="40000"/>
                    </a:schemeClr>
                  </a:outerShdw>
                </a:effectLst>
              </a:rPr>
              <a:t>Подготовила Булыга Людмила</a:t>
            </a:r>
          </a:p>
          <a:p>
            <a:pPr algn="r"/>
            <a:r>
              <a:rPr lang="ru-RU" sz="4000" dirty="0">
                <a:ln w="0"/>
                <a:solidFill>
                  <a:schemeClr val="tx1"/>
                </a:solidFill>
                <a:effectLst>
                  <a:outerShdw blurRad="38100" dist="19050" dir="2700000" algn="tl" rotWithShape="0">
                    <a:schemeClr val="dk1">
                      <a:alpha val="40000"/>
                    </a:schemeClr>
                  </a:outerShdw>
                </a:effectLst>
              </a:rPr>
              <a:t>МБОУ «ЕСШ №8» </a:t>
            </a:r>
          </a:p>
          <a:p>
            <a:pPr algn="r"/>
            <a:r>
              <a:rPr lang="ru-RU" sz="4000" dirty="0">
                <a:ln w="0"/>
                <a:solidFill>
                  <a:schemeClr val="tx1"/>
                </a:solidFill>
                <a:effectLst>
                  <a:outerShdw blurRad="38100" dist="19050" dir="2700000" algn="tl" rotWithShape="0">
                    <a:schemeClr val="dk1">
                      <a:alpha val="40000"/>
                    </a:schemeClr>
                  </a:outerShdw>
                </a:effectLst>
              </a:rPr>
              <a:t>г. Елизово, Камчатский край</a:t>
            </a:r>
          </a:p>
          <a:p>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28674" name="Picture 2" descr="Картинки по запросу личная жизнь гончарова"/>
          <p:cNvPicPr>
            <a:picLocks noChangeAspect="1" noChangeArrowheads="1"/>
          </p:cNvPicPr>
          <p:nvPr/>
        </p:nvPicPr>
        <p:blipFill>
          <a:blip r:embed="rId2" cstate="print"/>
          <a:srcRect/>
          <a:stretch>
            <a:fillRect/>
          </a:stretch>
        </p:blipFill>
        <p:spPr bwMode="auto">
          <a:xfrm>
            <a:off x="179512" y="188640"/>
            <a:ext cx="4248150" cy="6096001"/>
          </a:xfrm>
          <a:prstGeom prst="rect">
            <a:avLst/>
          </a:prstGeom>
          <a:ln>
            <a:noFill/>
          </a:ln>
          <a:effectLst>
            <a:outerShdw blurRad="190500" algn="tl" rotWithShape="0">
              <a:srgbClr val="000000">
                <a:alpha val="70000"/>
              </a:srgbClr>
            </a:outerShdw>
          </a:effectLst>
        </p:spPr>
      </p:pic>
    </p:spTree>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pPr>
              <a:buNone/>
            </a:pPr>
            <a:br>
              <a:rPr lang="ru-RU" dirty="0"/>
            </a:br>
            <a:endParaRPr lang="ru-RU" dirty="0"/>
          </a:p>
        </p:txBody>
      </p:sp>
      <p:pic>
        <p:nvPicPr>
          <p:cNvPr id="22530" name="Picture 2" descr="Иван Гончаров"/>
          <p:cNvPicPr>
            <a:picLocks noChangeAspect="1" noChangeArrowheads="1"/>
          </p:cNvPicPr>
          <p:nvPr/>
        </p:nvPicPr>
        <p:blipFill>
          <a:blip r:embed="rId2" cstate="print"/>
          <a:srcRect/>
          <a:stretch>
            <a:fillRect/>
          </a:stretch>
        </p:blipFill>
        <p:spPr bwMode="auto">
          <a:xfrm>
            <a:off x="251520" y="692696"/>
            <a:ext cx="4920069" cy="5256584"/>
          </a:xfrm>
          <a:prstGeom prst="rect">
            <a:avLst/>
          </a:prstGeom>
          <a:ln>
            <a:noFill/>
          </a:ln>
          <a:effectLst>
            <a:outerShdw blurRad="190500" algn="tl" rotWithShape="0">
              <a:srgbClr val="000000">
                <a:alpha val="70000"/>
              </a:srgbClr>
            </a:outerShdw>
          </a:effectLst>
        </p:spPr>
      </p:pic>
      <p:sp>
        <p:nvSpPr>
          <p:cNvPr id="5" name="Прямоугольник 4"/>
          <p:cNvSpPr/>
          <p:nvPr/>
        </p:nvSpPr>
        <p:spPr>
          <a:xfrm>
            <a:off x="5292080" y="764704"/>
            <a:ext cx="4139952" cy="5293757"/>
          </a:xfrm>
          <a:prstGeom prst="rect">
            <a:avLst/>
          </a:prstGeom>
        </p:spPr>
        <p:txBody>
          <a:bodyPr wrap="square">
            <a:spAutoFit/>
          </a:bodyPr>
          <a:lstStyle/>
          <a:p>
            <a:r>
              <a:rPr lang="ru-RU" sz="2000" dirty="0"/>
              <a:t>В десятилетнем возрасте Ивана отправили в Москву на учёбу в коммерческое училище, где уже обучался его старший брат Николай. Мать хотела, чтобы сыновья продолжили заниматься торговым делом. Основные предметы, которые там проходили, были направлены на изучение коммерческой деятельности, и Гончарову казались скучными. Несмотря на это, учился он прилежно, неоднократно его имя появлялось на «красной почётной доске», один раз юношу даже наградили памятной книгой.</a:t>
            </a:r>
            <a:br>
              <a:rPr lang="ru-RU" dirty="0"/>
            </a:br>
            <a:endParaRPr lang="ru-RU" dirty="0"/>
          </a:p>
        </p:txBody>
      </p:sp>
    </p:spTree>
  </p:cSld>
  <p:clrMapOvr>
    <a:masterClrMapping/>
  </p:clrMapOvr>
  <p:transition spd="slow">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1143000"/>
          </a:xfrm>
        </p:spPr>
        <p:txBody>
          <a:bodyPr>
            <a:normAutofit/>
          </a:bodyPr>
          <a:lstStyle/>
          <a:p>
            <a:r>
              <a:rPr lang="ru-RU" b="1" dirty="0"/>
              <a:t>Начало творческого пути</a:t>
            </a:r>
            <a:endParaRPr lang="ru-RU" dirty="0"/>
          </a:p>
        </p:txBody>
      </p:sp>
      <p:sp>
        <p:nvSpPr>
          <p:cNvPr id="3" name="Содержимое 2"/>
          <p:cNvSpPr>
            <a:spLocks noGrp="1"/>
          </p:cNvSpPr>
          <p:nvPr>
            <p:ph idx="1"/>
          </p:nvPr>
        </p:nvSpPr>
        <p:spPr>
          <a:xfrm>
            <a:off x="179512" y="4265713"/>
            <a:ext cx="8964488" cy="2592287"/>
          </a:xfrm>
        </p:spPr>
        <p:txBody>
          <a:bodyPr>
            <a:normAutofit fontScale="85000" lnSpcReduction="20000"/>
          </a:bodyPr>
          <a:lstStyle/>
          <a:p>
            <a:pPr>
              <a:buNone/>
            </a:pPr>
            <a:r>
              <a:rPr lang="ru-RU" dirty="0"/>
              <a:t>    В столице он устроился в департамент внешней торговли министерства финансов переводчиком иностранной переписки. Служба была не очень обременительной, и у Гончарова оставалось время на чтение, литературные занятия и собственное сочинительство, которым он увлёкся ещё в юном возрасте.</a:t>
            </a:r>
            <a:br>
              <a:rPr lang="ru-RU" dirty="0"/>
            </a:br>
            <a:endParaRPr lang="ru-RU" dirty="0"/>
          </a:p>
        </p:txBody>
      </p:sp>
      <p:pic>
        <p:nvPicPr>
          <p:cNvPr id="24578" name="Picture 2" descr="Иван Гончаров"/>
          <p:cNvPicPr>
            <a:picLocks noChangeAspect="1" noChangeArrowheads="1"/>
          </p:cNvPicPr>
          <p:nvPr/>
        </p:nvPicPr>
        <p:blipFill>
          <a:blip r:embed="rId2" cstate="print"/>
          <a:srcRect/>
          <a:stretch>
            <a:fillRect/>
          </a:stretch>
        </p:blipFill>
        <p:spPr bwMode="auto">
          <a:xfrm>
            <a:off x="1619672" y="1196752"/>
            <a:ext cx="6120680" cy="289328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ransition spd="slow">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51520" y="332656"/>
            <a:ext cx="8435280" cy="3124944"/>
          </a:xfrm>
        </p:spPr>
        <p:txBody>
          <a:bodyPr>
            <a:normAutofit fontScale="70000" lnSpcReduction="20000"/>
          </a:bodyPr>
          <a:lstStyle/>
          <a:p>
            <a:pPr>
              <a:buNone/>
            </a:pPr>
            <a:r>
              <a:rPr lang="ru-RU" dirty="0"/>
              <a:t>     Вскоре он был введён в известную в Петербурге семью </a:t>
            </a:r>
            <a:r>
              <a:rPr lang="ru-RU" dirty="0" err="1"/>
              <a:t>Майковых</a:t>
            </a:r>
            <a:r>
              <a:rPr lang="ru-RU" dirty="0"/>
              <a:t>, их дом на тот момент считался культурным столичным очагом, там ежедневно собиралась творческая знать – художники, писатели, музыканты. Иван обучал старших сыновей семейства </a:t>
            </a:r>
            <a:r>
              <a:rPr lang="ru-RU" dirty="0" err="1"/>
              <a:t>Апполона</a:t>
            </a:r>
            <a:r>
              <a:rPr lang="ru-RU" dirty="0"/>
              <a:t> и Валериана русской словесности и латинскому языку. Так он решил подзаработать на жизнь, потому что жалование в департаменте было незначительным, а брать помощь от родных Гончаров не хотел.</a:t>
            </a:r>
            <a:br>
              <a:rPr lang="ru-RU" dirty="0"/>
            </a:br>
            <a:endParaRPr lang="ru-RU" dirty="0"/>
          </a:p>
        </p:txBody>
      </p:sp>
      <p:pic>
        <p:nvPicPr>
          <p:cNvPr id="25602" name="Picture 2" descr="Иван Гончаров"/>
          <p:cNvPicPr>
            <a:picLocks noChangeAspect="1" noChangeArrowheads="1"/>
          </p:cNvPicPr>
          <p:nvPr/>
        </p:nvPicPr>
        <p:blipFill>
          <a:blip r:embed="rId2" cstate="print"/>
          <a:srcRect/>
          <a:stretch>
            <a:fillRect/>
          </a:stretch>
        </p:blipFill>
        <p:spPr bwMode="auto">
          <a:xfrm>
            <a:off x="1835696" y="2708920"/>
            <a:ext cx="5328592" cy="39352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a:t>Литературное наследие</a:t>
            </a:r>
            <a:endParaRPr lang="ru-RU" dirty="0"/>
          </a:p>
        </p:txBody>
      </p:sp>
      <p:sp>
        <p:nvSpPr>
          <p:cNvPr id="3" name="Содержимое 2"/>
          <p:cNvSpPr>
            <a:spLocks noGrp="1"/>
          </p:cNvSpPr>
          <p:nvPr>
            <p:ph idx="1"/>
          </p:nvPr>
        </p:nvSpPr>
        <p:spPr>
          <a:xfrm>
            <a:off x="-180528" y="1484784"/>
            <a:ext cx="3538736" cy="4680520"/>
          </a:xfrm>
        </p:spPr>
        <p:txBody>
          <a:bodyPr>
            <a:normAutofit fontScale="47500" lnSpcReduction="20000"/>
          </a:bodyPr>
          <a:lstStyle/>
          <a:p>
            <a:pPr>
              <a:lnSpc>
                <a:spcPct val="120000"/>
              </a:lnSpc>
              <a:buNone/>
            </a:pPr>
            <a:r>
              <a:rPr lang="ru-RU" dirty="0"/>
              <a:t>      </a:t>
            </a:r>
            <a:r>
              <a:rPr lang="ru-RU" sz="3800" dirty="0"/>
              <a:t>А в 1852 году Иван Александрович удивил многих своих знакомых тем, что отправился в кругосветное плавание на фрегате «Паллада». Сначала судно направлялось в Японию для заключения торговых соглашений. С первых дней экспедиции Гончаров подробно вёл путевой журнал, на основе которого потом написал книгу очерков «Фрегат «Паллада». </a:t>
            </a:r>
            <a:br>
              <a:rPr lang="ru-RU" dirty="0"/>
            </a:br>
            <a:br>
              <a:rPr lang="ru-RU" dirty="0"/>
            </a:br>
            <a:br>
              <a:rPr lang="ru-RU" dirty="0"/>
            </a:br>
            <a:endParaRPr lang="ru-RU" dirty="0"/>
          </a:p>
        </p:txBody>
      </p:sp>
      <p:pic>
        <p:nvPicPr>
          <p:cNvPr id="26626" name="Picture 2" descr="Иван Гончаров"/>
          <p:cNvPicPr>
            <a:picLocks noChangeAspect="1" noChangeArrowheads="1"/>
          </p:cNvPicPr>
          <p:nvPr/>
        </p:nvPicPr>
        <p:blipFill>
          <a:blip r:embed="rId2" cstate="print"/>
          <a:srcRect/>
          <a:stretch>
            <a:fillRect/>
          </a:stretch>
        </p:blipFill>
        <p:spPr bwMode="auto">
          <a:xfrm>
            <a:off x="3429000" y="1484784"/>
            <a:ext cx="5715000" cy="42862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spd="slow">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88640"/>
            <a:ext cx="8229600" cy="1143000"/>
          </a:xfrm>
        </p:spPr>
        <p:txBody>
          <a:bodyPr>
            <a:normAutofit/>
          </a:bodyPr>
          <a:lstStyle/>
          <a:p>
            <a:r>
              <a:rPr lang="ru-RU" b="1" dirty="0"/>
              <a:t>Смерть</a:t>
            </a:r>
            <a:endParaRPr lang="ru-RU" dirty="0"/>
          </a:p>
        </p:txBody>
      </p:sp>
      <p:sp>
        <p:nvSpPr>
          <p:cNvPr id="3" name="Содержимое 2"/>
          <p:cNvSpPr>
            <a:spLocks noGrp="1"/>
          </p:cNvSpPr>
          <p:nvPr>
            <p:ph idx="1"/>
          </p:nvPr>
        </p:nvSpPr>
        <p:spPr>
          <a:xfrm>
            <a:off x="0" y="1124744"/>
            <a:ext cx="4474840" cy="5733256"/>
          </a:xfrm>
        </p:spPr>
        <p:txBody>
          <a:bodyPr>
            <a:normAutofit fontScale="55000" lnSpcReduction="20000"/>
          </a:bodyPr>
          <a:lstStyle/>
          <a:p>
            <a:r>
              <a:rPr lang="ru-RU" sz="3600" dirty="0"/>
              <a:t>Последние годы Иван Александрович жил в полном одиночестве. В сентябре 1891 года он сильно простудился. Болезнь имела такой стремительный характер, что спустя три дня, 27 сентября 1891 года, писатель скончался от воспаления лёгких. Его похоронили на Новом Никольском кладбище Александро-Невской лавры города Петербурга. В 1956 году прах писателя перезахоронили на </a:t>
            </a:r>
            <a:r>
              <a:rPr lang="ru-RU" sz="3600" dirty="0" err="1"/>
              <a:t>Волковском</a:t>
            </a:r>
            <a:r>
              <a:rPr lang="ru-RU" sz="3600" dirty="0"/>
              <a:t> кладбище.</a:t>
            </a:r>
          </a:p>
          <a:p>
            <a:pPr>
              <a:lnSpc>
                <a:spcPct val="120000"/>
              </a:lnSpc>
            </a:pPr>
            <a:r>
              <a:rPr lang="ru-RU" sz="3600" dirty="0"/>
              <a:t>Во многих городах России имя писателя носят улицы, скверы, библиотеки. В его родном городе Ульяновске имя Гончарова присвоено драматическому театру и краеведческому музею.</a:t>
            </a:r>
            <a:br>
              <a:rPr lang="ru-RU" sz="3600" dirty="0"/>
            </a:br>
            <a:endParaRPr lang="ru-RU" sz="3600" dirty="0"/>
          </a:p>
          <a:p>
            <a:endParaRPr lang="ru-RU" dirty="0"/>
          </a:p>
        </p:txBody>
      </p:sp>
      <p:pic>
        <p:nvPicPr>
          <p:cNvPr id="27650" name="Picture 2" descr="Картинки по запросу и а гончаров биография с фотографиями"/>
          <p:cNvPicPr>
            <a:picLocks noChangeAspect="1" noChangeArrowheads="1"/>
          </p:cNvPicPr>
          <p:nvPr/>
        </p:nvPicPr>
        <p:blipFill>
          <a:blip r:embed="rId2" cstate="print"/>
          <a:srcRect/>
          <a:stretch>
            <a:fillRect/>
          </a:stretch>
        </p:blipFill>
        <p:spPr bwMode="auto">
          <a:xfrm>
            <a:off x="4932040" y="1340768"/>
            <a:ext cx="3931345" cy="4968552"/>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lstStyle/>
          <a:p>
            <a:r>
              <a:rPr lang="ru-RU" dirty="0"/>
              <a:t>Семья </a:t>
            </a:r>
          </a:p>
        </p:txBody>
      </p:sp>
      <p:sp>
        <p:nvSpPr>
          <p:cNvPr id="3" name="Содержимое 2"/>
          <p:cNvSpPr>
            <a:spLocks noGrp="1"/>
          </p:cNvSpPr>
          <p:nvPr>
            <p:ph idx="1"/>
          </p:nvPr>
        </p:nvSpPr>
        <p:spPr>
          <a:xfrm>
            <a:off x="4572000" y="1556792"/>
            <a:ext cx="4572000" cy="4752528"/>
          </a:xfrm>
        </p:spPr>
        <p:txBody>
          <a:bodyPr>
            <a:normAutofit/>
          </a:bodyPr>
          <a:lstStyle/>
          <a:p>
            <a:pPr>
              <a:buNone/>
            </a:pPr>
            <a:r>
              <a:rPr lang="ru-RU" dirty="0"/>
              <a:t>    </a:t>
            </a:r>
          </a:p>
        </p:txBody>
      </p:sp>
      <p:pic>
        <p:nvPicPr>
          <p:cNvPr id="2050" name="Picture 2" descr="Картинки по запросу гончаров иа"/>
          <p:cNvPicPr>
            <a:picLocks noChangeAspect="1" noChangeArrowheads="1"/>
          </p:cNvPicPr>
          <p:nvPr/>
        </p:nvPicPr>
        <p:blipFill>
          <a:blip r:embed="rId2" cstate="print"/>
          <a:srcRect/>
          <a:stretch>
            <a:fillRect/>
          </a:stretch>
        </p:blipFill>
        <p:spPr bwMode="auto">
          <a:xfrm>
            <a:off x="179512" y="908720"/>
            <a:ext cx="4689203" cy="561662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Прямоугольник 4"/>
          <p:cNvSpPr/>
          <p:nvPr/>
        </p:nvSpPr>
        <p:spPr>
          <a:xfrm>
            <a:off x="5076056" y="1700808"/>
            <a:ext cx="3816424" cy="4031873"/>
          </a:xfrm>
          <a:prstGeom prst="rect">
            <a:avLst/>
          </a:prstGeom>
        </p:spPr>
        <p:txBody>
          <a:bodyPr wrap="square">
            <a:spAutoFit/>
          </a:bodyPr>
          <a:lstStyle/>
          <a:p>
            <a:r>
              <a:rPr lang="ru-RU" sz="3200" dirty="0"/>
              <a:t>Иван появился на свет 18 июня 1812 года в городе Симбирске, раскинувшемся на берегу Волги (сейчас называется Ульяновск).</a:t>
            </a:r>
          </a:p>
        </p:txBody>
      </p:sp>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descr="Иван Гончаров"/>
          <p:cNvPicPr>
            <a:picLocks noChangeAspect="1" noChangeArrowheads="1"/>
          </p:cNvPicPr>
          <p:nvPr/>
        </p:nvPicPr>
        <p:blipFill>
          <a:blip r:embed="rId2" cstate="print"/>
          <a:srcRect/>
          <a:stretch>
            <a:fillRect/>
          </a:stretch>
        </p:blipFill>
        <p:spPr bwMode="auto">
          <a:xfrm>
            <a:off x="0" y="692696"/>
            <a:ext cx="5436096" cy="5256584"/>
          </a:xfrm>
          <a:prstGeom prst="rect">
            <a:avLst/>
          </a:prstGeom>
          <a:noFill/>
        </p:spPr>
      </p:pic>
      <p:sp>
        <p:nvSpPr>
          <p:cNvPr id="3" name="Содержимое 2"/>
          <p:cNvSpPr>
            <a:spLocks noGrp="1"/>
          </p:cNvSpPr>
          <p:nvPr>
            <p:ph idx="1"/>
          </p:nvPr>
        </p:nvSpPr>
        <p:spPr>
          <a:xfrm>
            <a:off x="5147048" y="260648"/>
            <a:ext cx="3996952" cy="6597352"/>
          </a:xfrm>
        </p:spPr>
        <p:txBody>
          <a:bodyPr>
            <a:normAutofit fontScale="40000" lnSpcReduction="20000"/>
          </a:bodyPr>
          <a:lstStyle/>
          <a:p>
            <a:pPr>
              <a:lnSpc>
                <a:spcPct val="120000"/>
              </a:lnSpc>
              <a:buNone/>
            </a:pPr>
            <a:r>
              <a:rPr lang="ru-RU" sz="4500" b="1" dirty="0"/>
              <a:t>      Его дед, Гончаров Иван Иванович, жизнь свою посвятил военной службе. Начинал писарем в Сергиевском драгунском полку, дошёл до звания капитана, командовал гарнизоном </a:t>
            </a:r>
            <a:r>
              <a:rPr lang="ru-RU" sz="4500" b="1" dirty="0" err="1"/>
              <a:t>Таналыкской</a:t>
            </a:r>
            <a:r>
              <a:rPr lang="ru-RU" sz="4500" b="1" dirty="0"/>
              <a:t> крепости. Также проходил службу на границе с </a:t>
            </a:r>
            <a:r>
              <a:rPr lang="ru-RU" sz="4500" b="1" dirty="0" err="1"/>
              <a:t>киргиз-кайсаками</a:t>
            </a:r>
            <a:r>
              <a:rPr lang="ru-RU" sz="4500" b="1" dirty="0"/>
              <a:t> в Оренбургской крепости. В 50-х годах XVIII века Иван Иванович был причислен к дворянскому сословию, вышел в отставку и обосновался на своей родине в Симбирске. Он стал заниматься торговым делом и выстроил в центре города огромный каменный особняк. Долгие годы дед вёл интересную семейную хронику, которой дал название «Летописец». Он записывал в неё все важнейшие события.</a:t>
            </a:r>
            <a:br>
              <a:rPr lang="ru-RU" sz="2400" b="1" dirty="0"/>
            </a:br>
            <a:endParaRPr lang="ru-RU" sz="2400" b="1" dirty="0"/>
          </a:p>
        </p:txBody>
      </p:sp>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499992" y="692696"/>
            <a:ext cx="4283968" cy="5688632"/>
          </a:xfrm>
        </p:spPr>
        <p:txBody>
          <a:bodyPr>
            <a:normAutofit fontScale="77500" lnSpcReduction="20000"/>
          </a:bodyPr>
          <a:lstStyle/>
          <a:p>
            <a:pPr>
              <a:buNone/>
            </a:pPr>
            <a:r>
              <a:rPr lang="ru-RU" dirty="0"/>
              <a:t>     Отец, Гончаров Александр Иванович, 1754 года рождения, продолжил семейное дело, весьма успешно вёл торговлю, а также открыл свечной завод. В Симбирске его очень уважали, несколько раз выбирали на пост городского головы. Он был женат, но супруга его умерла. Став вдовцом, в 1803 году он сочетался браком второй раз с матерью будущего писателя.</a:t>
            </a:r>
            <a:br>
              <a:rPr lang="ru-RU" dirty="0"/>
            </a:br>
            <a:endParaRPr lang="ru-RU" dirty="0"/>
          </a:p>
        </p:txBody>
      </p:sp>
      <p:pic>
        <p:nvPicPr>
          <p:cNvPr id="18434" name="Picture 2" descr="Картинки по запросу и. а. гончаров с отцом"/>
          <p:cNvPicPr>
            <a:picLocks noChangeAspect="1" noChangeArrowheads="1"/>
          </p:cNvPicPr>
          <p:nvPr/>
        </p:nvPicPr>
        <p:blipFill>
          <a:blip r:embed="rId2" cstate="print"/>
          <a:srcRect/>
          <a:stretch>
            <a:fillRect/>
          </a:stretch>
        </p:blipFill>
        <p:spPr bwMode="auto">
          <a:xfrm>
            <a:off x="0" y="620688"/>
            <a:ext cx="4658016" cy="5400600"/>
          </a:xfrm>
          <a:prstGeom prst="rect">
            <a:avLst/>
          </a:prstGeom>
          <a:ln>
            <a:noFill/>
          </a:ln>
          <a:effectLst>
            <a:outerShdw blurRad="190500" algn="tl" rotWithShape="0">
              <a:srgbClr val="000000">
                <a:alpha val="70000"/>
              </a:srgbClr>
            </a:outerShdw>
          </a:effectLst>
        </p:spPr>
      </p:pic>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860032" y="332656"/>
            <a:ext cx="4042792" cy="6309320"/>
          </a:xfrm>
        </p:spPr>
        <p:txBody>
          <a:bodyPr>
            <a:normAutofit fontScale="77500" lnSpcReduction="20000"/>
          </a:bodyPr>
          <a:lstStyle/>
          <a:p>
            <a:pPr>
              <a:buNone/>
            </a:pPr>
            <a:r>
              <a:rPr lang="ru-RU" dirty="0"/>
              <a:t>     Мама, Гончарова </a:t>
            </a:r>
            <a:r>
              <a:rPr lang="ru-RU" dirty="0" err="1"/>
              <a:t>Авдотья</a:t>
            </a:r>
            <a:r>
              <a:rPr lang="ru-RU" dirty="0"/>
              <a:t> Матвеевна (девичья фамилия </a:t>
            </a:r>
            <a:r>
              <a:rPr lang="ru-RU" dirty="0" err="1"/>
              <a:t>Шахторина</a:t>
            </a:r>
            <a:r>
              <a:rPr lang="ru-RU" dirty="0"/>
              <a:t>), 1785 года рождения, принадлежала старинному купеческому роду. Несмотря на знатность, она была очень простой и хорошей женщиной. А дети запомнили её как необыкновенно умную и прозорливую, для них она была нравственным авторитетом. Они всегда относились к матери с любовью, благодарностью и уважением.</a:t>
            </a:r>
            <a:br>
              <a:rPr lang="ru-RU" dirty="0"/>
            </a:br>
            <a:endParaRPr lang="ru-RU" dirty="0"/>
          </a:p>
        </p:txBody>
      </p:sp>
      <p:pic>
        <p:nvPicPr>
          <p:cNvPr id="19458" name="Picture 2" descr="Картинки по запросу и. а. гончаров с матерью"/>
          <p:cNvPicPr>
            <a:picLocks noChangeAspect="1" noChangeArrowheads="1"/>
          </p:cNvPicPr>
          <p:nvPr/>
        </p:nvPicPr>
        <p:blipFill>
          <a:blip r:embed="rId2" cstate="print"/>
          <a:srcRect/>
          <a:stretch>
            <a:fillRect/>
          </a:stretch>
        </p:blipFill>
        <p:spPr bwMode="auto">
          <a:xfrm>
            <a:off x="179512" y="548680"/>
            <a:ext cx="4309837" cy="5832648"/>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ransition spd="slow">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Прямоугольник 3"/>
          <p:cNvSpPr/>
          <p:nvPr/>
        </p:nvSpPr>
        <p:spPr>
          <a:xfrm>
            <a:off x="4716016" y="456247"/>
            <a:ext cx="4427984" cy="6401753"/>
          </a:xfrm>
          <a:prstGeom prst="rect">
            <a:avLst/>
          </a:prstGeom>
        </p:spPr>
        <p:txBody>
          <a:bodyPr wrap="square">
            <a:spAutoFit/>
          </a:bodyPr>
          <a:lstStyle/>
          <a:p>
            <a:r>
              <a:rPr lang="ru-RU" sz="2800" dirty="0"/>
              <a:t>Всего в семье Гончаровых родилось четверо детей. Со старшим братом Колей у Ивана была разница в четыре года. Николай стал учителем, преподавал в гимназии, потом работал на должности редактора газеты «</a:t>
            </a:r>
            <a:r>
              <a:rPr lang="ru-RU" sz="2800" dirty="0" err="1"/>
              <a:t>Симбирские</a:t>
            </a:r>
            <a:r>
              <a:rPr lang="ru-RU" sz="2800" dirty="0"/>
              <a:t> губернские ведомости». После мальчишек родилось ещё две девочки – в 1815 году Александра и в 1818 году Анна.</a:t>
            </a:r>
            <a:br>
              <a:rPr lang="ru-RU" dirty="0"/>
            </a:br>
            <a:endParaRPr lang="ru-RU" dirty="0"/>
          </a:p>
        </p:txBody>
      </p:sp>
      <p:pic>
        <p:nvPicPr>
          <p:cNvPr id="20482" name="Picture 2" descr="Картинки по запросу и. а. гончаров с братьями"/>
          <p:cNvPicPr>
            <a:picLocks noChangeAspect="1" noChangeArrowheads="1"/>
          </p:cNvPicPr>
          <p:nvPr/>
        </p:nvPicPr>
        <p:blipFill>
          <a:blip r:embed="rId2" cstate="print"/>
          <a:srcRect/>
          <a:stretch>
            <a:fillRect/>
          </a:stretch>
        </p:blipFill>
        <p:spPr bwMode="auto">
          <a:xfrm>
            <a:off x="0" y="692696"/>
            <a:ext cx="4669192" cy="5688632"/>
          </a:xfrm>
          <a:prstGeom prst="rect">
            <a:avLst/>
          </a:prstGeom>
          <a:noFill/>
        </p:spPr>
      </p:pic>
    </p:spTree>
  </p:cSld>
  <p:clrMapOvr>
    <a:masterClrMapping/>
  </p:clrMapOvr>
  <p:transition spd="slow">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850106"/>
          </a:xfrm>
        </p:spPr>
        <p:txBody>
          <a:bodyPr>
            <a:normAutofit fontScale="90000"/>
          </a:bodyPr>
          <a:lstStyle/>
          <a:p>
            <a:r>
              <a:rPr lang="ru-RU" b="1" dirty="0"/>
              <a:t>Детские годы</a:t>
            </a:r>
            <a:br>
              <a:rPr lang="ru-RU" b="1" dirty="0"/>
            </a:br>
            <a:endParaRPr lang="ru-RU" dirty="0"/>
          </a:p>
        </p:txBody>
      </p:sp>
      <p:sp>
        <p:nvSpPr>
          <p:cNvPr id="3" name="Содержимое 2"/>
          <p:cNvSpPr>
            <a:spLocks noGrp="1"/>
          </p:cNvSpPr>
          <p:nvPr>
            <p:ph idx="1"/>
          </p:nvPr>
        </p:nvSpPr>
        <p:spPr>
          <a:xfrm>
            <a:off x="0" y="836712"/>
            <a:ext cx="3682752" cy="4565103"/>
          </a:xfrm>
        </p:spPr>
        <p:txBody>
          <a:bodyPr>
            <a:noAutofit/>
          </a:bodyPr>
          <a:lstStyle/>
          <a:p>
            <a:pPr>
              <a:buNone/>
            </a:pPr>
            <a:r>
              <a:rPr lang="ru-RU" sz="2000" dirty="0"/>
              <a:t>      Самые ранние воспоминания писателя связаны с отчим домом. Он был большим и каменным, имел просторный двор и шикарный сад, походил на целое имение или деревню. Погреба и амбары были заполонены мукой, пшеном и всякой другой провизией для пропитания семьи Гончаровых и их обширной дворни. Весь барский и поместный быт дореформенной России Гончаров познал ещё в детстве, что потом правдиво и ярко отобразил в своих произведениях.</a:t>
            </a:r>
            <a:br>
              <a:rPr lang="ru-RU" sz="2000" dirty="0"/>
            </a:br>
            <a:endParaRPr lang="ru-RU" sz="2000" dirty="0"/>
          </a:p>
        </p:txBody>
      </p:sp>
      <p:sp>
        <p:nvSpPr>
          <p:cNvPr id="16386" name="AutoShape 2" descr="Картинки по запросу и. а. гончаров дом"/>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6388" name="AutoShape 4" descr="Картинки по запросу и. а. гончаров дом"/>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6" name="Рисунок 5" descr="Dom_Goncharov1.jpg"/>
          <p:cNvPicPr>
            <a:picLocks noChangeAspect="1"/>
          </p:cNvPicPr>
          <p:nvPr/>
        </p:nvPicPr>
        <p:blipFill>
          <a:blip r:embed="rId2" cstate="print"/>
          <a:stretch>
            <a:fillRect/>
          </a:stretch>
        </p:blipFill>
        <p:spPr>
          <a:xfrm>
            <a:off x="3846892" y="980728"/>
            <a:ext cx="5297108" cy="5373216"/>
          </a:xfrm>
          <a:prstGeom prst="rect">
            <a:avLst/>
          </a:prstGeom>
          <a:ln>
            <a:noFill/>
          </a:ln>
          <a:effectLst>
            <a:outerShdw blurRad="190500" algn="tl" rotWithShape="0">
              <a:srgbClr val="000000">
                <a:alpha val="70000"/>
              </a:srgbClr>
            </a:outerShdw>
          </a:effectLst>
        </p:spPr>
      </p:pic>
    </p:spTree>
  </p:cSld>
  <p:clrMapOvr>
    <a:masterClrMapping/>
  </p:clrMapOvr>
  <p:transition spd="slow">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283968" y="404664"/>
            <a:ext cx="4680520" cy="6165304"/>
          </a:xfrm>
        </p:spPr>
        <p:txBody>
          <a:bodyPr>
            <a:normAutofit fontScale="70000" lnSpcReduction="20000"/>
          </a:bodyPr>
          <a:lstStyle/>
          <a:p>
            <a:pPr>
              <a:buNone/>
            </a:pPr>
            <a:r>
              <a:rPr lang="ru-RU" dirty="0"/>
              <a:t>     </a:t>
            </a:r>
            <a:r>
              <a:rPr lang="ru-RU" sz="3400" dirty="0"/>
              <a:t>Отец был старше матери более чем на тридцать лет. В 1819 году его не стало. Оставшись одна с четырьмя маленькими детьми, мать для них ничего не жалела. А в воспитании младших Гончаровых ей помогал старый друг семьи, крёстный отец </a:t>
            </a:r>
            <a:r>
              <a:rPr lang="ru-RU" sz="3400" dirty="0" err="1"/>
              <a:t>Трегубов</a:t>
            </a:r>
            <a:r>
              <a:rPr lang="ru-RU" sz="3400" dirty="0"/>
              <a:t> Николай Николаевич. Он был моряком в отставке и местным зажиточным помещиком, помимо этого входил в состав масонской ложи. </a:t>
            </a:r>
            <a:r>
              <a:rPr lang="ru-RU" sz="3400" dirty="0" err="1"/>
              <a:t>Трегубов</a:t>
            </a:r>
            <a:r>
              <a:rPr lang="ru-RU" sz="3400" dirty="0"/>
              <a:t> принадлежал к людям широко образованным, он увлекался политикой и историей, интересовался науками.</a:t>
            </a:r>
            <a:br>
              <a:rPr lang="ru-RU" dirty="0"/>
            </a:br>
            <a:endParaRPr lang="ru-RU" dirty="0"/>
          </a:p>
        </p:txBody>
      </p:sp>
      <p:pic>
        <p:nvPicPr>
          <p:cNvPr id="21506" name="Picture 2" descr="Картинки по запросу трегубов"/>
          <p:cNvPicPr>
            <a:picLocks noChangeAspect="1" noChangeArrowheads="1"/>
          </p:cNvPicPr>
          <p:nvPr/>
        </p:nvPicPr>
        <p:blipFill>
          <a:blip r:embed="rId2" cstate="print"/>
          <a:srcRect/>
          <a:stretch>
            <a:fillRect/>
          </a:stretch>
        </p:blipFill>
        <p:spPr bwMode="auto">
          <a:xfrm>
            <a:off x="179512" y="404664"/>
            <a:ext cx="4364868" cy="5400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Образование</a:t>
            </a:r>
            <a:br>
              <a:rPr lang="ru-RU" b="1" dirty="0"/>
            </a:br>
            <a:endParaRPr lang="ru-RU" dirty="0"/>
          </a:p>
        </p:txBody>
      </p:sp>
      <p:sp>
        <p:nvSpPr>
          <p:cNvPr id="3" name="Содержимое 2"/>
          <p:cNvSpPr>
            <a:spLocks noGrp="1"/>
          </p:cNvSpPr>
          <p:nvPr>
            <p:ph idx="1"/>
          </p:nvPr>
        </p:nvSpPr>
        <p:spPr>
          <a:xfrm>
            <a:off x="-180528" y="764704"/>
            <a:ext cx="4824536" cy="5832648"/>
          </a:xfrm>
        </p:spPr>
        <p:txBody>
          <a:bodyPr>
            <a:noAutofit/>
          </a:bodyPr>
          <a:lstStyle/>
          <a:p>
            <a:pPr>
              <a:buNone/>
            </a:pPr>
            <a:br>
              <a:rPr lang="ru-RU" sz="1600" dirty="0"/>
            </a:br>
            <a:r>
              <a:rPr lang="ru-RU" sz="2800" dirty="0"/>
              <a:t>По другую сторону Волги находилось имение княгини Хованской, там проживал просвещённый и образованный священник, который воспитывался в Казанской духовной академии. Его женою была немка и вместе они открыли частный пансион, который пользовался заслуженным успехом среди местных дворян.</a:t>
            </a:r>
            <a:br>
              <a:rPr lang="ru-RU" sz="1800" dirty="0"/>
            </a:br>
            <a:endParaRPr lang="ru-RU" sz="1600" dirty="0"/>
          </a:p>
        </p:txBody>
      </p:sp>
      <p:pic>
        <p:nvPicPr>
          <p:cNvPr id="23554" name="Picture 2" descr="Картинки по запросу По другую сторону Волги находилось имение княгини Хованской, там проживал просвещённый и образованный священник, который воспитывался в Казанской духовной академии"/>
          <p:cNvPicPr>
            <a:picLocks noChangeAspect="1" noChangeArrowheads="1"/>
          </p:cNvPicPr>
          <p:nvPr/>
        </p:nvPicPr>
        <p:blipFill>
          <a:blip r:embed="rId2" cstate="print"/>
          <a:srcRect/>
          <a:stretch>
            <a:fillRect/>
          </a:stretch>
        </p:blipFill>
        <p:spPr bwMode="auto">
          <a:xfrm>
            <a:off x="4496343" y="1700808"/>
            <a:ext cx="4647657" cy="4248472"/>
          </a:xfrm>
          <a:prstGeom prst="rect">
            <a:avLst/>
          </a:prstGeom>
          <a:ln>
            <a:noFill/>
          </a:ln>
          <a:effectLst>
            <a:outerShdw blurRad="190500" algn="tl" rotWithShape="0">
              <a:srgbClr val="000000">
                <a:alpha val="70000"/>
              </a:srgbClr>
            </a:outerShdw>
          </a:effectLst>
        </p:spPr>
      </p:pic>
    </p:spTree>
  </p:cSld>
  <p:clrMapOvr>
    <a:masterClrMapping/>
  </p:clrMapOvr>
  <p:transition spd="slow">
    <p:fade thruBlk="1"/>
  </p:transition>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TotalTime>
  <Words>885</Words>
  <Application>Microsoft Office PowerPoint</Application>
  <PresentationFormat>Экран (4:3)</PresentationFormat>
  <Paragraphs>26</Paragraphs>
  <Slides>14</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14</vt:i4>
      </vt:variant>
    </vt:vector>
  </HeadingPairs>
  <TitlesOfParts>
    <vt:vector size="17" baseType="lpstr">
      <vt:lpstr>Arial</vt:lpstr>
      <vt:lpstr>Calibri</vt:lpstr>
      <vt:lpstr>Тема Office</vt:lpstr>
      <vt:lpstr>Биография Ивана Александровича Гончарова</vt:lpstr>
      <vt:lpstr>Семья </vt:lpstr>
      <vt:lpstr>Презентация PowerPoint</vt:lpstr>
      <vt:lpstr>Презентация PowerPoint</vt:lpstr>
      <vt:lpstr>Презентация PowerPoint</vt:lpstr>
      <vt:lpstr>Презентация PowerPoint</vt:lpstr>
      <vt:lpstr>Детские годы </vt:lpstr>
      <vt:lpstr>Презентация PowerPoint</vt:lpstr>
      <vt:lpstr>Образование </vt:lpstr>
      <vt:lpstr>Презентация PowerPoint</vt:lpstr>
      <vt:lpstr>Начало творческого пути</vt:lpstr>
      <vt:lpstr>Презентация PowerPoint</vt:lpstr>
      <vt:lpstr>Литературное наследие</vt:lpstr>
      <vt:lpstr>Смерть</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Булыга Елизавета Сергеевна</cp:lastModifiedBy>
  <cp:revision>13</cp:revision>
  <dcterms:modified xsi:type="dcterms:W3CDTF">2022-02-17T08:44:51Z</dcterms:modified>
</cp:coreProperties>
</file>