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79" r:id="rId2"/>
    <p:sldId id="280" r:id="rId3"/>
    <p:sldId id="276" r:id="rId4"/>
    <p:sldId id="268" r:id="rId5"/>
    <p:sldId id="259" r:id="rId6"/>
    <p:sldId id="269" r:id="rId7"/>
    <p:sldId id="260" r:id="rId8"/>
    <p:sldId id="262" r:id="rId9"/>
    <p:sldId id="264" r:id="rId10"/>
    <p:sldId id="277" r:id="rId11"/>
    <p:sldId id="278" r:id="rId12"/>
    <p:sldId id="28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9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7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9175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821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9326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38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228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6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0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5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8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7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52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40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59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11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0B0B-D185-4E25-834C-B191D5D630FA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2C350D-4CA8-423D-BF70-E7389FD97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1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Работа по картине Репина: «Бурлаки на Волге».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Цель урока:</a:t>
            </a:r>
          </a:p>
          <a:p>
            <a:pPr marL="0" indent="0">
              <a:buNone/>
            </a:pPr>
            <a:r>
              <a:rPr lang="ru-RU" sz="2400" dirty="0" smtClean="0"/>
              <a:t> -развитие умения составлять рассказ по картине;</a:t>
            </a:r>
          </a:p>
          <a:p>
            <a:pPr marL="0" indent="0">
              <a:buNone/>
            </a:pPr>
            <a:r>
              <a:rPr lang="ru-RU" sz="2400" dirty="0" smtClean="0"/>
              <a:t> -развитие связанной речи учащихся;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-развитие коммуникативных умений учащихся;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-воспитание у учащихся чувства сострадания;</a:t>
            </a:r>
          </a:p>
          <a:p>
            <a:pPr marL="0" indent="0">
              <a:buNone/>
            </a:pPr>
            <a:r>
              <a:rPr lang="ru-RU" sz="2400" dirty="0" smtClean="0"/>
              <a:t> -воспитание эстетического вкуса учащихся.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4546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84186-FBB7-41CC-92EB-7D05AA533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Словарь для  составления описания картины.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F05F8F-080A-4B35-9DDB-51DDB54F7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ru-RU" dirty="0"/>
              <a:t>Бесконечно раскинувшаяся,  заснувшая под   знойным солнцем,</a:t>
            </a:r>
          </a:p>
          <a:p>
            <a:r>
              <a:rPr lang="ru-RU" dirty="0"/>
              <a:t>Виден дымящийся пароход, парус судёнышка,</a:t>
            </a:r>
          </a:p>
          <a:p>
            <a:r>
              <a:rPr lang="ru-RU" dirty="0"/>
              <a:t>Бесконечное, голубое небо, слепит глаза, жжёт ноги, камни, куски верёвок, палки и сучья.</a:t>
            </a:r>
          </a:p>
          <a:p>
            <a:r>
              <a:rPr lang="ru-RU" b="1" dirty="0"/>
              <a:t>Работа над описанием бурлаков.</a:t>
            </a:r>
          </a:p>
          <a:p>
            <a:r>
              <a:rPr lang="ru-RU" dirty="0"/>
              <a:t>Опиши фигуры бурлаков:</a:t>
            </a:r>
          </a:p>
          <a:p>
            <a:r>
              <a:rPr lang="ru-RU" dirty="0"/>
              <a:t>Возраст</a:t>
            </a:r>
          </a:p>
          <a:p>
            <a:r>
              <a:rPr lang="ru-RU" dirty="0"/>
              <a:t>Выражения лица</a:t>
            </a:r>
          </a:p>
          <a:p>
            <a:r>
              <a:rPr lang="ru-RU" dirty="0"/>
              <a:t>Позы</a:t>
            </a:r>
          </a:p>
          <a:p>
            <a:r>
              <a:rPr lang="ru-RU" dirty="0"/>
              <a:t>Одежда.</a:t>
            </a:r>
          </a:p>
        </p:txBody>
      </p:sp>
    </p:spTree>
    <p:extLst>
      <p:ext uri="{BB962C8B-B14F-4D97-AF65-F5344CB8AC3E}">
        <p14:creationId xmlns:p14="http://schemas.microsoft.com/office/powerpoint/2010/main" val="2046594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0877D-B45E-4898-B3EE-17C3325C5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Словарь для описания бурлаков: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F6B41-72D1-4C91-AAED-5E2F9987A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Бурлаки-коренники, всклоченные головы, бронзовые от палящего солнца,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змождённые лица, наклоненные головы, безвольно опущенные руки,</a:t>
            </a:r>
          </a:p>
          <a:p>
            <a:r>
              <a:rPr lang="ru-RU" sz="2400" dirty="0" smtClean="0"/>
              <a:t>Безмолвие, сломленные непосильным трудом, босиком, контраст с ярко </a:t>
            </a:r>
          </a:p>
          <a:p>
            <a:r>
              <a:rPr lang="ru-RU" sz="2400" dirty="0" smtClean="0"/>
              <a:t>голубым небом, поношенные лапти,  рваная старая одежда, центр </a:t>
            </a:r>
          </a:p>
          <a:p>
            <a:r>
              <a:rPr lang="ru-RU" sz="2400" dirty="0" smtClean="0"/>
              <a:t>картины, протест молодёжи.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3922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Примерный рассказ: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07481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</a:t>
            </a:r>
            <a:r>
              <a:rPr lang="ru-RU" dirty="0"/>
              <a:t>к</a:t>
            </a:r>
            <a:r>
              <a:rPr lang="ru-RU" dirty="0" smtClean="0"/>
              <a:t>артине изображена бесконечно раскинувшаяся река. На неподвижной голубой глади блестят солнечные блики. Вдалеке художник изобразил белый парус маленького судёнышка. Нежно голубая гладь реки сливается с безоблачным ясным небом. Жаркое солнце слепит глаза.</a:t>
            </a:r>
          </a:p>
          <a:p>
            <a:r>
              <a:rPr lang="ru-RU" dirty="0" smtClean="0"/>
              <a:t>На переднем плане художник изобразил ватагу медленно  бредущих бурлаков. Когда смотришь на них, понимаешь, как трудно тянуть тяжелогружёную баржу. Из груди как бы рвётся тяжёлый протяжный стон.</a:t>
            </a:r>
          </a:p>
          <a:p>
            <a:r>
              <a:rPr lang="ru-RU" dirty="0" smtClean="0"/>
              <a:t>Но несмотря на трудности, бурлаки продолжают свой путь по раскалённому песку, который </a:t>
            </a:r>
            <a:r>
              <a:rPr lang="ru-RU" dirty="0"/>
              <a:t>ж</a:t>
            </a:r>
            <a:r>
              <a:rPr lang="ru-RU" dirty="0" smtClean="0"/>
              <a:t>жёт босые ноги. От фигур бурлаков веет силой и мощью. Всклоченные волосы перевязаны тряпками, чтобы пот не мешал людям работать. Фигуры бурлаков наклонены вперёд, руки опущены. В центре картины художник изобразил юношу в яркой рубашке. Понимаешь, что он только начал работать. Репин сумел передать тяжёлую жизнь простого народа.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84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               </a:t>
            </a:r>
            <a:r>
              <a:rPr lang="ru-RU" sz="3200" dirty="0" smtClean="0">
                <a:solidFill>
                  <a:schemeClr val="tx1"/>
                </a:solidFill>
              </a:rPr>
              <a:t>План урока.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Организационный момент.</a:t>
            </a:r>
          </a:p>
          <a:p>
            <a:r>
              <a:rPr lang="ru-RU" sz="2400" dirty="0" smtClean="0"/>
              <a:t>2.Знакомство с биографией художника.</a:t>
            </a:r>
          </a:p>
          <a:p>
            <a:r>
              <a:rPr lang="ru-RU" sz="2400" dirty="0" smtClean="0"/>
              <a:t>3.Составление плана.</a:t>
            </a:r>
          </a:p>
          <a:p>
            <a:r>
              <a:rPr lang="ru-RU" sz="2400" dirty="0" smtClean="0"/>
              <a:t>4. Составление рассказа по опорным словам.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13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40804-C08F-4A35-96F0-C3A248E9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B115A9-FE0C-41E9-AAC3-0454DDDEC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Каких известных художников ты знаешь?</a:t>
            </a:r>
          </a:p>
          <a:p>
            <a:r>
              <a:rPr lang="ru-RU" dirty="0"/>
              <a:t>Назови картины этих художников?</a:t>
            </a:r>
          </a:p>
          <a:p>
            <a:r>
              <a:rPr lang="ru-RU" dirty="0"/>
              <a:t>Где можно увидеть картины художников в Москве?</a:t>
            </a:r>
          </a:p>
          <a:p>
            <a:endParaRPr lang="ru-RU" dirty="0"/>
          </a:p>
          <a:p>
            <a:r>
              <a:rPr lang="ru-RU" dirty="0"/>
              <a:t>Саврасов  Левитан  Репин  Решетников</a:t>
            </a:r>
          </a:p>
          <a:p>
            <a:endParaRPr lang="ru-RU" dirty="0"/>
          </a:p>
          <a:p>
            <a:r>
              <a:rPr lang="ru-RU" dirty="0"/>
              <a:t>Март   Грачи прилетели   Бурлаки на Волге    Опять двойка</a:t>
            </a:r>
          </a:p>
          <a:p>
            <a:r>
              <a:rPr lang="ru-RU" dirty="0"/>
              <a:t>Государственная  Третьяковская Галерея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C31E3-A61B-4E07-A9B8-0DBDCC15E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31C74F-B5D5-4C4E-8FE5-9A3D6C8E63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7333" y="186267"/>
            <a:ext cx="10837334" cy="6451600"/>
          </a:xfrm>
        </p:spPr>
      </p:pic>
    </p:spTree>
    <p:extLst>
      <p:ext uri="{BB962C8B-B14F-4D97-AF65-F5344CB8AC3E}">
        <p14:creationId xmlns:p14="http://schemas.microsoft.com/office/powerpoint/2010/main" val="316837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56C6F-F877-4B58-9A94-372827B8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Бурлаки на волге.">
            <a:extLst>
              <a:ext uri="{FF2B5EF4-FFF2-40B4-BE49-F238E27FC236}">
                <a16:creationId xmlns:a16="http://schemas.microsoft.com/office/drawing/2014/main" id="{D9DF3A23-1921-45F4-A137-DDD8AC7A14A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930467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4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E9245-602C-44A3-B361-661B57313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5CDF26-0352-49FE-9426-179EA0F4B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8198" y="-1"/>
            <a:ext cx="10515598" cy="6492875"/>
          </a:xfrm>
        </p:spPr>
      </p:pic>
    </p:spTree>
    <p:extLst>
      <p:ext uri="{BB962C8B-B14F-4D97-AF65-F5344CB8AC3E}">
        <p14:creationId xmlns:p14="http://schemas.microsoft.com/office/powerpoint/2010/main" val="2774137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07879-79F5-428F-9AE3-1B5F07DE5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9BDD74-2B53-4115-8CF7-E1D6378909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93498" y="-2299230"/>
            <a:ext cx="6374340" cy="11209870"/>
          </a:xfrm>
        </p:spPr>
      </p:pic>
    </p:spTree>
    <p:extLst>
      <p:ext uri="{BB962C8B-B14F-4D97-AF65-F5344CB8AC3E}">
        <p14:creationId xmlns:p14="http://schemas.microsoft.com/office/powerpoint/2010/main" val="153973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CC39D3-0156-4447-B001-E3AE97D69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CB8174-784F-4466-A78F-A76FBC6F34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3327" y="-2515128"/>
            <a:ext cx="6492876" cy="11523133"/>
          </a:xfrm>
        </p:spPr>
      </p:pic>
    </p:spTree>
    <p:extLst>
      <p:ext uri="{BB962C8B-B14F-4D97-AF65-F5344CB8AC3E}">
        <p14:creationId xmlns:p14="http://schemas.microsoft.com/office/powerpoint/2010/main" val="294443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E5D9E-F586-4552-974C-E6B17E83B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51F3EB2-A34C-4C5A-9A33-C6E03F3A04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45932" y="-2683933"/>
            <a:ext cx="6062136" cy="11870269"/>
          </a:xfrm>
        </p:spPr>
      </p:pic>
    </p:spTree>
    <p:extLst>
      <p:ext uri="{BB962C8B-B14F-4D97-AF65-F5344CB8AC3E}">
        <p14:creationId xmlns:p14="http://schemas.microsoft.com/office/powerpoint/2010/main" val="397993038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</TotalTime>
  <Words>365</Words>
  <Application>Microsoft Office PowerPoint</Application>
  <PresentationFormat>Широкоэкранный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Работа по картине Репина: «Бурлаки на Волге».</vt:lpstr>
      <vt:lpstr>                        План урока.</vt:lpstr>
      <vt:lpstr>Вопросы: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Словарь для  составления описания картины.</vt:lpstr>
      <vt:lpstr>Словарь для описания бурлаков:</vt:lpstr>
      <vt:lpstr>Примерный рассказ: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Учитель</cp:lastModifiedBy>
  <cp:revision>12</cp:revision>
  <dcterms:created xsi:type="dcterms:W3CDTF">2022-01-25T13:59:00Z</dcterms:created>
  <dcterms:modified xsi:type="dcterms:W3CDTF">2022-02-16T15:01:35Z</dcterms:modified>
</cp:coreProperties>
</file>