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8288000" cy="10287000"/>
  <p:notesSz cx="6858000" cy="9144000"/>
  <p:embeddedFontLst>
    <p:embeddedFont>
      <p:font typeface="Clear Sans Regular" charset="0"/>
      <p:regular r:id="rId15"/>
    </p:embeddedFont>
    <p:embeddedFont>
      <p:font typeface="Arimo" charset="0"/>
      <p:regular r:id="rId16"/>
    </p:embeddedFont>
    <p:embeddedFont>
      <p:font typeface="Calibri" pitchFamily="34" charset="0"/>
      <p:regular r:id="rId17"/>
      <p:bold r:id="rId18"/>
      <p:italic r:id="rId19"/>
      <p:boldItalic r:id="rId20"/>
    </p:embeddedFont>
    <p:embeddedFont>
      <p:font typeface="Clear Sans Regular Bold" charset="0"/>
      <p:regular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>
        <p:scale>
          <a:sx n="56" d="100"/>
          <a:sy n="56" d="100"/>
        </p:scale>
        <p:origin x="-533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23.svg"/><Relationship Id="rId18" Type="http://schemas.openxmlformats.org/officeDocument/2006/relationships/image" Target="../media/image16.png"/><Relationship Id="rId26" Type="http://schemas.openxmlformats.org/officeDocument/2006/relationships/image" Target="../media/image20.png"/><Relationship Id="rId3" Type="http://schemas.openxmlformats.org/officeDocument/2006/relationships/image" Target="../media/image13.svg"/><Relationship Id="rId21" Type="http://schemas.openxmlformats.org/officeDocument/2006/relationships/image" Target="../media/image9.svg"/><Relationship Id="rId7" Type="http://schemas.openxmlformats.org/officeDocument/2006/relationships/image" Target="../media/image17.svg"/><Relationship Id="rId12" Type="http://schemas.openxmlformats.org/officeDocument/2006/relationships/image" Target="../media/image13.png"/><Relationship Id="rId17" Type="http://schemas.openxmlformats.org/officeDocument/2006/relationships/image" Target="../media/image27.svg"/><Relationship Id="rId25" Type="http://schemas.openxmlformats.org/officeDocument/2006/relationships/image" Target="../media/image31.svg"/><Relationship Id="rId2" Type="http://schemas.openxmlformats.org/officeDocument/2006/relationships/image" Target="../media/image8.png"/><Relationship Id="rId16" Type="http://schemas.openxmlformats.org/officeDocument/2006/relationships/image" Target="../media/image15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21.svg"/><Relationship Id="rId24" Type="http://schemas.openxmlformats.org/officeDocument/2006/relationships/image" Target="../media/image19.png"/><Relationship Id="rId5" Type="http://schemas.openxmlformats.org/officeDocument/2006/relationships/image" Target="../media/image15.svg"/><Relationship Id="rId15" Type="http://schemas.openxmlformats.org/officeDocument/2006/relationships/image" Target="../media/image25.svg"/><Relationship Id="rId23" Type="http://schemas.openxmlformats.org/officeDocument/2006/relationships/image" Target="../media/image29.svg"/><Relationship Id="rId10" Type="http://schemas.openxmlformats.org/officeDocument/2006/relationships/image" Target="../media/image12.png"/><Relationship Id="rId19" Type="http://schemas.openxmlformats.org/officeDocument/2006/relationships/image" Target="../media/image7.svg"/><Relationship Id="rId4" Type="http://schemas.openxmlformats.org/officeDocument/2006/relationships/image" Target="../media/image9.png"/><Relationship Id="rId9" Type="http://schemas.openxmlformats.org/officeDocument/2006/relationships/image" Target="../media/image19.svg"/><Relationship Id="rId14" Type="http://schemas.openxmlformats.org/officeDocument/2006/relationships/image" Target="../media/image14.png"/><Relationship Id="rId22" Type="http://schemas.openxmlformats.org/officeDocument/2006/relationships/image" Target="../media/image18.png"/><Relationship Id="rId27" Type="http://schemas.openxmlformats.org/officeDocument/2006/relationships/image" Target="../media/image3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sv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94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585167" y="559600"/>
            <a:ext cx="10854953" cy="9160641"/>
            <a:chOff x="0" y="0"/>
            <a:chExt cx="14473271" cy="12214188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l="26911" r="26911"/>
            <a:stretch>
              <a:fillRect/>
            </a:stretch>
          </p:blipFill>
          <p:spPr>
            <a:xfrm>
              <a:off x="0" y="0"/>
              <a:ext cx="14473271" cy="12214188"/>
            </a:xfrm>
            <a:prstGeom prst="rect">
              <a:avLst/>
            </a:prstGeom>
          </p:spPr>
        </p:pic>
      </p:grpSp>
      <p:grpSp>
        <p:nvGrpSpPr>
          <p:cNvPr id="4" name="Group 4"/>
          <p:cNvGrpSpPr/>
          <p:nvPr/>
        </p:nvGrpSpPr>
        <p:grpSpPr>
          <a:xfrm>
            <a:off x="8826458" y="3787904"/>
            <a:ext cx="8557801" cy="1682470"/>
            <a:chOff x="0" y="0"/>
            <a:chExt cx="9734910" cy="19138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9734910" cy="1913890"/>
            </a:xfrm>
            <a:custGeom>
              <a:avLst/>
              <a:gdLst/>
              <a:ahLst/>
              <a:cxnLst/>
              <a:rect l="l" t="t" r="r" b="b"/>
              <a:pathLst>
                <a:path w="9734910" h="1913890">
                  <a:moveTo>
                    <a:pt x="9734910" y="956945"/>
                  </a:moveTo>
                  <a:lnTo>
                    <a:pt x="9734910" y="956945"/>
                  </a:lnTo>
                  <a:cubicBezTo>
                    <a:pt x="9734910" y="1485392"/>
                    <a:pt x="9306539" y="1913890"/>
                    <a:pt x="8777965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8777964" y="0"/>
                  </a:lnTo>
                  <a:cubicBezTo>
                    <a:pt x="9306412" y="0"/>
                    <a:pt x="9734910" y="428371"/>
                    <a:pt x="9734910" y="956945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7864064" y="5656851"/>
            <a:ext cx="9520194" cy="1682470"/>
            <a:chOff x="0" y="0"/>
            <a:chExt cx="10829679" cy="191389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0829679" cy="1913890"/>
            </a:xfrm>
            <a:custGeom>
              <a:avLst/>
              <a:gdLst/>
              <a:ahLst/>
              <a:cxnLst/>
              <a:rect l="l" t="t" r="r" b="b"/>
              <a:pathLst>
                <a:path w="10829679" h="1913890">
                  <a:moveTo>
                    <a:pt x="10829679" y="956945"/>
                  </a:moveTo>
                  <a:lnTo>
                    <a:pt x="10829679" y="956945"/>
                  </a:lnTo>
                  <a:cubicBezTo>
                    <a:pt x="10829679" y="1485392"/>
                    <a:pt x="10401308" y="1913890"/>
                    <a:pt x="9872734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9872734" y="0"/>
                  </a:lnTo>
                  <a:cubicBezTo>
                    <a:pt x="10401181" y="0"/>
                    <a:pt x="10829679" y="428371"/>
                    <a:pt x="10829679" y="956945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17512136" y="3787904"/>
            <a:ext cx="1682470" cy="1682470"/>
            <a:chOff x="0" y="0"/>
            <a:chExt cx="6350000" cy="6350000"/>
          </a:xfrm>
        </p:grpSpPr>
        <p:sp>
          <p:nvSpPr>
            <p:cNvPr id="9" name="Freeform 9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10" name="Group 10"/>
          <p:cNvGrpSpPr/>
          <p:nvPr/>
        </p:nvGrpSpPr>
        <p:grpSpPr>
          <a:xfrm>
            <a:off x="6062872" y="5656851"/>
            <a:ext cx="1682470" cy="1682470"/>
            <a:chOff x="0" y="0"/>
            <a:chExt cx="6350000" cy="6350000"/>
          </a:xfrm>
        </p:grpSpPr>
        <p:sp>
          <p:nvSpPr>
            <p:cNvPr id="11" name="Freeform 11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sp>
        <p:nvSpPr>
          <p:cNvPr id="12" name="TextBox 12"/>
          <p:cNvSpPr txBox="1"/>
          <p:nvPr/>
        </p:nvSpPr>
        <p:spPr>
          <a:xfrm>
            <a:off x="9415307" y="4185591"/>
            <a:ext cx="7380102" cy="10515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200"/>
              </a:lnSpc>
            </a:pPr>
            <a:r>
              <a:rPr lang="en-US" sz="7200" b="1" spc="-246" dirty="0" err="1">
                <a:solidFill>
                  <a:srgbClr val="5941FF"/>
                </a:solidFill>
                <a:latin typeface="Brice RegularSemiExpanded"/>
              </a:rPr>
              <a:t>Экологические</a:t>
            </a:r>
            <a:endParaRPr lang="en-US" sz="7200" b="1" spc="-246" dirty="0">
              <a:solidFill>
                <a:srgbClr val="5941FF"/>
              </a:solidFill>
              <a:latin typeface="Brice RegularSemiExpanded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8302713" y="6054538"/>
            <a:ext cx="8642896" cy="10515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200"/>
              </a:lnSpc>
            </a:pPr>
            <a:r>
              <a:rPr lang="en-US" sz="7200" b="1" spc="-246" dirty="0" err="1">
                <a:solidFill>
                  <a:srgbClr val="5941FF"/>
                </a:solidFill>
                <a:latin typeface="Brice RegularSemiExpanded"/>
              </a:rPr>
              <a:t>проблемы</a:t>
            </a:r>
            <a:endParaRPr lang="en-US" sz="7200" b="1" spc="-246" dirty="0">
              <a:solidFill>
                <a:srgbClr val="5941FF"/>
              </a:solidFill>
              <a:latin typeface="Brice RegularSemiExpanded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10931217" y="7996917"/>
            <a:ext cx="5864192" cy="10191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4199"/>
              </a:lnSpc>
              <a:spcBef>
                <a:spcPct val="0"/>
              </a:spcBef>
            </a:pPr>
            <a:r>
              <a:rPr lang="en-US" sz="2999" dirty="0" err="1">
                <a:solidFill>
                  <a:srgbClr val="FFFFFF"/>
                </a:solidFill>
                <a:latin typeface="Clear Sans Regular"/>
              </a:rPr>
              <a:t>Автор</a:t>
            </a:r>
            <a:r>
              <a:rPr lang="en-US" sz="2999" dirty="0">
                <a:solidFill>
                  <a:srgbClr val="FFFFFF"/>
                </a:solidFill>
                <a:latin typeface="Clear Sans Regular"/>
              </a:rPr>
              <a:t>: </a:t>
            </a:r>
            <a:r>
              <a:rPr lang="en-US" sz="2999" dirty="0" err="1">
                <a:solidFill>
                  <a:srgbClr val="FFFFFF"/>
                </a:solidFill>
                <a:latin typeface="Clear Sans Regular"/>
              </a:rPr>
              <a:t>Бурлакова</a:t>
            </a:r>
            <a:r>
              <a:rPr lang="en-US" sz="2999" dirty="0">
                <a:solidFill>
                  <a:srgbClr val="FFFFFF"/>
                </a:solidFill>
                <a:latin typeface="Clear Sans Regular"/>
              </a:rPr>
              <a:t> </a:t>
            </a:r>
            <a:r>
              <a:rPr lang="en-US" sz="2999" dirty="0" err="1">
                <a:solidFill>
                  <a:srgbClr val="FFFFFF"/>
                </a:solidFill>
                <a:latin typeface="Clear Sans Regular"/>
              </a:rPr>
              <a:t>Татьяна</a:t>
            </a:r>
            <a:r>
              <a:rPr lang="en-US" sz="2999" dirty="0">
                <a:solidFill>
                  <a:srgbClr val="FFFFFF"/>
                </a:solidFill>
                <a:latin typeface="Clear Sans Regular"/>
              </a:rPr>
              <a:t> </a:t>
            </a:r>
            <a:r>
              <a:rPr lang="en-US" sz="2999" dirty="0" err="1">
                <a:solidFill>
                  <a:srgbClr val="FFFFFF"/>
                </a:solidFill>
                <a:latin typeface="Clear Sans Regular"/>
              </a:rPr>
              <a:t>Михайловна</a:t>
            </a:r>
            <a:endParaRPr lang="en-US" sz="2999" dirty="0">
              <a:solidFill>
                <a:srgbClr val="FFFFFF"/>
              </a:solidFill>
              <a:latin typeface="Clear Sans Regular"/>
            </a:endParaRPr>
          </a:p>
        </p:txBody>
      </p:sp>
      <p:grpSp>
        <p:nvGrpSpPr>
          <p:cNvPr id="15" name="Group 15"/>
          <p:cNvGrpSpPr/>
          <p:nvPr/>
        </p:nvGrpSpPr>
        <p:grpSpPr>
          <a:xfrm>
            <a:off x="11334717" y="880521"/>
            <a:ext cx="8225874" cy="1458396"/>
            <a:chOff x="0" y="0"/>
            <a:chExt cx="18014997" cy="3193945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8014997" cy="3193945"/>
            </a:xfrm>
            <a:custGeom>
              <a:avLst/>
              <a:gdLst/>
              <a:ahLst/>
              <a:cxnLst/>
              <a:rect l="l" t="t" r="r" b="b"/>
              <a:pathLst>
                <a:path w="18014997" h="3193945">
                  <a:moveTo>
                    <a:pt x="18014997" y="1596972"/>
                  </a:moveTo>
                  <a:lnTo>
                    <a:pt x="18014997" y="1596972"/>
                  </a:lnTo>
                  <a:cubicBezTo>
                    <a:pt x="18014997" y="2765447"/>
                    <a:pt x="17586626" y="3193945"/>
                    <a:pt x="17058052" y="3193945"/>
                  </a:cubicBezTo>
                  <a:lnTo>
                    <a:pt x="956945" y="3193945"/>
                  </a:lnTo>
                  <a:cubicBezTo>
                    <a:pt x="428371" y="3193945"/>
                    <a:pt x="0" y="2765447"/>
                    <a:pt x="0" y="1596972"/>
                  </a:cubicBezTo>
                  <a:lnTo>
                    <a:pt x="0" y="1596972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17058052" y="0"/>
                  </a:lnTo>
                  <a:cubicBezTo>
                    <a:pt x="17586499" y="0"/>
                    <a:pt x="18014997" y="428371"/>
                    <a:pt x="18014997" y="1596972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sp>
        <p:nvSpPr>
          <p:cNvPr id="17" name="TextBox 17"/>
          <p:cNvSpPr txBox="1"/>
          <p:nvPr/>
        </p:nvSpPr>
        <p:spPr>
          <a:xfrm>
            <a:off x="12439291" y="1187444"/>
            <a:ext cx="5314327" cy="815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3250"/>
              </a:lnSpc>
              <a:spcBef>
                <a:spcPct val="0"/>
              </a:spcBef>
            </a:pPr>
            <a:r>
              <a:rPr lang="en-US" sz="2500" b="1" spc="-50" dirty="0">
                <a:solidFill>
                  <a:srgbClr val="5941FF"/>
                </a:solidFill>
                <a:latin typeface="Brice RegularSemiExpanded"/>
              </a:rPr>
              <a:t>ГАПОУ РБ "</a:t>
            </a:r>
            <a:r>
              <a:rPr lang="en-US" sz="2500" b="1" spc="-50" dirty="0" err="1">
                <a:solidFill>
                  <a:srgbClr val="5941FF"/>
                </a:solidFill>
                <a:latin typeface="Brice RegularSemiExpanded"/>
              </a:rPr>
              <a:t>Политехнический</a:t>
            </a:r>
            <a:r>
              <a:rPr lang="en-US" sz="2500" b="1" spc="-50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2500" b="1" spc="-50" dirty="0" err="1">
                <a:solidFill>
                  <a:srgbClr val="5941FF"/>
                </a:solidFill>
                <a:latin typeface="Brice RegularSemiExpanded"/>
              </a:rPr>
              <a:t>техникум</a:t>
            </a:r>
            <a:r>
              <a:rPr lang="en-US" sz="2500" spc="-50" dirty="0">
                <a:solidFill>
                  <a:srgbClr val="5941FF"/>
                </a:solidFill>
                <a:latin typeface="Brice RegularSemiExpanded"/>
              </a:rPr>
              <a:t>"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040096" y="749848"/>
            <a:ext cx="17874677" cy="3045101"/>
            <a:chOff x="0" y="0"/>
            <a:chExt cx="11234494" cy="191389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1234494" cy="1913890"/>
            </a:xfrm>
            <a:custGeom>
              <a:avLst/>
              <a:gdLst/>
              <a:ahLst/>
              <a:cxnLst/>
              <a:rect l="l" t="t" r="r" b="b"/>
              <a:pathLst>
                <a:path w="11234494" h="1913890">
                  <a:moveTo>
                    <a:pt x="11234494" y="956945"/>
                  </a:moveTo>
                  <a:lnTo>
                    <a:pt x="11234494" y="956945"/>
                  </a:lnTo>
                  <a:cubicBezTo>
                    <a:pt x="11234494" y="1485392"/>
                    <a:pt x="10806123" y="1913890"/>
                    <a:pt x="10277549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10277549" y="0"/>
                  </a:lnTo>
                  <a:cubicBezTo>
                    <a:pt x="10805996" y="0"/>
                    <a:pt x="11234494" y="428371"/>
                    <a:pt x="11234494" y="956945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-1411665" y="749848"/>
            <a:ext cx="3045101" cy="3045101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12999314" y="4098890"/>
            <a:ext cx="3736936" cy="3349978"/>
            <a:chOff x="0" y="0"/>
            <a:chExt cx="1421122" cy="1273966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421123" cy="1273966"/>
            </a:xfrm>
            <a:custGeom>
              <a:avLst/>
              <a:gdLst/>
              <a:ahLst/>
              <a:cxnLst/>
              <a:rect l="l" t="t" r="r" b="b"/>
              <a:pathLst>
                <a:path w="1421123" h="1273966">
                  <a:moveTo>
                    <a:pt x="1296662" y="1273966"/>
                  </a:moveTo>
                  <a:lnTo>
                    <a:pt x="124460" y="1273966"/>
                  </a:lnTo>
                  <a:cubicBezTo>
                    <a:pt x="55880" y="1273966"/>
                    <a:pt x="0" y="1218086"/>
                    <a:pt x="0" y="1149506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296663" y="0"/>
                  </a:lnTo>
                  <a:cubicBezTo>
                    <a:pt x="1365243" y="0"/>
                    <a:pt x="1421123" y="55880"/>
                    <a:pt x="1421123" y="124460"/>
                  </a:cubicBezTo>
                  <a:lnTo>
                    <a:pt x="1421123" y="1149506"/>
                  </a:lnTo>
                  <a:cubicBezTo>
                    <a:pt x="1421123" y="1218086"/>
                    <a:pt x="1365243" y="1273966"/>
                    <a:pt x="1296663" y="1273966"/>
                  </a:cubicBezTo>
                  <a:close/>
                </a:path>
              </a:pathLst>
            </a:custGeom>
            <a:solidFill>
              <a:srgbClr val="5941FF"/>
            </a:solidFill>
          </p:spPr>
        </p:sp>
      </p:grpSp>
      <p:sp>
        <p:nvSpPr>
          <p:cNvPr id="8" name="TextBox 8"/>
          <p:cNvSpPr txBox="1"/>
          <p:nvPr/>
        </p:nvSpPr>
        <p:spPr>
          <a:xfrm>
            <a:off x="12999314" y="4763746"/>
            <a:ext cx="3507195" cy="21785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454"/>
              </a:lnSpc>
            </a:pPr>
            <a:r>
              <a:rPr lang="en-US" sz="2467">
                <a:solidFill>
                  <a:srgbClr val="FFFFFF"/>
                </a:solidFill>
                <a:latin typeface="Clear Sans Regular"/>
              </a:rPr>
              <a:t>трансграничный перенос вредных примесей и загрязнение воздушного бассейна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1028700" y="4198933"/>
            <a:ext cx="3165145" cy="3020382"/>
            <a:chOff x="0" y="0"/>
            <a:chExt cx="4220194" cy="4027176"/>
          </a:xfrm>
        </p:grpSpPr>
        <p:grpSp>
          <p:nvGrpSpPr>
            <p:cNvPr id="10" name="Group 10"/>
            <p:cNvGrpSpPr/>
            <p:nvPr/>
          </p:nvGrpSpPr>
          <p:grpSpPr>
            <a:xfrm>
              <a:off x="0" y="0"/>
              <a:ext cx="4220194" cy="4027176"/>
              <a:chOff x="0" y="0"/>
              <a:chExt cx="905620" cy="8642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905620" cy="864200"/>
              </a:xfrm>
              <a:custGeom>
                <a:avLst/>
                <a:gdLst/>
                <a:ahLst/>
                <a:cxnLst/>
                <a:rect l="l" t="t" r="r" b="b"/>
                <a:pathLst>
                  <a:path w="905620" h="864200">
                    <a:moveTo>
                      <a:pt x="781160" y="864200"/>
                    </a:moveTo>
                    <a:lnTo>
                      <a:pt x="124460" y="864200"/>
                    </a:lnTo>
                    <a:cubicBezTo>
                      <a:pt x="55880" y="864200"/>
                      <a:pt x="0" y="808320"/>
                      <a:pt x="0" y="7397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781160" y="0"/>
                    </a:lnTo>
                    <a:cubicBezTo>
                      <a:pt x="849740" y="0"/>
                      <a:pt x="905620" y="55880"/>
                      <a:pt x="905620" y="124460"/>
                    </a:cubicBezTo>
                    <a:lnTo>
                      <a:pt x="905620" y="739740"/>
                    </a:lnTo>
                    <a:cubicBezTo>
                      <a:pt x="905620" y="808320"/>
                      <a:pt x="849740" y="864200"/>
                      <a:pt x="781160" y="864200"/>
                    </a:cubicBezTo>
                    <a:close/>
                  </a:path>
                </a:pathLst>
              </a:custGeom>
              <a:solidFill>
                <a:srgbClr val="5941FF"/>
              </a:solidFill>
            </p:spPr>
          </p:sp>
        </p:grpSp>
        <p:sp>
          <p:nvSpPr>
            <p:cNvPr id="12" name="TextBox 12"/>
            <p:cNvSpPr txBox="1"/>
            <p:nvPr/>
          </p:nvSpPr>
          <p:spPr>
            <a:xfrm>
              <a:off x="488849" y="1335089"/>
              <a:ext cx="3242495" cy="123922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758"/>
                </a:lnSpc>
              </a:pPr>
              <a:r>
                <a:rPr lang="en-US" sz="2684">
                  <a:solidFill>
                    <a:srgbClr val="FFFFFF"/>
                  </a:solidFill>
                  <a:latin typeface="Clear Sans Regular"/>
                </a:rPr>
                <a:t>изменение климата Земли</a:t>
              </a:r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4532468" y="8929111"/>
            <a:ext cx="1326222" cy="1265564"/>
            <a:chOff x="0" y="0"/>
            <a:chExt cx="905620" cy="8642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905620" cy="864200"/>
            </a:xfrm>
            <a:custGeom>
              <a:avLst/>
              <a:gdLst/>
              <a:ahLst/>
              <a:cxnLst/>
              <a:rect l="l" t="t" r="r" b="b"/>
              <a:pathLst>
                <a:path w="905620" h="864200">
                  <a:moveTo>
                    <a:pt x="781160" y="864200"/>
                  </a:moveTo>
                  <a:lnTo>
                    <a:pt x="124460" y="864200"/>
                  </a:lnTo>
                  <a:cubicBezTo>
                    <a:pt x="55880" y="864200"/>
                    <a:pt x="0" y="808320"/>
                    <a:pt x="0" y="7397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781160" y="0"/>
                  </a:lnTo>
                  <a:cubicBezTo>
                    <a:pt x="849740" y="0"/>
                    <a:pt x="905620" y="55880"/>
                    <a:pt x="905620" y="124460"/>
                  </a:cubicBezTo>
                  <a:lnTo>
                    <a:pt x="905620" y="739740"/>
                  </a:lnTo>
                  <a:cubicBezTo>
                    <a:pt x="905620" y="808320"/>
                    <a:pt x="849740" y="864200"/>
                    <a:pt x="781160" y="864200"/>
                  </a:cubicBezTo>
                  <a:close/>
                </a:path>
              </a:pathLst>
            </a:custGeom>
            <a:solidFill>
              <a:srgbClr val="5941FF"/>
            </a:solidFill>
          </p:spPr>
        </p:sp>
      </p:grpSp>
      <p:grpSp>
        <p:nvGrpSpPr>
          <p:cNvPr id="15" name="Group 15"/>
          <p:cNvGrpSpPr/>
          <p:nvPr/>
        </p:nvGrpSpPr>
        <p:grpSpPr>
          <a:xfrm>
            <a:off x="11443351" y="8895425"/>
            <a:ext cx="1326222" cy="1265564"/>
            <a:chOff x="0" y="0"/>
            <a:chExt cx="905620" cy="8642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905620" cy="864200"/>
            </a:xfrm>
            <a:custGeom>
              <a:avLst/>
              <a:gdLst/>
              <a:ahLst/>
              <a:cxnLst/>
              <a:rect l="l" t="t" r="r" b="b"/>
              <a:pathLst>
                <a:path w="905620" h="864200">
                  <a:moveTo>
                    <a:pt x="781160" y="864200"/>
                  </a:moveTo>
                  <a:lnTo>
                    <a:pt x="124460" y="864200"/>
                  </a:lnTo>
                  <a:cubicBezTo>
                    <a:pt x="55880" y="864200"/>
                    <a:pt x="0" y="808320"/>
                    <a:pt x="0" y="7397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781160" y="0"/>
                  </a:lnTo>
                  <a:cubicBezTo>
                    <a:pt x="849740" y="0"/>
                    <a:pt x="905620" y="55880"/>
                    <a:pt x="905620" y="124460"/>
                  </a:cubicBezTo>
                  <a:lnTo>
                    <a:pt x="905620" y="739740"/>
                  </a:lnTo>
                  <a:cubicBezTo>
                    <a:pt x="905620" y="808320"/>
                    <a:pt x="849740" y="864200"/>
                    <a:pt x="781160" y="864200"/>
                  </a:cubicBezTo>
                  <a:close/>
                </a:path>
              </a:pathLst>
            </a:custGeom>
            <a:solidFill>
              <a:srgbClr val="5941FF"/>
            </a:solidFill>
          </p:spPr>
        </p:sp>
      </p:grpSp>
      <p:grpSp>
        <p:nvGrpSpPr>
          <p:cNvPr id="17" name="Group 17"/>
          <p:cNvGrpSpPr/>
          <p:nvPr/>
        </p:nvGrpSpPr>
        <p:grpSpPr>
          <a:xfrm>
            <a:off x="8121598" y="8895425"/>
            <a:ext cx="1326222" cy="1265564"/>
            <a:chOff x="0" y="0"/>
            <a:chExt cx="905620" cy="8642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905620" cy="864200"/>
            </a:xfrm>
            <a:custGeom>
              <a:avLst/>
              <a:gdLst/>
              <a:ahLst/>
              <a:cxnLst/>
              <a:rect l="l" t="t" r="r" b="b"/>
              <a:pathLst>
                <a:path w="905620" h="864200">
                  <a:moveTo>
                    <a:pt x="781160" y="864200"/>
                  </a:moveTo>
                  <a:lnTo>
                    <a:pt x="124460" y="864200"/>
                  </a:lnTo>
                  <a:cubicBezTo>
                    <a:pt x="55880" y="864200"/>
                    <a:pt x="0" y="808320"/>
                    <a:pt x="0" y="7397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781160" y="0"/>
                  </a:lnTo>
                  <a:cubicBezTo>
                    <a:pt x="849740" y="0"/>
                    <a:pt x="905620" y="55880"/>
                    <a:pt x="905620" y="124460"/>
                  </a:cubicBezTo>
                  <a:lnTo>
                    <a:pt x="905620" y="739740"/>
                  </a:lnTo>
                  <a:cubicBezTo>
                    <a:pt x="905620" y="808320"/>
                    <a:pt x="849740" y="864200"/>
                    <a:pt x="781160" y="864200"/>
                  </a:cubicBezTo>
                  <a:close/>
                </a:path>
              </a:pathLst>
            </a:custGeom>
            <a:solidFill>
              <a:srgbClr val="5941FF"/>
            </a:solidFill>
          </p:spPr>
        </p:sp>
      </p:grpSp>
      <p:grpSp>
        <p:nvGrpSpPr>
          <p:cNvPr id="19" name="Group 19"/>
          <p:cNvGrpSpPr/>
          <p:nvPr/>
        </p:nvGrpSpPr>
        <p:grpSpPr>
          <a:xfrm>
            <a:off x="4753287" y="4198933"/>
            <a:ext cx="3368311" cy="3020382"/>
            <a:chOff x="0" y="0"/>
            <a:chExt cx="4491081" cy="4027176"/>
          </a:xfrm>
        </p:grpSpPr>
        <p:grpSp>
          <p:nvGrpSpPr>
            <p:cNvPr id="20" name="Group 20"/>
            <p:cNvGrpSpPr/>
            <p:nvPr/>
          </p:nvGrpSpPr>
          <p:grpSpPr>
            <a:xfrm>
              <a:off x="0" y="0"/>
              <a:ext cx="4491081" cy="4027176"/>
              <a:chOff x="0" y="0"/>
              <a:chExt cx="963751" cy="864200"/>
            </a:xfrm>
          </p:grpSpPr>
          <p:sp>
            <p:nvSpPr>
              <p:cNvPr id="21" name="Freeform 21"/>
              <p:cNvSpPr/>
              <p:nvPr/>
            </p:nvSpPr>
            <p:spPr>
              <a:xfrm>
                <a:off x="0" y="0"/>
                <a:ext cx="963751" cy="864200"/>
              </a:xfrm>
              <a:custGeom>
                <a:avLst/>
                <a:gdLst/>
                <a:ahLst/>
                <a:cxnLst/>
                <a:rect l="l" t="t" r="r" b="b"/>
                <a:pathLst>
                  <a:path w="963751" h="864200">
                    <a:moveTo>
                      <a:pt x="839291" y="864200"/>
                    </a:moveTo>
                    <a:lnTo>
                      <a:pt x="124460" y="864200"/>
                    </a:lnTo>
                    <a:cubicBezTo>
                      <a:pt x="55880" y="864200"/>
                      <a:pt x="0" y="808320"/>
                      <a:pt x="0" y="7397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839291" y="0"/>
                    </a:lnTo>
                    <a:cubicBezTo>
                      <a:pt x="907871" y="0"/>
                      <a:pt x="963751" y="55880"/>
                      <a:pt x="963751" y="124460"/>
                    </a:cubicBezTo>
                    <a:lnTo>
                      <a:pt x="963751" y="739740"/>
                    </a:lnTo>
                    <a:cubicBezTo>
                      <a:pt x="963751" y="808320"/>
                      <a:pt x="907871" y="864200"/>
                      <a:pt x="839291" y="864200"/>
                    </a:cubicBezTo>
                    <a:close/>
                  </a:path>
                </a:pathLst>
              </a:custGeom>
              <a:solidFill>
                <a:srgbClr val="C8FF16"/>
              </a:solidFill>
            </p:spPr>
          </p:sp>
        </p:grpSp>
        <p:sp>
          <p:nvSpPr>
            <p:cNvPr id="22" name="TextBox 22"/>
            <p:cNvSpPr txBox="1"/>
            <p:nvPr/>
          </p:nvSpPr>
          <p:spPr>
            <a:xfrm>
              <a:off x="520228" y="1365399"/>
              <a:ext cx="3450625" cy="123922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758"/>
                </a:lnSpc>
              </a:pPr>
              <a:r>
                <a:rPr lang="en-US" sz="2684">
                  <a:solidFill>
                    <a:srgbClr val="000000"/>
                  </a:solidFill>
                  <a:latin typeface="Clear Sans Regular"/>
                </a:rPr>
                <a:t>разрушение озонового слоя</a:t>
              </a:r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2611273" y="8895425"/>
            <a:ext cx="1326222" cy="1265564"/>
            <a:chOff x="0" y="0"/>
            <a:chExt cx="905620" cy="8642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905620" cy="864200"/>
            </a:xfrm>
            <a:custGeom>
              <a:avLst/>
              <a:gdLst/>
              <a:ahLst/>
              <a:cxnLst/>
              <a:rect l="l" t="t" r="r" b="b"/>
              <a:pathLst>
                <a:path w="905620" h="864200">
                  <a:moveTo>
                    <a:pt x="781160" y="864200"/>
                  </a:moveTo>
                  <a:lnTo>
                    <a:pt x="124460" y="864200"/>
                  </a:lnTo>
                  <a:cubicBezTo>
                    <a:pt x="55880" y="864200"/>
                    <a:pt x="0" y="808320"/>
                    <a:pt x="0" y="7397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781160" y="0"/>
                  </a:lnTo>
                  <a:cubicBezTo>
                    <a:pt x="849740" y="0"/>
                    <a:pt x="905620" y="55880"/>
                    <a:pt x="905620" y="124460"/>
                  </a:cubicBezTo>
                  <a:lnTo>
                    <a:pt x="905620" y="739740"/>
                  </a:lnTo>
                  <a:cubicBezTo>
                    <a:pt x="905620" y="808320"/>
                    <a:pt x="849740" y="864200"/>
                    <a:pt x="781160" y="86420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25" name="Group 25"/>
          <p:cNvGrpSpPr/>
          <p:nvPr/>
        </p:nvGrpSpPr>
        <p:grpSpPr>
          <a:xfrm>
            <a:off x="6437443" y="8895425"/>
            <a:ext cx="1326222" cy="1265564"/>
            <a:chOff x="0" y="0"/>
            <a:chExt cx="905620" cy="864200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905620" cy="864200"/>
            </a:xfrm>
            <a:custGeom>
              <a:avLst/>
              <a:gdLst/>
              <a:ahLst/>
              <a:cxnLst/>
              <a:rect l="l" t="t" r="r" b="b"/>
              <a:pathLst>
                <a:path w="905620" h="864200">
                  <a:moveTo>
                    <a:pt x="781160" y="864200"/>
                  </a:moveTo>
                  <a:lnTo>
                    <a:pt x="124460" y="864200"/>
                  </a:lnTo>
                  <a:cubicBezTo>
                    <a:pt x="55880" y="864200"/>
                    <a:pt x="0" y="808320"/>
                    <a:pt x="0" y="7397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781160" y="0"/>
                  </a:lnTo>
                  <a:cubicBezTo>
                    <a:pt x="849740" y="0"/>
                    <a:pt x="905620" y="55880"/>
                    <a:pt x="905620" y="124460"/>
                  </a:cubicBezTo>
                  <a:lnTo>
                    <a:pt x="905620" y="739740"/>
                  </a:lnTo>
                  <a:cubicBezTo>
                    <a:pt x="905620" y="808320"/>
                    <a:pt x="849740" y="864200"/>
                    <a:pt x="781160" y="86420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27" name="Group 27"/>
          <p:cNvGrpSpPr/>
          <p:nvPr/>
        </p:nvGrpSpPr>
        <p:grpSpPr>
          <a:xfrm>
            <a:off x="8784709" y="3998846"/>
            <a:ext cx="3756016" cy="3756016"/>
            <a:chOff x="0" y="0"/>
            <a:chExt cx="6350000" cy="6350000"/>
          </a:xfrm>
        </p:grpSpPr>
        <p:sp>
          <p:nvSpPr>
            <p:cNvPr id="28" name="Freeform 2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29" name="Group 29"/>
          <p:cNvGrpSpPr/>
          <p:nvPr/>
        </p:nvGrpSpPr>
        <p:grpSpPr>
          <a:xfrm>
            <a:off x="9835843" y="8925919"/>
            <a:ext cx="1268757" cy="1268757"/>
            <a:chOff x="0" y="0"/>
            <a:chExt cx="6350000" cy="6350000"/>
          </a:xfrm>
        </p:grpSpPr>
        <p:sp>
          <p:nvSpPr>
            <p:cNvPr id="30" name="Freeform 30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sp>
        <p:nvSpPr>
          <p:cNvPr id="31" name="TextBox 31"/>
          <p:cNvSpPr txBox="1"/>
          <p:nvPr/>
        </p:nvSpPr>
        <p:spPr>
          <a:xfrm>
            <a:off x="3375670" y="1300849"/>
            <a:ext cx="13726453" cy="1838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7350"/>
              </a:lnSpc>
              <a:spcBef>
                <a:spcPct val="0"/>
              </a:spcBef>
            </a:pPr>
            <a:r>
              <a:rPr lang="en-US" sz="5250" spc="-157">
                <a:solidFill>
                  <a:srgbClr val="5941FF"/>
                </a:solidFill>
                <a:latin typeface="Brice RegularSemiExpanded"/>
              </a:rPr>
              <a:t>Актуальные глобальные экологические проблемы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1633436" y="4382969"/>
            <a:ext cx="807645" cy="6230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4843"/>
              </a:lnSpc>
            </a:pPr>
            <a:r>
              <a:rPr lang="en-US" sz="3937" spc="-118">
                <a:solidFill>
                  <a:srgbClr val="C8FF16"/>
                </a:solidFill>
                <a:latin typeface="Brice RegularSemiExpanded"/>
              </a:rPr>
              <a:t>1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5038243" y="4480854"/>
            <a:ext cx="820447" cy="6324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4919"/>
              </a:lnSpc>
            </a:pPr>
            <a:r>
              <a:rPr lang="en-US" sz="3999" spc="-119">
                <a:solidFill>
                  <a:srgbClr val="5941FF"/>
                </a:solidFill>
                <a:latin typeface="Brice RegularSemiExpanded"/>
              </a:rPr>
              <a:t>2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9447820" y="4586055"/>
            <a:ext cx="2691886" cy="26332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53"/>
              </a:lnSpc>
              <a:spcBef>
                <a:spcPct val="0"/>
              </a:spcBef>
            </a:pPr>
            <a:r>
              <a:rPr lang="en-US" sz="2656" spc="-53">
                <a:solidFill>
                  <a:srgbClr val="000000"/>
                </a:solidFill>
                <a:latin typeface="Brice RegularSemiExpanded"/>
              </a:rPr>
              <a:t>истощение запасов пресной воды и загрязнение вод Миро¬вого океана</a:t>
            </a:r>
          </a:p>
        </p:txBody>
      </p:sp>
      <p:grpSp>
        <p:nvGrpSpPr>
          <p:cNvPr id="35" name="Group 35"/>
          <p:cNvGrpSpPr/>
          <p:nvPr/>
        </p:nvGrpSpPr>
        <p:grpSpPr>
          <a:xfrm>
            <a:off x="13254414" y="8892233"/>
            <a:ext cx="1268757" cy="1268757"/>
            <a:chOff x="0" y="0"/>
            <a:chExt cx="6350000" cy="6350000"/>
          </a:xfrm>
        </p:grpSpPr>
        <p:sp>
          <p:nvSpPr>
            <p:cNvPr id="36" name="Freeform 3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sp>
        <p:nvSpPr>
          <p:cNvPr id="37" name="TextBox 37"/>
          <p:cNvSpPr txBox="1"/>
          <p:nvPr/>
        </p:nvSpPr>
        <p:spPr>
          <a:xfrm>
            <a:off x="9144000" y="4511040"/>
            <a:ext cx="820447" cy="6324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4919"/>
              </a:lnSpc>
            </a:pPr>
            <a:r>
              <a:rPr lang="en-US" sz="3999" spc="-119">
                <a:solidFill>
                  <a:srgbClr val="5941FF"/>
                </a:solidFill>
                <a:latin typeface="Brice RegularSemiExpanded"/>
              </a:rPr>
              <a:t>3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13254414" y="4373546"/>
            <a:ext cx="807645" cy="6230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4843"/>
              </a:lnSpc>
            </a:pPr>
            <a:r>
              <a:rPr lang="en-US" sz="3937" spc="-118">
                <a:solidFill>
                  <a:srgbClr val="C8FF16"/>
                </a:solidFill>
                <a:latin typeface="Brice RegularSemiExpanded"/>
              </a:rPr>
              <a:t>4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94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720027" y="3246305"/>
            <a:ext cx="14753467" cy="62002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3"/>
              </a:lnSpc>
            </a:pPr>
            <a:r>
              <a:rPr lang="en-US" sz="4498" spc="-134" dirty="0" err="1">
                <a:solidFill>
                  <a:srgbClr val="C8FF16"/>
                </a:solidFill>
                <a:latin typeface="Brice RegularSemiExpanded"/>
              </a:rPr>
              <a:t>проблема</a:t>
            </a:r>
            <a:r>
              <a:rPr lang="en-US" sz="4498" spc="-134" dirty="0">
                <a:solidFill>
                  <a:srgbClr val="C8FF16"/>
                </a:solidFill>
                <a:latin typeface="Brice RegularSemiExpanded"/>
              </a:rPr>
              <a:t> </a:t>
            </a:r>
            <a:r>
              <a:rPr lang="en-US" sz="4498" spc="-134" dirty="0" err="1">
                <a:solidFill>
                  <a:srgbClr val="C8FF16"/>
                </a:solidFill>
                <a:latin typeface="Brice RegularSemiExpanded"/>
              </a:rPr>
              <a:t>загрязнения</a:t>
            </a:r>
            <a:r>
              <a:rPr lang="en-US" sz="4498" spc="-134" dirty="0">
                <a:solidFill>
                  <a:srgbClr val="C8FF16"/>
                </a:solidFill>
                <a:latin typeface="Brice RegularSemiExpanded"/>
              </a:rPr>
              <a:t> </a:t>
            </a:r>
            <a:r>
              <a:rPr lang="en-US" sz="4498" spc="-134" dirty="0" err="1">
                <a:solidFill>
                  <a:srgbClr val="C8FF16"/>
                </a:solidFill>
                <a:latin typeface="Brice RegularSemiExpanded"/>
              </a:rPr>
              <a:t>биосферы</a:t>
            </a:r>
            <a:r>
              <a:rPr lang="en-US" sz="4498" spc="-134" dirty="0">
                <a:solidFill>
                  <a:srgbClr val="C8FF16"/>
                </a:solidFill>
                <a:latin typeface="Brice RegularSemiExpanded"/>
              </a:rPr>
              <a:t> – </a:t>
            </a:r>
            <a:r>
              <a:rPr lang="en-US" sz="4498" spc="-134" dirty="0" err="1">
                <a:solidFill>
                  <a:srgbClr val="C8FF16"/>
                </a:solidFill>
                <a:latin typeface="Brice RegularSemiExpanded"/>
              </a:rPr>
              <a:t>воздуха</a:t>
            </a:r>
            <a:r>
              <a:rPr lang="en-US" sz="4498" spc="-134" dirty="0">
                <a:solidFill>
                  <a:srgbClr val="C8FF16"/>
                </a:solidFill>
                <a:latin typeface="Brice RegularSemiExpanded"/>
              </a:rPr>
              <a:t>, </a:t>
            </a:r>
            <a:r>
              <a:rPr lang="en-US" sz="4498" spc="-134" dirty="0" err="1">
                <a:solidFill>
                  <a:srgbClr val="C8FF16"/>
                </a:solidFill>
                <a:latin typeface="Brice RegularSemiExpanded"/>
              </a:rPr>
              <a:t>воды</a:t>
            </a:r>
            <a:r>
              <a:rPr lang="en-US" sz="4498" spc="-134" dirty="0">
                <a:solidFill>
                  <a:srgbClr val="C8FF16"/>
                </a:solidFill>
                <a:latin typeface="Brice RegularSemiExpanded"/>
              </a:rPr>
              <a:t>, </a:t>
            </a:r>
            <a:r>
              <a:rPr lang="en-US" sz="4498" spc="-134" dirty="0" err="1">
                <a:solidFill>
                  <a:srgbClr val="C8FF16"/>
                </a:solidFill>
                <a:latin typeface="Brice RegularSemiExpanded"/>
              </a:rPr>
              <a:t>земли</a:t>
            </a:r>
            <a:r>
              <a:rPr lang="en-US" sz="4498" spc="-134" dirty="0">
                <a:solidFill>
                  <a:srgbClr val="C8FF16"/>
                </a:solidFill>
                <a:latin typeface="Brice RegularSemiExpanded"/>
              </a:rPr>
              <a:t>;</a:t>
            </a:r>
          </a:p>
          <a:p>
            <a:pPr algn="ctr">
              <a:lnSpc>
                <a:spcPts val="4903"/>
              </a:lnSpc>
            </a:pPr>
            <a:r>
              <a:rPr lang="en-US" sz="4498" spc="-134" dirty="0" err="1">
                <a:solidFill>
                  <a:srgbClr val="C8FF16"/>
                </a:solidFill>
                <a:latin typeface="Brice RegularSemiExpanded"/>
              </a:rPr>
              <a:t>уничтожение</a:t>
            </a:r>
            <a:r>
              <a:rPr lang="en-US" sz="4498" spc="-134" dirty="0">
                <a:solidFill>
                  <a:srgbClr val="C8FF16"/>
                </a:solidFill>
                <a:latin typeface="Brice RegularSemiExpanded"/>
              </a:rPr>
              <a:t> </a:t>
            </a:r>
            <a:r>
              <a:rPr lang="en-US" sz="4498" spc="-134" dirty="0" err="1">
                <a:solidFill>
                  <a:srgbClr val="C8FF16"/>
                </a:solidFill>
                <a:latin typeface="Brice RegularSemiExpanded"/>
              </a:rPr>
              <a:t>многих</a:t>
            </a:r>
            <a:r>
              <a:rPr lang="en-US" sz="4498" spc="-134" dirty="0">
                <a:solidFill>
                  <a:srgbClr val="C8FF16"/>
                </a:solidFill>
                <a:latin typeface="Brice RegularSemiExpanded"/>
              </a:rPr>
              <a:t> </a:t>
            </a:r>
            <a:r>
              <a:rPr lang="en-US" sz="4498" spc="-134" dirty="0" err="1">
                <a:solidFill>
                  <a:srgbClr val="C8FF16"/>
                </a:solidFill>
                <a:latin typeface="Brice RegularSemiExpanded"/>
              </a:rPr>
              <a:t>видов</a:t>
            </a:r>
            <a:r>
              <a:rPr lang="en-US" sz="4498" spc="-134" dirty="0">
                <a:solidFill>
                  <a:srgbClr val="C8FF16"/>
                </a:solidFill>
                <a:latin typeface="Brice RegularSemiExpanded"/>
              </a:rPr>
              <a:t> </a:t>
            </a:r>
            <a:r>
              <a:rPr lang="en-US" sz="4498" spc="-134" dirty="0" err="1">
                <a:solidFill>
                  <a:srgbClr val="C8FF16"/>
                </a:solidFill>
                <a:latin typeface="Brice RegularSemiExpanded"/>
              </a:rPr>
              <a:t>флоры</a:t>
            </a:r>
            <a:r>
              <a:rPr lang="en-US" sz="4498" spc="-134" dirty="0">
                <a:solidFill>
                  <a:srgbClr val="C8FF16"/>
                </a:solidFill>
                <a:latin typeface="Brice RegularSemiExpanded"/>
              </a:rPr>
              <a:t> и </a:t>
            </a:r>
            <a:r>
              <a:rPr lang="en-US" sz="4498" spc="-134" dirty="0" err="1">
                <a:solidFill>
                  <a:srgbClr val="C8FF16"/>
                </a:solidFill>
                <a:latin typeface="Brice RegularSemiExpanded"/>
              </a:rPr>
              <a:t>фауны</a:t>
            </a:r>
            <a:r>
              <a:rPr lang="en-US" sz="4498" spc="-134" dirty="0">
                <a:solidFill>
                  <a:srgbClr val="C8FF16"/>
                </a:solidFill>
                <a:latin typeface="Brice RegularSemiExpanded"/>
              </a:rPr>
              <a:t>;</a:t>
            </a:r>
          </a:p>
          <a:p>
            <a:pPr algn="ctr">
              <a:lnSpc>
                <a:spcPts val="4903"/>
              </a:lnSpc>
            </a:pPr>
            <a:r>
              <a:rPr lang="en-US" sz="4498" spc="-134" dirty="0" err="1">
                <a:solidFill>
                  <a:srgbClr val="C8FF16"/>
                </a:solidFill>
                <a:latin typeface="Brice RegularSemiExpanded"/>
              </a:rPr>
              <a:t>исчерпание</a:t>
            </a:r>
            <a:r>
              <a:rPr lang="en-US" sz="4498" spc="-134" dirty="0">
                <a:solidFill>
                  <a:srgbClr val="C8FF16"/>
                </a:solidFill>
                <a:latin typeface="Brice RegularSemiExpanded"/>
              </a:rPr>
              <a:t> </a:t>
            </a:r>
            <a:r>
              <a:rPr lang="en-US" sz="4498" spc="-134" dirty="0" err="1">
                <a:solidFill>
                  <a:srgbClr val="C8FF16"/>
                </a:solidFill>
                <a:latin typeface="Brice RegularSemiExpanded"/>
              </a:rPr>
              <a:t>невозобновляемых</a:t>
            </a:r>
            <a:r>
              <a:rPr lang="en-US" sz="4498" spc="-134" dirty="0">
                <a:solidFill>
                  <a:srgbClr val="C8FF16"/>
                </a:solidFill>
                <a:latin typeface="Brice RegularSemiExpanded"/>
              </a:rPr>
              <a:t> </a:t>
            </a:r>
            <a:r>
              <a:rPr lang="en-US" sz="4498" spc="-134" dirty="0" err="1">
                <a:solidFill>
                  <a:srgbClr val="C8FF16"/>
                </a:solidFill>
                <a:latin typeface="Brice RegularSemiExpanded"/>
              </a:rPr>
              <a:t>полезных</a:t>
            </a:r>
            <a:r>
              <a:rPr lang="en-US" sz="4498" spc="-134" dirty="0">
                <a:solidFill>
                  <a:srgbClr val="C8FF16"/>
                </a:solidFill>
                <a:latin typeface="Brice RegularSemiExpanded"/>
              </a:rPr>
              <a:t> </a:t>
            </a:r>
            <a:r>
              <a:rPr lang="en-US" sz="4498" spc="-134" dirty="0" err="1">
                <a:solidFill>
                  <a:srgbClr val="C8FF16"/>
                </a:solidFill>
                <a:latin typeface="Brice RegularSemiExpanded"/>
              </a:rPr>
              <a:t>ископаемых</a:t>
            </a:r>
            <a:r>
              <a:rPr lang="en-US" sz="4498" spc="-134" dirty="0">
                <a:solidFill>
                  <a:srgbClr val="C8FF16"/>
                </a:solidFill>
                <a:latin typeface="Brice RegularSemiExpanded"/>
              </a:rPr>
              <a:t>;</a:t>
            </a:r>
          </a:p>
          <a:p>
            <a:pPr algn="ctr">
              <a:lnSpc>
                <a:spcPts val="4903"/>
              </a:lnSpc>
            </a:pPr>
            <a:r>
              <a:rPr lang="en-US" sz="4498" spc="-134" dirty="0" err="1">
                <a:solidFill>
                  <a:srgbClr val="C8FF16"/>
                </a:solidFill>
                <a:latin typeface="Brice RegularSemiExpanded"/>
              </a:rPr>
              <a:t>глобальное</a:t>
            </a:r>
            <a:r>
              <a:rPr lang="en-US" sz="4498" spc="-134" dirty="0">
                <a:solidFill>
                  <a:srgbClr val="C8FF16"/>
                </a:solidFill>
                <a:latin typeface="Brice RegularSemiExpanded"/>
              </a:rPr>
              <a:t> </a:t>
            </a:r>
            <a:r>
              <a:rPr lang="en-US" sz="4498" spc="-134" dirty="0" err="1">
                <a:solidFill>
                  <a:srgbClr val="C8FF16"/>
                </a:solidFill>
                <a:latin typeface="Brice RegularSemiExpanded"/>
              </a:rPr>
              <a:t>потепление</a:t>
            </a:r>
            <a:r>
              <a:rPr lang="en-US" sz="4498" spc="-134" dirty="0">
                <a:solidFill>
                  <a:srgbClr val="C8FF16"/>
                </a:solidFill>
                <a:latin typeface="Brice RegularSemiExpanded"/>
              </a:rPr>
              <a:t>;</a:t>
            </a:r>
          </a:p>
          <a:p>
            <a:pPr algn="ctr">
              <a:lnSpc>
                <a:spcPts val="4903"/>
              </a:lnSpc>
            </a:pPr>
            <a:r>
              <a:rPr lang="en-US" sz="4498" spc="-134" dirty="0" err="1">
                <a:solidFill>
                  <a:srgbClr val="C8FF16"/>
                </a:solidFill>
                <a:latin typeface="Brice RegularSemiExpanded"/>
              </a:rPr>
              <a:t>разрушение</a:t>
            </a:r>
            <a:r>
              <a:rPr lang="en-US" sz="4498" spc="-134" dirty="0">
                <a:solidFill>
                  <a:srgbClr val="C8FF16"/>
                </a:solidFill>
                <a:latin typeface="Brice RegularSemiExpanded"/>
              </a:rPr>
              <a:t> </a:t>
            </a:r>
            <a:r>
              <a:rPr lang="en-US" sz="4498" spc="-134" dirty="0" err="1">
                <a:solidFill>
                  <a:srgbClr val="C8FF16"/>
                </a:solidFill>
                <a:latin typeface="Brice RegularSemiExpanded"/>
              </a:rPr>
              <a:t>озонового</a:t>
            </a:r>
            <a:r>
              <a:rPr lang="en-US" sz="4498" spc="-134" dirty="0">
                <a:solidFill>
                  <a:srgbClr val="C8FF16"/>
                </a:solidFill>
                <a:latin typeface="Brice RegularSemiExpanded"/>
              </a:rPr>
              <a:t> </a:t>
            </a:r>
            <a:r>
              <a:rPr lang="en-US" sz="4498" spc="-134" dirty="0" err="1">
                <a:solidFill>
                  <a:srgbClr val="C8FF16"/>
                </a:solidFill>
                <a:latin typeface="Brice RegularSemiExpanded"/>
              </a:rPr>
              <a:t>слоя</a:t>
            </a:r>
            <a:r>
              <a:rPr lang="en-US" sz="4498" spc="-134" dirty="0">
                <a:solidFill>
                  <a:srgbClr val="C8FF16"/>
                </a:solidFill>
                <a:latin typeface="Brice RegularSemiExpanded"/>
              </a:rPr>
              <a:t> и </a:t>
            </a:r>
            <a:r>
              <a:rPr lang="en-US" sz="4498" spc="-134" dirty="0" err="1">
                <a:solidFill>
                  <a:srgbClr val="C8FF16"/>
                </a:solidFill>
                <a:latin typeface="Brice RegularSemiExpanded"/>
              </a:rPr>
              <a:t>образования</a:t>
            </a:r>
            <a:r>
              <a:rPr lang="en-US" sz="4498" spc="-134" dirty="0">
                <a:solidFill>
                  <a:srgbClr val="C8FF16"/>
                </a:solidFill>
                <a:latin typeface="Brice RegularSemiExpanded"/>
              </a:rPr>
              <a:t> в </a:t>
            </a:r>
            <a:r>
              <a:rPr lang="en-US" sz="4498" spc="-134" dirty="0" err="1">
                <a:solidFill>
                  <a:srgbClr val="C8FF16"/>
                </a:solidFill>
                <a:latin typeface="Brice RegularSemiExpanded"/>
              </a:rPr>
              <a:t>нем</a:t>
            </a:r>
            <a:r>
              <a:rPr lang="en-US" sz="4498" spc="-134" dirty="0">
                <a:solidFill>
                  <a:srgbClr val="C8FF16"/>
                </a:solidFill>
                <a:latin typeface="Brice RegularSemiExpanded"/>
              </a:rPr>
              <a:t> </a:t>
            </a:r>
            <a:r>
              <a:rPr lang="en-US" sz="4498" spc="-134" dirty="0" err="1">
                <a:solidFill>
                  <a:srgbClr val="C8FF16"/>
                </a:solidFill>
                <a:latin typeface="Brice RegularSemiExpanded"/>
              </a:rPr>
              <a:t>дыр</a:t>
            </a:r>
            <a:r>
              <a:rPr lang="en-US" sz="4498" spc="-134" dirty="0">
                <a:solidFill>
                  <a:srgbClr val="C8FF16"/>
                </a:solidFill>
                <a:latin typeface="Brice RegularSemiExpanded"/>
              </a:rPr>
              <a:t>;</a:t>
            </a:r>
          </a:p>
          <a:p>
            <a:pPr algn="ctr">
              <a:lnSpc>
                <a:spcPts val="4903"/>
              </a:lnSpc>
            </a:pPr>
            <a:r>
              <a:rPr lang="en-US" sz="4498" spc="-134" dirty="0" err="1">
                <a:solidFill>
                  <a:srgbClr val="C8FF16"/>
                </a:solidFill>
                <a:latin typeface="Brice RegularSemiExpanded"/>
              </a:rPr>
              <a:t>опустынивание</a:t>
            </a:r>
            <a:r>
              <a:rPr lang="en-US" sz="4498" spc="-134" dirty="0">
                <a:solidFill>
                  <a:srgbClr val="C8FF16"/>
                </a:solidFill>
                <a:latin typeface="Brice RegularSemiExpanded"/>
              </a:rPr>
              <a:t>;</a:t>
            </a:r>
          </a:p>
          <a:p>
            <a:pPr algn="ctr">
              <a:lnSpc>
                <a:spcPts val="4903"/>
              </a:lnSpc>
            </a:pPr>
            <a:r>
              <a:rPr lang="en-US" sz="4498" spc="-134" dirty="0" err="1">
                <a:solidFill>
                  <a:srgbClr val="C8FF16"/>
                </a:solidFill>
                <a:latin typeface="Brice RegularSemiExpanded"/>
              </a:rPr>
              <a:t>вырубка</a:t>
            </a:r>
            <a:r>
              <a:rPr lang="en-US" sz="4498" spc="-134" dirty="0">
                <a:solidFill>
                  <a:srgbClr val="C8FF16"/>
                </a:solidFill>
                <a:latin typeface="Brice RegularSemiExpanded"/>
              </a:rPr>
              <a:t> </a:t>
            </a:r>
            <a:r>
              <a:rPr lang="en-US" sz="4498" spc="-134" dirty="0" err="1">
                <a:solidFill>
                  <a:srgbClr val="C8FF16"/>
                </a:solidFill>
                <a:latin typeface="Brice RegularSemiExpanded"/>
              </a:rPr>
              <a:t>лесов</a:t>
            </a:r>
            <a:r>
              <a:rPr lang="en-US" sz="4498" spc="-134" dirty="0">
                <a:solidFill>
                  <a:srgbClr val="C8FF16"/>
                </a:solidFill>
                <a:latin typeface="Brice RegularSemiExpanded"/>
              </a:rPr>
              <a:t>.</a:t>
            </a:r>
          </a:p>
          <a:p>
            <a:pPr marL="0" lvl="0" indent="0" algn="ctr">
              <a:lnSpc>
                <a:spcPts val="4903"/>
              </a:lnSpc>
            </a:pPr>
            <a:endParaRPr lang="en-US" sz="4498" spc="-134" dirty="0">
              <a:solidFill>
                <a:srgbClr val="C8FF16"/>
              </a:solidFill>
              <a:latin typeface="Brice RegularSemiExpanded"/>
            </a:endParaRPr>
          </a:p>
        </p:txBody>
      </p:sp>
      <p:grpSp>
        <p:nvGrpSpPr>
          <p:cNvPr id="3" name="Group 3"/>
          <p:cNvGrpSpPr/>
          <p:nvPr/>
        </p:nvGrpSpPr>
        <p:grpSpPr>
          <a:xfrm>
            <a:off x="1028700" y="1028700"/>
            <a:ext cx="11864093" cy="1870731"/>
            <a:chOff x="0" y="0"/>
            <a:chExt cx="12042828" cy="1898914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2042828" cy="1898914"/>
            </a:xfrm>
            <a:custGeom>
              <a:avLst/>
              <a:gdLst/>
              <a:ahLst/>
              <a:cxnLst/>
              <a:rect l="l" t="t" r="r" b="b"/>
              <a:pathLst>
                <a:path w="12042828" h="1898914">
                  <a:moveTo>
                    <a:pt x="12042828" y="949457"/>
                  </a:moveTo>
                  <a:lnTo>
                    <a:pt x="12042828" y="949457"/>
                  </a:lnTo>
                  <a:cubicBezTo>
                    <a:pt x="12042828" y="1470416"/>
                    <a:pt x="11614457" y="1898914"/>
                    <a:pt x="11085883" y="1898914"/>
                  </a:cubicBezTo>
                  <a:lnTo>
                    <a:pt x="956945" y="1898914"/>
                  </a:lnTo>
                  <a:cubicBezTo>
                    <a:pt x="428371" y="1898914"/>
                    <a:pt x="0" y="1470416"/>
                    <a:pt x="0" y="949457"/>
                  </a:cubicBezTo>
                  <a:lnTo>
                    <a:pt x="0" y="949457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11085883" y="0"/>
                  </a:lnTo>
                  <a:cubicBezTo>
                    <a:pt x="11614330" y="0"/>
                    <a:pt x="12042828" y="428371"/>
                    <a:pt x="12042828" y="949457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sp>
        <p:nvSpPr>
          <p:cNvPr id="5" name="TextBox 5"/>
          <p:cNvSpPr txBox="1"/>
          <p:nvPr/>
        </p:nvSpPr>
        <p:spPr>
          <a:xfrm>
            <a:off x="2242350" y="1358121"/>
            <a:ext cx="9708156" cy="21166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656"/>
              </a:lnSpc>
              <a:spcBef>
                <a:spcPct val="0"/>
              </a:spcBef>
            </a:pPr>
            <a:r>
              <a:rPr lang="en-US" sz="4040" spc="153">
                <a:solidFill>
                  <a:srgbClr val="5941FF"/>
                </a:solidFill>
                <a:latin typeface="Brice RegularSemiExpanded"/>
              </a:rPr>
              <a:t>Самые актуальные и современные проблемы экологии</a:t>
            </a:r>
          </a:p>
          <a:p>
            <a:pPr>
              <a:lnSpc>
                <a:spcPts val="5656"/>
              </a:lnSpc>
              <a:spcBef>
                <a:spcPct val="0"/>
              </a:spcBef>
            </a:pPr>
            <a:endParaRPr lang="en-US" sz="4040" spc="153">
              <a:solidFill>
                <a:srgbClr val="5941FF"/>
              </a:solidFill>
              <a:latin typeface="Brice RegularSemiExpanded"/>
            </a:endParaRPr>
          </a:p>
        </p:txBody>
      </p:sp>
      <p:grpSp>
        <p:nvGrpSpPr>
          <p:cNvPr id="6" name="Group 6"/>
          <p:cNvGrpSpPr/>
          <p:nvPr/>
        </p:nvGrpSpPr>
        <p:grpSpPr>
          <a:xfrm>
            <a:off x="1028700" y="3259495"/>
            <a:ext cx="1038688" cy="430644"/>
            <a:chOff x="0" y="0"/>
            <a:chExt cx="4616190" cy="191389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4616190" cy="1913890"/>
            </a:xfrm>
            <a:custGeom>
              <a:avLst/>
              <a:gdLst/>
              <a:ahLst/>
              <a:cxnLst/>
              <a:rect l="l" t="t" r="r" b="b"/>
              <a:pathLst>
                <a:path w="4616190" h="1913890">
                  <a:moveTo>
                    <a:pt x="4616190" y="956945"/>
                  </a:moveTo>
                  <a:lnTo>
                    <a:pt x="4616190" y="956945"/>
                  </a:lnTo>
                  <a:cubicBezTo>
                    <a:pt x="4616190" y="1485392"/>
                    <a:pt x="4187818" y="1913890"/>
                    <a:pt x="3659244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3659244" y="0"/>
                  </a:lnTo>
                  <a:cubicBezTo>
                    <a:pt x="4187692" y="0"/>
                    <a:pt x="4616190" y="428371"/>
                    <a:pt x="4616190" y="956945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sp>
        <p:nvSpPr>
          <p:cNvPr id="8" name="AutoShape 8"/>
          <p:cNvSpPr/>
          <p:nvPr/>
        </p:nvSpPr>
        <p:spPr>
          <a:xfrm rot="123313">
            <a:off x="16933650" y="9236961"/>
            <a:ext cx="1062388" cy="0"/>
          </a:xfrm>
          <a:prstGeom prst="line">
            <a:avLst/>
          </a:prstGeom>
          <a:ln w="76200" cap="rnd">
            <a:solidFill>
              <a:srgbClr val="5941FF"/>
            </a:solidFill>
            <a:prstDash val="solid"/>
            <a:headEnd type="none" w="sm" len="sm"/>
            <a:tailEnd type="triangle" w="lg" len="med"/>
          </a:ln>
        </p:spPr>
      </p:sp>
      <p:grpSp>
        <p:nvGrpSpPr>
          <p:cNvPr id="9" name="Group 9"/>
          <p:cNvGrpSpPr/>
          <p:nvPr/>
        </p:nvGrpSpPr>
        <p:grpSpPr>
          <a:xfrm>
            <a:off x="509356" y="6975625"/>
            <a:ext cx="1038688" cy="430644"/>
            <a:chOff x="0" y="0"/>
            <a:chExt cx="4616190" cy="191389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4616190" cy="1913890"/>
            </a:xfrm>
            <a:custGeom>
              <a:avLst/>
              <a:gdLst/>
              <a:ahLst/>
              <a:cxnLst/>
              <a:rect l="l" t="t" r="r" b="b"/>
              <a:pathLst>
                <a:path w="4616190" h="1913890">
                  <a:moveTo>
                    <a:pt x="4616190" y="956945"/>
                  </a:moveTo>
                  <a:lnTo>
                    <a:pt x="4616190" y="956945"/>
                  </a:lnTo>
                  <a:cubicBezTo>
                    <a:pt x="4616190" y="1485392"/>
                    <a:pt x="4187818" y="1913890"/>
                    <a:pt x="3659244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3659244" y="0"/>
                  </a:lnTo>
                  <a:cubicBezTo>
                    <a:pt x="4187692" y="0"/>
                    <a:pt x="4616190" y="428371"/>
                    <a:pt x="4616190" y="956945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4307478" y="7624940"/>
            <a:ext cx="1038688" cy="430644"/>
            <a:chOff x="0" y="0"/>
            <a:chExt cx="4616190" cy="191389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4616190" cy="1913890"/>
            </a:xfrm>
            <a:custGeom>
              <a:avLst/>
              <a:gdLst/>
              <a:ahLst/>
              <a:cxnLst/>
              <a:rect l="l" t="t" r="r" b="b"/>
              <a:pathLst>
                <a:path w="4616190" h="1913890">
                  <a:moveTo>
                    <a:pt x="4616190" y="956945"/>
                  </a:moveTo>
                  <a:lnTo>
                    <a:pt x="4616190" y="956945"/>
                  </a:lnTo>
                  <a:cubicBezTo>
                    <a:pt x="4616190" y="1485392"/>
                    <a:pt x="4187818" y="1913890"/>
                    <a:pt x="3659244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3659244" y="0"/>
                  </a:lnTo>
                  <a:cubicBezTo>
                    <a:pt x="4187692" y="0"/>
                    <a:pt x="4616190" y="428371"/>
                    <a:pt x="4616190" y="956945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5632941" y="8298403"/>
            <a:ext cx="1038688" cy="430644"/>
            <a:chOff x="0" y="0"/>
            <a:chExt cx="4616190" cy="191389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4616190" cy="1913890"/>
            </a:xfrm>
            <a:custGeom>
              <a:avLst/>
              <a:gdLst/>
              <a:ahLst/>
              <a:cxnLst/>
              <a:rect l="l" t="t" r="r" b="b"/>
              <a:pathLst>
                <a:path w="4616190" h="1913890">
                  <a:moveTo>
                    <a:pt x="4616190" y="956945"/>
                  </a:moveTo>
                  <a:lnTo>
                    <a:pt x="4616190" y="956945"/>
                  </a:lnTo>
                  <a:cubicBezTo>
                    <a:pt x="4616190" y="1485392"/>
                    <a:pt x="4187818" y="1913890"/>
                    <a:pt x="3659244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3659244" y="0"/>
                  </a:lnTo>
                  <a:cubicBezTo>
                    <a:pt x="4187692" y="0"/>
                    <a:pt x="4616190" y="428371"/>
                    <a:pt x="4616190" y="956945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15" name="Group 15"/>
          <p:cNvGrpSpPr/>
          <p:nvPr/>
        </p:nvGrpSpPr>
        <p:grpSpPr>
          <a:xfrm>
            <a:off x="2067388" y="5143500"/>
            <a:ext cx="1038688" cy="430644"/>
            <a:chOff x="0" y="0"/>
            <a:chExt cx="4616190" cy="191389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4616190" cy="1913890"/>
            </a:xfrm>
            <a:custGeom>
              <a:avLst/>
              <a:gdLst/>
              <a:ahLst/>
              <a:cxnLst/>
              <a:rect l="l" t="t" r="r" b="b"/>
              <a:pathLst>
                <a:path w="4616190" h="1913890">
                  <a:moveTo>
                    <a:pt x="4616190" y="956945"/>
                  </a:moveTo>
                  <a:lnTo>
                    <a:pt x="4616190" y="956945"/>
                  </a:lnTo>
                  <a:cubicBezTo>
                    <a:pt x="4616190" y="1485392"/>
                    <a:pt x="4187818" y="1913890"/>
                    <a:pt x="3659244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3659244" y="0"/>
                  </a:lnTo>
                  <a:cubicBezTo>
                    <a:pt x="4187692" y="0"/>
                    <a:pt x="4616190" y="428371"/>
                    <a:pt x="4616190" y="956945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17" name="Group 17"/>
          <p:cNvGrpSpPr/>
          <p:nvPr/>
        </p:nvGrpSpPr>
        <p:grpSpPr>
          <a:xfrm>
            <a:off x="4307478" y="6327370"/>
            <a:ext cx="1038688" cy="430644"/>
            <a:chOff x="0" y="0"/>
            <a:chExt cx="4616190" cy="191389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4616190" cy="1913890"/>
            </a:xfrm>
            <a:custGeom>
              <a:avLst/>
              <a:gdLst/>
              <a:ahLst/>
              <a:cxnLst/>
              <a:rect l="l" t="t" r="r" b="b"/>
              <a:pathLst>
                <a:path w="4616190" h="1913890">
                  <a:moveTo>
                    <a:pt x="4616190" y="956945"/>
                  </a:moveTo>
                  <a:lnTo>
                    <a:pt x="4616190" y="956945"/>
                  </a:lnTo>
                  <a:cubicBezTo>
                    <a:pt x="4616190" y="1485392"/>
                    <a:pt x="4187818" y="1913890"/>
                    <a:pt x="3659244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3659244" y="0"/>
                  </a:lnTo>
                  <a:cubicBezTo>
                    <a:pt x="4187692" y="0"/>
                    <a:pt x="4616190" y="428371"/>
                    <a:pt x="4616190" y="956945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19" name="Group 19"/>
          <p:cNvGrpSpPr/>
          <p:nvPr/>
        </p:nvGrpSpPr>
        <p:grpSpPr>
          <a:xfrm>
            <a:off x="1548044" y="4488366"/>
            <a:ext cx="1038688" cy="430644"/>
            <a:chOff x="0" y="0"/>
            <a:chExt cx="4616190" cy="191389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4616190" cy="1913890"/>
            </a:xfrm>
            <a:custGeom>
              <a:avLst/>
              <a:gdLst/>
              <a:ahLst/>
              <a:cxnLst/>
              <a:rect l="l" t="t" r="r" b="b"/>
              <a:pathLst>
                <a:path w="4616190" h="1913890">
                  <a:moveTo>
                    <a:pt x="4616190" y="956945"/>
                  </a:moveTo>
                  <a:lnTo>
                    <a:pt x="4616190" y="956945"/>
                  </a:lnTo>
                  <a:cubicBezTo>
                    <a:pt x="4616190" y="1485392"/>
                    <a:pt x="4187818" y="1913890"/>
                    <a:pt x="3659244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3659244" y="0"/>
                  </a:lnTo>
                  <a:cubicBezTo>
                    <a:pt x="4187692" y="0"/>
                    <a:pt x="4616190" y="428371"/>
                    <a:pt x="4616190" y="956945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934" y="8991574"/>
            <a:ext cx="1036637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94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93644" y="1532725"/>
            <a:ext cx="15311818" cy="7725575"/>
            <a:chOff x="0" y="0"/>
            <a:chExt cx="10184650" cy="513866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0184650" cy="5138663"/>
            </a:xfrm>
            <a:custGeom>
              <a:avLst/>
              <a:gdLst/>
              <a:ahLst/>
              <a:cxnLst/>
              <a:rect l="l" t="t" r="r" b="b"/>
              <a:pathLst>
                <a:path w="10184650" h="5138663">
                  <a:moveTo>
                    <a:pt x="10184650" y="2569331"/>
                  </a:moveTo>
                  <a:lnTo>
                    <a:pt x="10184650" y="2569331"/>
                  </a:lnTo>
                  <a:cubicBezTo>
                    <a:pt x="10184650" y="4710165"/>
                    <a:pt x="9756279" y="5138663"/>
                    <a:pt x="9227704" y="5138663"/>
                  </a:cubicBezTo>
                  <a:lnTo>
                    <a:pt x="956945" y="5138663"/>
                  </a:lnTo>
                  <a:cubicBezTo>
                    <a:pt x="428371" y="5138663"/>
                    <a:pt x="0" y="4710165"/>
                    <a:pt x="0" y="2569331"/>
                  </a:cubicBezTo>
                  <a:lnTo>
                    <a:pt x="0" y="2569331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9227704" y="0"/>
                  </a:lnTo>
                  <a:cubicBezTo>
                    <a:pt x="9756152" y="0"/>
                    <a:pt x="10184650" y="428371"/>
                    <a:pt x="10184650" y="2569331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sp>
        <p:nvSpPr>
          <p:cNvPr id="4" name="TextBox 4"/>
          <p:cNvSpPr txBox="1"/>
          <p:nvPr/>
        </p:nvSpPr>
        <p:spPr>
          <a:xfrm>
            <a:off x="2595575" y="2626828"/>
            <a:ext cx="13362479" cy="58477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812"/>
              </a:lnSpc>
            </a:pP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Многие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экопроблемы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сводятся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к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тому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,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что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загрязняя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небольшую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территорию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,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человек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вторгается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в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целую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экосистему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, и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абсолютно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уничтожает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ее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.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Так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вырубая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деревья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, в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лесах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не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смогут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расти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кустарники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и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травы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, а,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значит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,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птицам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и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зверям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не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будет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чем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питаться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,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половина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из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них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вымрет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, а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остальные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мигрируют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.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Затем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будет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происходить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эрозия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почвы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, а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водоемы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пересохнут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,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что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в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дальнейшем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приведет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к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опустыниванию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территории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. В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дальнейшем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появятся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экологические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беженцы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–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люди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,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которые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,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утратив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все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ресурсы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для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существования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,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будут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вынуждены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покинуть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свой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дом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, и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начнут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искать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новые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места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 </a:t>
            </a:r>
            <a:r>
              <a:rPr lang="en-US" sz="3497" b="1" spc="-104" dirty="0" err="1">
                <a:solidFill>
                  <a:srgbClr val="5941FF"/>
                </a:solidFill>
                <a:latin typeface="Brice RegularSemiExpanded"/>
              </a:rPr>
              <a:t>обитания</a:t>
            </a:r>
            <a:r>
              <a:rPr lang="en-US" sz="3497" b="1" spc="-104" dirty="0">
                <a:solidFill>
                  <a:srgbClr val="5941FF"/>
                </a:solidFill>
                <a:latin typeface="Brice RegularSemiExpanded"/>
              </a:rPr>
              <a:t>.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-1216905" y="-452785"/>
            <a:ext cx="4587780" cy="2429037"/>
            <a:chOff x="0" y="0"/>
            <a:chExt cx="6117040" cy="3238716"/>
          </a:xfrm>
        </p:grpSpPr>
        <p:grpSp>
          <p:nvGrpSpPr>
            <p:cNvPr id="6" name="Group 6"/>
            <p:cNvGrpSpPr/>
            <p:nvPr/>
          </p:nvGrpSpPr>
          <p:grpSpPr>
            <a:xfrm>
              <a:off x="1121336" y="1983542"/>
              <a:ext cx="1255174" cy="1255174"/>
              <a:chOff x="0" y="0"/>
              <a:chExt cx="6350000" cy="63500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C8FF16"/>
              </a:solidFill>
            </p:spPr>
          </p:sp>
        </p:grpSp>
        <p:grpSp>
          <p:nvGrpSpPr>
            <p:cNvPr id="8" name="Group 8"/>
            <p:cNvGrpSpPr/>
            <p:nvPr/>
          </p:nvGrpSpPr>
          <p:grpSpPr>
            <a:xfrm>
              <a:off x="0" y="0"/>
              <a:ext cx="3925751" cy="1415859"/>
              <a:chOff x="0" y="0"/>
              <a:chExt cx="5946735" cy="2144746"/>
            </a:xfrm>
          </p:grpSpPr>
          <p:sp>
            <p:nvSpPr>
              <p:cNvPr id="9" name="Freeform 9"/>
              <p:cNvSpPr/>
              <p:nvPr/>
            </p:nvSpPr>
            <p:spPr>
              <a:xfrm>
                <a:off x="0" y="0"/>
                <a:ext cx="5946735" cy="2144746"/>
              </a:xfrm>
              <a:custGeom>
                <a:avLst/>
                <a:gdLst/>
                <a:ahLst/>
                <a:cxnLst/>
                <a:rect l="l" t="t" r="r" b="b"/>
                <a:pathLst>
                  <a:path w="5946735" h="2144746">
                    <a:moveTo>
                      <a:pt x="5946735" y="1072373"/>
                    </a:moveTo>
                    <a:lnTo>
                      <a:pt x="5946735" y="1072373"/>
                    </a:lnTo>
                    <a:cubicBezTo>
                      <a:pt x="5946735" y="1716248"/>
                      <a:pt x="5518364" y="2144746"/>
                      <a:pt x="4989790" y="2144746"/>
                    </a:cubicBezTo>
                    <a:lnTo>
                      <a:pt x="956945" y="2144746"/>
                    </a:lnTo>
                    <a:cubicBezTo>
                      <a:pt x="428371" y="2144746"/>
                      <a:pt x="0" y="1716248"/>
                      <a:pt x="0" y="1072373"/>
                    </a:cubicBezTo>
                    <a:lnTo>
                      <a:pt x="0" y="1072373"/>
                    </a:lnTo>
                    <a:cubicBezTo>
                      <a:pt x="0" y="428371"/>
                      <a:pt x="428371" y="0"/>
                      <a:pt x="956945" y="0"/>
                    </a:cubicBezTo>
                    <a:lnTo>
                      <a:pt x="4989790" y="0"/>
                    </a:lnTo>
                    <a:cubicBezTo>
                      <a:pt x="5518237" y="0"/>
                      <a:pt x="5946735" y="428371"/>
                      <a:pt x="5946735" y="1072373"/>
                    </a:cubicBezTo>
                    <a:close/>
                  </a:path>
                </a:pathLst>
              </a:custGeom>
              <a:solidFill>
                <a:srgbClr val="C8FF16"/>
              </a:solidFill>
            </p:spPr>
          </p:sp>
        </p:grpSp>
        <p:grpSp>
          <p:nvGrpSpPr>
            <p:cNvPr id="10" name="Group 10"/>
            <p:cNvGrpSpPr/>
            <p:nvPr/>
          </p:nvGrpSpPr>
          <p:grpSpPr>
            <a:xfrm>
              <a:off x="2893668" y="1935619"/>
              <a:ext cx="3223373" cy="1263459"/>
              <a:chOff x="0" y="0"/>
              <a:chExt cx="4882770" cy="191389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4882770" cy="1913890"/>
              </a:xfrm>
              <a:custGeom>
                <a:avLst/>
                <a:gdLst/>
                <a:ahLst/>
                <a:cxnLst/>
                <a:rect l="l" t="t" r="r" b="b"/>
                <a:pathLst>
                  <a:path w="4882770" h="1913890">
                    <a:moveTo>
                      <a:pt x="4882770" y="956945"/>
                    </a:moveTo>
                    <a:lnTo>
                      <a:pt x="4882770" y="956945"/>
                    </a:lnTo>
                    <a:cubicBezTo>
                      <a:pt x="4882770" y="1485392"/>
                      <a:pt x="4454399" y="1913890"/>
                      <a:pt x="3925825" y="1913890"/>
                    </a:cubicBezTo>
                    <a:lnTo>
                      <a:pt x="956945" y="1913890"/>
                    </a:lnTo>
                    <a:cubicBezTo>
                      <a:pt x="428371" y="1913890"/>
                      <a:pt x="0" y="1485392"/>
                      <a:pt x="0" y="956945"/>
                    </a:cubicBezTo>
                    <a:lnTo>
                      <a:pt x="0" y="956945"/>
                    </a:lnTo>
                    <a:cubicBezTo>
                      <a:pt x="0" y="428371"/>
                      <a:pt x="428371" y="0"/>
                      <a:pt x="956945" y="0"/>
                    </a:cubicBezTo>
                    <a:lnTo>
                      <a:pt x="3925825" y="0"/>
                    </a:lnTo>
                    <a:cubicBezTo>
                      <a:pt x="4454272" y="0"/>
                      <a:pt x="4882770" y="428371"/>
                      <a:pt x="4882770" y="956945"/>
                    </a:cubicBezTo>
                    <a:close/>
                  </a:path>
                </a:pathLst>
              </a:custGeom>
              <a:solidFill>
                <a:srgbClr val="C8FF16"/>
              </a:solidFill>
            </p:spPr>
          </p:sp>
        </p:grpSp>
      </p:grpSp>
      <p:grpSp>
        <p:nvGrpSpPr>
          <p:cNvPr id="12" name="Group 12"/>
          <p:cNvGrpSpPr/>
          <p:nvPr/>
        </p:nvGrpSpPr>
        <p:grpSpPr>
          <a:xfrm rot="-10800000">
            <a:off x="14917125" y="8310748"/>
            <a:ext cx="4587780" cy="2429037"/>
            <a:chOff x="0" y="0"/>
            <a:chExt cx="6117040" cy="3238716"/>
          </a:xfrm>
        </p:grpSpPr>
        <p:grpSp>
          <p:nvGrpSpPr>
            <p:cNvPr id="13" name="Group 13"/>
            <p:cNvGrpSpPr/>
            <p:nvPr/>
          </p:nvGrpSpPr>
          <p:grpSpPr>
            <a:xfrm>
              <a:off x="1121336" y="1983542"/>
              <a:ext cx="1255174" cy="1255174"/>
              <a:chOff x="0" y="0"/>
              <a:chExt cx="6350000" cy="6350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C8FF16"/>
              </a:solidFill>
            </p:spPr>
          </p:sp>
        </p:grpSp>
        <p:grpSp>
          <p:nvGrpSpPr>
            <p:cNvPr id="15" name="Group 15"/>
            <p:cNvGrpSpPr/>
            <p:nvPr/>
          </p:nvGrpSpPr>
          <p:grpSpPr>
            <a:xfrm>
              <a:off x="0" y="0"/>
              <a:ext cx="3925751" cy="1415859"/>
              <a:chOff x="0" y="0"/>
              <a:chExt cx="5946735" cy="2144746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5946735" cy="2144746"/>
              </a:xfrm>
              <a:custGeom>
                <a:avLst/>
                <a:gdLst/>
                <a:ahLst/>
                <a:cxnLst/>
                <a:rect l="l" t="t" r="r" b="b"/>
                <a:pathLst>
                  <a:path w="5946735" h="2144746">
                    <a:moveTo>
                      <a:pt x="5946735" y="1072373"/>
                    </a:moveTo>
                    <a:lnTo>
                      <a:pt x="5946735" y="1072373"/>
                    </a:lnTo>
                    <a:cubicBezTo>
                      <a:pt x="5946735" y="1716248"/>
                      <a:pt x="5518364" y="2144746"/>
                      <a:pt x="4989790" y="2144746"/>
                    </a:cubicBezTo>
                    <a:lnTo>
                      <a:pt x="956945" y="2144746"/>
                    </a:lnTo>
                    <a:cubicBezTo>
                      <a:pt x="428371" y="2144746"/>
                      <a:pt x="0" y="1716248"/>
                      <a:pt x="0" y="1072373"/>
                    </a:cubicBezTo>
                    <a:lnTo>
                      <a:pt x="0" y="1072373"/>
                    </a:lnTo>
                    <a:cubicBezTo>
                      <a:pt x="0" y="428371"/>
                      <a:pt x="428371" y="0"/>
                      <a:pt x="956945" y="0"/>
                    </a:cubicBezTo>
                    <a:lnTo>
                      <a:pt x="4989790" y="0"/>
                    </a:lnTo>
                    <a:cubicBezTo>
                      <a:pt x="5518237" y="0"/>
                      <a:pt x="5946735" y="428371"/>
                      <a:pt x="5946735" y="1072373"/>
                    </a:cubicBezTo>
                    <a:close/>
                  </a:path>
                </a:pathLst>
              </a:custGeom>
              <a:solidFill>
                <a:srgbClr val="C8FF16"/>
              </a:solidFill>
            </p:spPr>
          </p:sp>
        </p:grpSp>
        <p:grpSp>
          <p:nvGrpSpPr>
            <p:cNvPr id="17" name="Group 17"/>
            <p:cNvGrpSpPr/>
            <p:nvPr/>
          </p:nvGrpSpPr>
          <p:grpSpPr>
            <a:xfrm>
              <a:off x="2893668" y="1935619"/>
              <a:ext cx="3223373" cy="1263459"/>
              <a:chOff x="0" y="0"/>
              <a:chExt cx="4882770" cy="191389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0"/>
                <a:ext cx="4882770" cy="1913890"/>
              </a:xfrm>
              <a:custGeom>
                <a:avLst/>
                <a:gdLst/>
                <a:ahLst/>
                <a:cxnLst/>
                <a:rect l="l" t="t" r="r" b="b"/>
                <a:pathLst>
                  <a:path w="4882770" h="1913890">
                    <a:moveTo>
                      <a:pt x="4882770" y="956945"/>
                    </a:moveTo>
                    <a:lnTo>
                      <a:pt x="4882770" y="956945"/>
                    </a:lnTo>
                    <a:cubicBezTo>
                      <a:pt x="4882770" y="1485392"/>
                      <a:pt x="4454399" y="1913890"/>
                      <a:pt x="3925825" y="1913890"/>
                    </a:cubicBezTo>
                    <a:lnTo>
                      <a:pt x="956945" y="1913890"/>
                    </a:lnTo>
                    <a:cubicBezTo>
                      <a:pt x="428371" y="1913890"/>
                      <a:pt x="0" y="1485392"/>
                      <a:pt x="0" y="956945"/>
                    </a:cubicBezTo>
                    <a:lnTo>
                      <a:pt x="0" y="956945"/>
                    </a:lnTo>
                    <a:cubicBezTo>
                      <a:pt x="0" y="428371"/>
                      <a:pt x="428371" y="0"/>
                      <a:pt x="956945" y="0"/>
                    </a:cubicBezTo>
                    <a:lnTo>
                      <a:pt x="3925825" y="0"/>
                    </a:lnTo>
                    <a:cubicBezTo>
                      <a:pt x="4454272" y="0"/>
                      <a:pt x="4882770" y="428371"/>
                      <a:pt x="4882770" y="956945"/>
                    </a:cubicBezTo>
                    <a:close/>
                  </a:path>
                </a:pathLst>
              </a:custGeom>
              <a:solidFill>
                <a:srgbClr val="C8FF16"/>
              </a:solidFill>
            </p:spPr>
          </p:sp>
        </p:grpSp>
      </p:grpSp>
      <p:grpSp>
        <p:nvGrpSpPr>
          <p:cNvPr id="19" name="Group 19"/>
          <p:cNvGrpSpPr/>
          <p:nvPr/>
        </p:nvGrpSpPr>
        <p:grpSpPr>
          <a:xfrm>
            <a:off x="12603735" y="880521"/>
            <a:ext cx="652205" cy="652205"/>
            <a:chOff x="0" y="0"/>
            <a:chExt cx="6350000" cy="6350000"/>
          </a:xfrm>
        </p:grpSpPr>
        <p:sp>
          <p:nvSpPr>
            <p:cNvPr id="20" name="Freeform 20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solidFill>
                <a:srgbClr val="000000"/>
              </a:solidFill>
            </a:ln>
          </p:spPr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94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482600" y="536575"/>
            <a:ext cx="17322800" cy="9213850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3" name="Group 3"/>
          <p:cNvGrpSpPr/>
          <p:nvPr/>
        </p:nvGrpSpPr>
        <p:grpSpPr>
          <a:xfrm>
            <a:off x="-1263289" y="1133017"/>
            <a:ext cx="13275306" cy="1594521"/>
            <a:chOff x="0" y="0"/>
            <a:chExt cx="15934232" cy="191389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5934232" cy="1913890"/>
            </a:xfrm>
            <a:custGeom>
              <a:avLst/>
              <a:gdLst/>
              <a:ahLst/>
              <a:cxnLst/>
              <a:rect l="l" t="t" r="r" b="b"/>
              <a:pathLst>
                <a:path w="15934232" h="1913890">
                  <a:moveTo>
                    <a:pt x="15934232" y="956945"/>
                  </a:moveTo>
                  <a:lnTo>
                    <a:pt x="15934232" y="956945"/>
                  </a:lnTo>
                  <a:cubicBezTo>
                    <a:pt x="15934232" y="1485392"/>
                    <a:pt x="15505861" y="1913890"/>
                    <a:pt x="1497728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14977287" y="0"/>
                  </a:lnTo>
                  <a:cubicBezTo>
                    <a:pt x="15505734" y="0"/>
                    <a:pt x="15934232" y="428371"/>
                    <a:pt x="15934232" y="956945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381015">
            <a:off x="13288195" y="2030356"/>
            <a:ext cx="544317" cy="544317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4052574" y="2120526"/>
            <a:ext cx="407306" cy="4073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 rot="691800">
            <a:off x="14688169" y="2120526"/>
            <a:ext cx="407306" cy="40730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>
            <a:off x="15337941" y="2141173"/>
            <a:ext cx="461932" cy="461932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>
            <a:off x="15973728" y="2141173"/>
            <a:ext cx="461932" cy="461932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rcRect/>
          <a:stretch>
            <a:fillRect/>
          </a:stretch>
        </p:blipFill>
        <p:spPr>
          <a:xfrm>
            <a:off x="16608814" y="2106272"/>
            <a:ext cx="496834" cy="496834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rcRect/>
          <a:stretch>
            <a:fillRect/>
          </a:stretch>
        </p:blipFill>
        <p:spPr>
          <a:xfrm>
            <a:off x="13264965" y="1273129"/>
            <a:ext cx="529375" cy="529375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rcRect/>
          <a:stretch>
            <a:fillRect/>
          </a:stretch>
        </p:blipFill>
        <p:spPr>
          <a:xfrm>
            <a:off x="12596030" y="1276790"/>
            <a:ext cx="522052" cy="522052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9"/>
              </a:ext>
            </a:extLst>
          </a:blip>
          <a:srcRect/>
          <a:stretch>
            <a:fillRect/>
          </a:stretch>
        </p:blipFill>
        <p:spPr>
          <a:xfrm>
            <a:off x="14613818" y="1276790"/>
            <a:ext cx="529375" cy="529375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1"/>
              </a:ext>
            </a:extLst>
          </a:blip>
          <a:srcRect/>
          <a:stretch>
            <a:fillRect/>
          </a:stretch>
        </p:blipFill>
        <p:spPr>
          <a:xfrm>
            <a:off x="15290076" y="1276790"/>
            <a:ext cx="522052" cy="522052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3"/>
              </a:ext>
            </a:extLst>
          </a:blip>
          <a:srcRect/>
          <a:stretch>
            <a:fillRect/>
          </a:stretch>
        </p:blipFill>
        <p:spPr>
          <a:xfrm>
            <a:off x="13941222" y="1274959"/>
            <a:ext cx="525714" cy="525714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5"/>
              </a:ext>
            </a:extLst>
          </a:blip>
          <a:srcRect/>
          <a:stretch>
            <a:fillRect/>
          </a:stretch>
        </p:blipFill>
        <p:spPr>
          <a:xfrm>
            <a:off x="15973728" y="1257450"/>
            <a:ext cx="1158572" cy="567700"/>
          </a:xfrm>
          <a:prstGeom prst="rect">
            <a:avLst/>
          </a:prstGeom>
        </p:spPr>
      </p:pic>
      <p:grpSp>
        <p:nvGrpSpPr>
          <p:cNvPr id="17" name="Group 17"/>
          <p:cNvGrpSpPr/>
          <p:nvPr/>
        </p:nvGrpSpPr>
        <p:grpSpPr>
          <a:xfrm>
            <a:off x="9220826" y="4135268"/>
            <a:ext cx="7961648" cy="5123032"/>
            <a:chOff x="0" y="0"/>
            <a:chExt cx="3924424" cy="2525224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3924424" cy="2525225"/>
            </a:xfrm>
            <a:custGeom>
              <a:avLst/>
              <a:gdLst/>
              <a:ahLst/>
              <a:cxnLst/>
              <a:rect l="l" t="t" r="r" b="b"/>
              <a:pathLst>
                <a:path w="3924424" h="2525225">
                  <a:moveTo>
                    <a:pt x="3799964" y="2525224"/>
                  </a:moveTo>
                  <a:lnTo>
                    <a:pt x="124460" y="2525224"/>
                  </a:lnTo>
                  <a:cubicBezTo>
                    <a:pt x="55880" y="2525224"/>
                    <a:pt x="0" y="2469344"/>
                    <a:pt x="0" y="2400764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799964" y="0"/>
                  </a:lnTo>
                  <a:cubicBezTo>
                    <a:pt x="3868544" y="0"/>
                    <a:pt x="3924424" y="55880"/>
                    <a:pt x="3924424" y="124460"/>
                  </a:cubicBezTo>
                  <a:lnTo>
                    <a:pt x="3924424" y="2400765"/>
                  </a:lnTo>
                  <a:cubicBezTo>
                    <a:pt x="3924424" y="2469344"/>
                    <a:pt x="3868544" y="2525225"/>
                    <a:pt x="3799964" y="2525225"/>
                  </a:cubicBezTo>
                  <a:close/>
                </a:path>
              </a:pathLst>
            </a:custGeom>
            <a:solidFill>
              <a:srgbClr val="EDF0F2"/>
            </a:solidFill>
          </p:spPr>
        </p:sp>
      </p:grpSp>
      <p:grpSp>
        <p:nvGrpSpPr>
          <p:cNvPr id="19" name="Group 19"/>
          <p:cNvGrpSpPr/>
          <p:nvPr/>
        </p:nvGrpSpPr>
        <p:grpSpPr>
          <a:xfrm>
            <a:off x="1105526" y="4135268"/>
            <a:ext cx="7961648" cy="5123032"/>
            <a:chOff x="0" y="0"/>
            <a:chExt cx="3924424" cy="2525224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3924424" cy="2525225"/>
            </a:xfrm>
            <a:custGeom>
              <a:avLst/>
              <a:gdLst/>
              <a:ahLst/>
              <a:cxnLst/>
              <a:rect l="l" t="t" r="r" b="b"/>
              <a:pathLst>
                <a:path w="3924424" h="2525225">
                  <a:moveTo>
                    <a:pt x="3799964" y="2525224"/>
                  </a:moveTo>
                  <a:lnTo>
                    <a:pt x="124460" y="2525224"/>
                  </a:lnTo>
                  <a:cubicBezTo>
                    <a:pt x="55880" y="2525224"/>
                    <a:pt x="0" y="2469344"/>
                    <a:pt x="0" y="2400764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799964" y="0"/>
                  </a:lnTo>
                  <a:cubicBezTo>
                    <a:pt x="3868544" y="0"/>
                    <a:pt x="3924424" y="55880"/>
                    <a:pt x="3924424" y="124460"/>
                  </a:cubicBezTo>
                  <a:lnTo>
                    <a:pt x="3924424" y="2400765"/>
                  </a:lnTo>
                  <a:cubicBezTo>
                    <a:pt x="3924424" y="2469344"/>
                    <a:pt x="3868544" y="2525225"/>
                    <a:pt x="3799964" y="2525225"/>
                  </a:cubicBezTo>
                  <a:close/>
                </a:path>
              </a:pathLst>
            </a:custGeom>
            <a:solidFill>
              <a:srgbClr val="EDF0F2"/>
            </a:solidFill>
          </p:spPr>
        </p:sp>
      </p:grpSp>
      <p:grpSp>
        <p:nvGrpSpPr>
          <p:cNvPr id="21" name="Group 21"/>
          <p:cNvGrpSpPr/>
          <p:nvPr/>
        </p:nvGrpSpPr>
        <p:grpSpPr>
          <a:xfrm>
            <a:off x="2390304" y="3246852"/>
            <a:ext cx="843640" cy="805055"/>
            <a:chOff x="0" y="0"/>
            <a:chExt cx="905620" cy="8642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905620" cy="864200"/>
            </a:xfrm>
            <a:custGeom>
              <a:avLst/>
              <a:gdLst/>
              <a:ahLst/>
              <a:cxnLst/>
              <a:rect l="l" t="t" r="r" b="b"/>
              <a:pathLst>
                <a:path w="905620" h="864200">
                  <a:moveTo>
                    <a:pt x="781160" y="864200"/>
                  </a:moveTo>
                  <a:lnTo>
                    <a:pt x="124460" y="864200"/>
                  </a:lnTo>
                  <a:cubicBezTo>
                    <a:pt x="55880" y="864200"/>
                    <a:pt x="0" y="808320"/>
                    <a:pt x="0" y="7397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781160" y="0"/>
                  </a:lnTo>
                  <a:cubicBezTo>
                    <a:pt x="849740" y="0"/>
                    <a:pt x="905620" y="55880"/>
                    <a:pt x="905620" y="124460"/>
                  </a:cubicBezTo>
                  <a:lnTo>
                    <a:pt x="905620" y="739740"/>
                  </a:lnTo>
                  <a:cubicBezTo>
                    <a:pt x="905620" y="808320"/>
                    <a:pt x="849740" y="864200"/>
                    <a:pt x="781160" y="864200"/>
                  </a:cubicBezTo>
                  <a:close/>
                </a:path>
              </a:pathLst>
            </a:custGeom>
            <a:solidFill>
              <a:srgbClr val="5941FF"/>
            </a:solidFill>
          </p:spPr>
        </p:sp>
      </p:grpSp>
      <p:grpSp>
        <p:nvGrpSpPr>
          <p:cNvPr id="23" name="Group 23"/>
          <p:cNvGrpSpPr/>
          <p:nvPr/>
        </p:nvGrpSpPr>
        <p:grpSpPr>
          <a:xfrm>
            <a:off x="4257872" y="3222472"/>
            <a:ext cx="818091" cy="780675"/>
            <a:chOff x="0" y="0"/>
            <a:chExt cx="905620" cy="8642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905620" cy="864200"/>
            </a:xfrm>
            <a:custGeom>
              <a:avLst/>
              <a:gdLst/>
              <a:ahLst/>
              <a:cxnLst/>
              <a:rect l="l" t="t" r="r" b="b"/>
              <a:pathLst>
                <a:path w="905620" h="864200">
                  <a:moveTo>
                    <a:pt x="781160" y="864200"/>
                  </a:moveTo>
                  <a:lnTo>
                    <a:pt x="124460" y="864200"/>
                  </a:lnTo>
                  <a:cubicBezTo>
                    <a:pt x="55880" y="864200"/>
                    <a:pt x="0" y="808320"/>
                    <a:pt x="0" y="7397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781160" y="0"/>
                  </a:lnTo>
                  <a:cubicBezTo>
                    <a:pt x="849740" y="0"/>
                    <a:pt x="905620" y="55880"/>
                    <a:pt x="905620" y="124460"/>
                  </a:cubicBezTo>
                  <a:lnTo>
                    <a:pt x="905620" y="739740"/>
                  </a:lnTo>
                  <a:cubicBezTo>
                    <a:pt x="905620" y="808320"/>
                    <a:pt x="849740" y="864200"/>
                    <a:pt x="781160" y="86420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sp>
        <p:nvSpPr>
          <p:cNvPr id="25" name="TextBox 25"/>
          <p:cNvSpPr txBox="1"/>
          <p:nvPr/>
        </p:nvSpPr>
        <p:spPr>
          <a:xfrm>
            <a:off x="1028700" y="1540410"/>
            <a:ext cx="10713852" cy="13938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5599"/>
              </a:lnSpc>
              <a:spcBef>
                <a:spcPct val="0"/>
              </a:spcBef>
            </a:pPr>
            <a:r>
              <a:rPr lang="en-US" sz="3999" spc="-119">
                <a:solidFill>
                  <a:srgbClr val="5941FF"/>
                </a:solidFill>
                <a:latin typeface="Brice RegularSemiExpanded"/>
              </a:rPr>
              <a:t>Решение экологических проблем</a:t>
            </a:r>
          </a:p>
          <a:p>
            <a:pPr marL="0" lvl="0" indent="0">
              <a:lnSpc>
                <a:spcPts val="5599"/>
              </a:lnSpc>
              <a:spcBef>
                <a:spcPct val="0"/>
              </a:spcBef>
            </a:pPr>
            <a:endParaRPr lang="en-US" sz="3999" spc="-119">
              <a:solidFill>
                <a:srgbClr val="5941FF"/>
              </a:solidFill>
              <a:latin typeface="Brice RegularSemiExpanded"/>
            </a:endParaRPr>
          </a:p>
        </p:txBody>
      </p:sp>
      <p:sp>
        <p:nvSpPr>
          <p:cNvPr id="26" name="TextBox 26"/>
          <p:cNvSpPr txBox="1"/>
          <p:nvPr/>
        </p:nvSpPr>
        <p:spPr>
          <a:xfrm>
            <a:off x="10181032" y="3347120"/>
            <a:ext cx="5612018" cy="5328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420"/>
              </a:lnSpc>
              <a:spcBef>
                <a:spcPct val="0"/>
              </a:spcBef>
            </a:pPr>
            <a:r>
              <a:rPr lang="en-US" sz="3400" b="1" spc="-68" dirty="0" err="1">
                <a:solidFill>
                  <a:srgbClr val="293039"/>
                </a:solidFill>
                <a:latin typeface="Brice RegularSemiExpanded"/>
              </a:rPr>
              <a:t>Экотехнологии</a:t>
            </a:r>
            <a:endParaRPr lang="en-US" sz="3400" b="1" spc="-68" dirty="0">
              <a:solidFill>
                <a:srgbClr val="293039"/>
              </a:solidFill>
              <a:latin typeface="Brice RegularSemiExpanded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9367709" y="4472618"/>
            <a:ext cx="7489523" cy="46259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53"/>
              </a:lnSpc>
              <a:spcBef>
                <a:spcPct val="0"/>
              </a:spcBef>
            </a:pPr>
            <a:r>
              <a:rPr lang="en-US" sz="3118" spc="-62" dirty="0" err="1">
                <a:solidFill>
                  <a:srgbClr val="000000"/>
                </a:solidFill>
                <a:latin typeface="Brice RegularSemiExpanded"/>
              </a:rPr>
              <a:t>из</a:t>
            </a:r>
            <a:r>
              <a:rPr lang="en-US" sz="3118" spc="-62" dirty="0">
                <a:solidFill>
                  <a:srgbClr val="000000"/>
                </a:solidFill>
                <a:latin typeface="Brice RegularSemiExpanded"/>
              </a:rPr>
              <a:t> </a:t>
            </a:r>
            <a:r>
              <a:rPr lang="en-US" sz="3118" spc="-62" dirty="0" err="1">
                <a:solidFill>
                  <a:srgbClr val="000000"/>
                </a:solidFill>
                <a:latin typeface="Brice RegularSemiExpanded"/>
              </a:rPr>
              <a:t>отходов</a:t>
            </a:r>
            <a:r>
              <a:rPr lang="en-US" sz="3118" spc="-62" dirty="0">
                <a:solidFill>
                  <a:srgbClr val="000000"/>
                </a:solidFill>
                <a:latin typeface="Brice RegularSemiExpanded"/>
              </a:rPr>
              <a:t> </a:t>
            </a:r>
            <a:r>
              <a:rPr lang="en-US" sz="3118" spc="-62" dirty="0" err="1">
                <a:solidFill>
                  <a:srgbClr val="000000"/>
                </a:solidFill>
                <a:latin typeface="Brice RegularSemiExpanded"/>
              </a:rPr>
              <a:t>производится</a:t>
            </a:r>
            <a:r>
              <a:rPr lang="en-US" sz="3118" spc="-62" dirty="0">
                <a:solidFill>
                  <a:srgbClr val="000000"/>
                </a:solidFill>
                <a:latin typeface="Brice RegularSemiExpanded"/>
              </a:rPr>
              <a:t> </a:t>
            </a:r>
            <a:r>
              <a:rPr lang="en-US" sz="3118" spc="-62" dirty="0" err="1">
                <a:solidFill>
                  <a:srgbClr val="000000"/>
                </a:solidFill>
                <a:latin typeface="Brice RegularSemiExpanded"/>
              </a:rPr>
              <a:t>топливо</a:t>
            </a:r>
            <a:r>
              <a:rPr lang="en-US" sz="3118" spc="-62" dirty="0">
                <a:solidFill>
                  <a:srgbClr val="000000"/>
                </a:solidFill>
                <a:latin typeface="Brice RegularSemiExpanded"/>
              </a:rPr>
              <a:t>;</a:t>
            </a:r>
          </a:p>
          <a:p>
            <a:pPr algn="ctr">
              <a:lnSpc>
                <a:spcPts val="4053"/>
              </a:lnSpc>
              <a:spcBef>
                <a:spcPct val="0"/>
              </a:spcBef>
            </a:pPr>
            <a:r>
              <a:rPr lang="en-US" sz="3118" spc="-62" dirty="0" err="1">
                <a:solidFill>
                  <a:srgbClr val="000000"/>
                </a:solidFill>
                <a:latin typeface="Brice RegularSemiExpanded"/>
              </a:rPr>
              <a:t>вторично</a:t>
            </a:r>
            <a:r>
              <a:rPr lang="en-US" sz="3118" spc="-62" dirty="0">
                <a:solidFill>
                  <a:srgbClr val="000000"/>
                </a:solidFill>
                <a:latin typeface="Brice RegularSemiExpanded"/>
              </a:rPr>
              <a:t> </a:t>
            </a:r>
            <a:r>
              <a:rPr lang="en-US" sz="3118" spc="-62" dirty="0" err="1">
                <a:solidFill>
                  <a:srgbClr val="000000"/>
                </a:solidFill>
                <a:latin typeface="Brice RegularSemiExpanded"/>
              </a:rPr>
              <a:t>используются</a:t>
            </a:r>
            <a:r>
              <a:rPr lang="en-US" sz="3118" spc="-62" dirty="0">
                <a:solidFill>
                  <a:srgbClr val="000000"/>
                </a:solidFill>
                <a:latin typeface="Brice RegularSemiExpanded"/>
              </a:rPr>
              <a:t> </a:t>
            </a:r>
            <a:r>
              <a:rPr lang="en-US" sz="3118" spc="-62" dirty="0" err="1">
                <a:solidFill>
                  <a:srgbClr val="000000"/>
                </a:solidFill>
                <a:latin typeface="Brice RegularSemiExpanded"/>
              </a:rPr>
              <a:t>многие</a:t>
            </a:r>
            <a:r>
              <a:rPr lang="en-US" sz="3118" spc="-62" dirty="0">
                <a:solidFill>
                  <a:srgbClr val="000000"/>
                </a:solidFill>
                <a:latin typeface="Brice RegularSemiExpanded"/>
              </a:rPr>
              <a:t> </a:t>
            </a:r>
            <a:r>
              <a:rPr lang="en-US" sz="3118" spc="-62" dirty="0" err="1">
                <a:solidFill>
                  <a:srgbClr val="000000"/>
                </a:solidFill>
                <a:latin typeface="Brice RegularSemiExpanded"/>
              </a:rPr>
              <a:t>предметы</a:t>
            </a:r>
            <a:r>
              <a:rPr lang="en-US" sz="3118" spc="-62" dirty="0">
                <a:solidFill>
                  <a:srgbClr val="000000"/>
                </a:solidFill>
                <a:latin typeface="Brice RegularSemiExpanded"/>
              </a:rPr>
              <a:t>;</a:t>
            </a:r>
          </a:p>
          <a:p>
            <a:pPr algn="ctr">
              <a:lnSpc>
                <a:spcPts val="4053"/>
              </a:lnSpc>
              <a:spcBef>
                <a:spcPct val="0"/>
              </a:spcBef>
            </a:pPr>
            <a:r>
              <a:rPr lang="en-US" sz="3118" spc="-62" dirty="0" err="1">
                <a:solidFill>
                  <a:srgbClr val="000000"/>
                </a:solidFill>
                <a:latin typeface="Brice RegularSemiExpanded"/>
              </a:rPr>
              <a:t>из</a:t>
            </a:r>
            <a:r>
              <a:rPr lang="en-US" sz="3118" spc="-62" dirty="0">
                <a:solidFill>
                  <a:srgbClr val="000000"/>
                </a:solidFill>
                <a:latin typeface="Brice RegularSemiExpanded"/>
              </a:rPr>
              <a:t> </a:t>
            </a:r>
            <a:r>
              <a:rPr lang="en-US" sz="3118" spc="-62" dirty="0" err="1">
                <a:solidFill>
                  <a:srgbClr val="000000"/>
                </a:solidFill>
                <a:latin typeface="Brice RegularSemiExpanded"/>
              </a:rPr>
              <a:t>использованных</a:t>
            </a:r>
            <a:r>
              <a:rPr lang="en-US" sz="3118" spc="-62" dirty="0">
                <a:solidFill>
                  <a:srgbClr val="000000"/>
                </a:solidFill>
                <a:latin typeface="Brice RegularSemiExpanded"/>
              </a:rPr>
              <a:t> </a:t>
            </a:r>
            <a:r>
              <a:rPr lang="en-US" sz="3118" spc="-62" dirty="0" err="1">
                <a:solidFill>
                  <a:srgbClr val="000000"/>
                </a:solidFill>
                <a:latin typeface="Brice RegularSemiExpanded"/>
              </a:rPr>
              <a:t>материалов</a:t>
            </a:r>
            <a:r>
              <a:rPr lang="en-US" sz="3118" spc="-62" dirty="0">
                <a:solidFill>
                  <a:srgbClr val="000000"/>
                </a:solidFill>
                <a:latin typeface="Brice RegularSemiExpanded"/>
              </a:rPr>
              <a:t> </a:t>
            </a:r>
            <a:r>
              <a:rPr lang="en-US" sz="3118" spc="-62" dirty="0" err="1">
                <a:solidFill>
                  <a:srgbClr val="000000"/>
                </a:solidFill>
                <a:latin typeface="Brice RegularSemiExpanded"/>
              </a:rPr>
              <a:t>делается</a:t>
            </a:r>
            <a:r>
              <a:rPr lang="en-US" sz="3118" spc="-62" dirty="0">
                <a:solidFill>
                  <a:srgbClr val="000000"/>
                </a:solidFill>
                <a:latin typeface="Brice RegularSemiExpanded"/>
              </a:rPr>
              <a:t> </a:t>
            </a:r>
            <a:r>
              <a:rPr lang="en-US" sz="3118" spc="-62" dirty="0" err="1">
                <a:solidFill>
                  <a:srgbClr val="000000"/>
                </a:solidFill>
                <a:latin typeface="Brice RegularSemiExpanded"/>
              </a:rPr>
              <a:t>вторичное</a:t>
            </a:r>
            <a:r>
              <a:rPr lang="en-US" sz="3118" spc="-62" dirty="0">
                <a:solidFill>
                  <a:srgbClr val="000000"/>
                </a:solidFill>
                <a:latin typeface="Brice RegularSemiExpanded"/>
              </a:rPr>
              <a:t> </a:t>
            </a:r>
            <a:r>
              <a:rPr lang="en-US" sz="3118" spc="-62" dirty="0" err="1">
                <a:solidFill>
                  <a:srgbClr val="000000"/>
                </a:solidFill>
                <a:latin typeface="Brice RegularSemiExpanded"/>
              </a:rPr>
              <a:t>сырье</a:t>
            </a:r>
            <a:r>
              <a:rPr lang="en-US" sz="3118" spc="-62" dirty="0">
                <a:solidFill>
                  <a:srgbClr val="000000"/>
                </a:solidFill>
                <a:latin typeface="Brice RegularSemiExpanded"/>
              </a:rPr>
              <a:t>;</a:t>
            </a:r>
          </a:p>
          <a:p>
            <a:pPr algn="ctr">
              <a:lnSpc>
                <a:spcPts val="4053"/>
              </a:lnSpc>
              <a:spcBef>
                <a:spcPct val="0"/>
              </a:spcBef>
            </a:pPr>
            <a:r>
              <a:rPr lang="en-US" sz="3118" spc="-62" dirty="0" err="1">
                <a:solidFill>
                  <a:srgbClr val="000000"/>
                </a:solidFill>
                <a:latin typeface="Brice RegularSemiExpanded"/>
              </a:rPr>
              <a:t>внедряются</a:t>
            </a:r>
            <a:r>
              <a:rPr lang="en-US" sz="3118" spc="-62" dirty="0">
                <a:solidFill>
                  <a:srgbClr val="000000"/>
                </a:solidFill>
                <a:latin typeface="Brice RegularSemiExpanded"/>
              </a:rPr>
              <a:t> </a:t>
            </a:r>
            <a:r>
              <a:rPr lang="en-US" sz="3118" spc="-62" dirty="0" err="1">
                <a:solidFill>
                  <a:srgbClr val="000000"/>
                </a:solidFill>
                <a:latin typeface="Brice RegularSemiExpanded"/>
              </a:rPr>
              <a:t>новейшие</a:t>
            </a:r>
            <a:r>
              <a:rPr lang="en-US" sz="3118" spc="-62" dirty="0">
                <a:solidFill>
                  <a:srgbClr val="000000"/>
                </a:solidFill>
                <a:latin typeface="Brice RegularSemiExpanded"/>
              </a:rPr>
              <a:t> </a:t>
            </a:r>
            <a:r>
              <a:rPr lang="en-US" sz="3118" spc="-62" dirty="0" err="1">
                <a:solidFill>
                  <a:srgbClr val="000000"/>
                </a:solidFill>
                <a:latin typeface="Brice RegularSemiExpanded"/>
              </a:rPr>
              <a:t>разработки</a:t>
            </a:r>
            <a:r>
              <a:rPr lang="en-US" sz="3118" spc="-62" dirty="0">
                <a:solidFill>
                  <a:srgbClr val="000000"/>
                </a:solidFill>
                <a:latin typeface="Brice RegularSemiExpanded"/>
              </a:rPr>
              <a:t> </a:t>
            </a:r>
            <a:r>
              <a:rPr lang="en-US" sz="3118" spc="-62" dirty="0" err="1">
                <a:solidFill>
                  <a:srgbClr val="000000"/>
                </a:solidFill>
                <a:latin typeface="Brice RegularSemiExpanded"/>
              </a:rPr>
              <a:t>на</a:t>
            </a:r>
            <a:r>
              <a:rPr lang="en-US" sz="3118" spc="-62" dirty="0">
                <a:solidFill>
                  <a:srgbClr val="000000"/>
                </a:solidFill>
                <a:latin typeface="Brice RegularSemiExpanded"/>
              </a:rPr>
              <a:t> </a:t>
            </a:r>
            <a:r>
              <a:rPr lang="en-US" sz="3118" spc="-62" dirty="0" err="1">
                <a:solidFill>
                  <a:srgbClr val="000000"/>
                </a:solidFill>
                <a:latin typeface="Brice RegularSemiExpanded"/>
              </a:rPr>
              <a:t>предприятиях</a:t>
            </a:r>
            <a:r>
              <a:rPr lang="en-US" sz="3118" spc="-62" dirty="0">
                <a:solidFill>
                  <a:srgbClr val="000000"/>
                </a:solidFill>
                <a:latin typeface="Brice RegularSemiExpanded"/>
              </a:rPr>
              <a:t>;</a:t>
            </a:r>
          </a:p>
          <a:p>
            <a:pPr algn="ctr">
              <a:lnSpc>
                <a:spcPts val="4053"/>
              </a:lnSpc>
              <a:spcBef>
                <a:spcPct val="0"/>
              </a:spcBef>
            </a:pPr>
            <a:r>
              <a:rPr lang="en-US" sz="3118" spc="-62" dirty="0" err="1">
                <a:solidFill>
                  <a:srgbClr val="000000"/>
                </a:solidFill>
                <a:latin typeface="Brice RegularSemiExpanded"/>
              </a:rPr>
              <a:t>очищается</a:t>
            </a:r>
            <a:r>
              <a:rPr lang="en-US" sz="3118" spc="-62" dirty="0">
                <a:solidFill>
                  <a:srgbClr val="000000"/>
                </a:solidFill>
                <a:latin typeface="Brice RegularSemiExpanded"/>
              </a:rPr>
              <a:t> </a:t>
            </a:r>
            <a:r>
              <a:rPr lang="en-US" sz="3118" spc="-62" dirty="0" err="1">
                <a:solidFill>
                  <a:srgbClr val="000000"/>
                </a:solidFill>
                <a:latin typeface="Brice RegularSemiExpanded"/>
              </a:rPr>
              <a:t>биосфера</a:t>
            </a:r>
            <a:r>
              <a:rPr lang="en-US" sz="3118" spc="-62" dirty="0">
                <a:solidFill>
                  <a:srgbClr val="000000"/>
                </a:solidFill>
                <a:latin typeface="Brice RegularSemiExpanded"/>
              </a:rPr>
              <a:t> </a:t>
            </a:r>
            <a:r>
              <a:rPr lang="en-US" sz="3118" spc="-62" dirty="0" err="1">
                <a:solidFill>
                  <a:srgbClr val="000000"/>
                </a:solidFill>
                <a:latin typeface="Brice RegularSemiExpanded"/>
              </a:rPr>
              <a:t>от</a:t>
            </a:r>
            <a:r>
              <a:rPr lang="en-US" sz="3118" spc="-62" dirty="0">
                <a:solidFill>
                  <a:srgbClr val="000000"/>
                </a:solidFill>
                <a:latin typeface="Brice RegularSemiExpanded"/>
              </a:rPr>
              <a:t> </a:t>
            </a:r>
            <a:r>
              <a:rPr lang="en-US" sz="3118" spc="-62" dirty="0" err="1">
                <a:solidFill>
                  <a:srgbClr val="000000"/>
                </a:solidFill>
                <a:latin typeface="Brice RegularSemiExpanded"/>
              </a:rPr>
              <a:t>продуктов</a:t>
            </a:r>
            <a:r>
              <a:rPr lang="en-US" sz="3118" spc="-62" dirty="0">
                <a:solidFill>
                  <a:srgbClr val="000000"/>
                </a:solidFill>
                <a:latin typeface="Brice RegularSemiExpanded"/>
              </a:rPr>
              <a:t> </a:t>
            </a:r>
            <a:r>
              <a:rPr lang="en-US" sz="3118" spc="-62" dirty="0" err="1">
                <a:solidFill>
                  <a:srgbClr val="000000"/>
                </a:solidFill>
                <a:latin typeface="Brice RegularSemiExpanded"/>
              </a:rPr>
              <a:t>промышленных</a:t>
            </a:r>
            <a:r>
              <a:rPr lang="en-US" sz="3118" spc="-62" dirty="0">
                <a:solidFill>
                  <a:srgbClr val="000000"/>
                </a:solidFill>
                <a:latin typeface="Brice RegularSemiExpanded"/>
              </a:rPr>
              <a:t> </a:t>
            </a:r>
            <a:r>
              <a:rPr lang="en-US" sz="3118" spc="-62" dirty="0" err="1">
                <a:solidFill>
                  <a:srgbClr val="000000"/>
                </a:solidFill>
                <a:latin typeface="Brice RegularSemiExpanded"/>
              </a:rPr>
              <a:t>предприятий</a:t>
            </a:r>
            <a:r>
              <a:rPr lang="en-US" sz="3118" spc="-62" dirty="0">
                <a:solidFill>
                  <a:srgbClr val="000000"/>
                </a:solidFill>
                <a:latin typeface="Brice RegularSemiExpanded"/>
              </a:rPr>
              <a:t>.</a:t>
            </a:r>
          </a:p>
        </p:txBody>
      </p:sp>
      <p:pic>
        <p:nvPicPr>
          <p:cNvPr id="28" name="Picture 28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7"/>
              </a:ext>
            </a:extLst>
          </a:blip>
          <a:srcRect/>
          <a:stretch>
            <a:fillRect/>
          </a:stretch>
        </p:blipFill>
        <p:spPr>
          <a:xfrm>
            <a:off x="9095550" y="4403851"/>
            <a:ext cx="544317" cy="544317"/>
          </a:xfrm>
          <a:prstGeom prst="rect">
            <a:avLst/>
          </a:prstGeom>
        </p:spPr>
      </p:pic>
      <p:pic>
        <p:nvPicPr>
          <p:cNvPr id="29" name="Picture 29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7"/>
              </a:ext>
            </a:extLst>
          </a:blip>
          <a:srcRect/>
          <a:stretch>
            <a:fillRect/>
          </a:stretch>
        </p:blipFill>
        <p:spPr>
          <a:xfrm>
            <a:off x="9492984" y="5974541"/>
            <a:ext cx="544317" cy="544317"/>
          </a:xfrm>
          <a:prstGeom prst="rect">
            <a:avLst/>
          </a:prstGeom>
        </p:spPr>
      </p:pic>
      <p:pic>
        <p:nvPicPr>
          <p:cNvPr id="30" name="Picture 30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7"/>
              </a:ext>
            </a:extLst>
          </a:blip>
          <a:srcRect/>
          <a:stretch>
            <a:fillRect/>
          </a:stretch>
        </p:blipFill>
        <p:spPr>
          <a:xfrm>
            <a:off x="8948668" y="7010226"/>
            <a:ext cx="544317" cy="544317"/>
          </a:xfrm>
          <a:prstGeom prst="rect">
            <a:avLst/>
          </a:prstGeom>
        </p:spPr>
      </p:pic>
      <p:pic>
        <p:nvPicPr>
          <p:cNvPr id="31" name="Picture 31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7"/>
              </a:ext>
            </a:extLst>
          </a:blip>
          <a:srcRect/>
          <a:stretch>
            <a:fillRect/>
          </a:stretch>
        </p:blipFill>
        <p:spPr>
          <a:xfrm>
            <a:off x="9144000" y="8045912"/>
            <a:ext cx="544317" cy="544317"/>
          </a:xfrm>
          <a:prstGeom prst="rect">
            <a:avLst/>
          </a:prstGeom>
        </p:spPr>
      </p:pic>
      <p:pic>
        <p:nvPicPr>
          <p:cNvPr id="32" name="Picture 32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7"/>
              </a:ext>
            </a:extLst>
          </a:blip>
          <a:srcRect/>
          <a:stretch>
            <a:fillRect/>
          </a:stretch>
        </p:blipFill>
        <p:spPr>
          <a:xfrm>
            <a:off x="9492984" y="4948168"/>
            <a:ext cx="467491" cy="467491"/>
          </a:xfrm>
          <a:prstGeom prst="rect">
            <a:avLst/>
          </a:prstGeom>
        </p:spPr>
      </p:pic>
      <p:sp>
        <p:nvSpPr>
          <p:cNvPr id="33" name="TextBox 33"/>
          <p:cNvSpPr txBox="1"/>
          <p:nvPr/>
        </p:nvSpPr>
        <p:spPr>
          <a:xfrm>
            <a:off x="1691811" y="4275122"/>
            <a:ext cx="6768306" cy="48234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15"/>
              </a:lnSpc>
              <a:spcBef>
                <a:spcPct val="0"/>
              </a:spcBef>
            </a:pPr>
            <a:r>
              <a:rPr lang="en-US" sz="2704" spc="-54">
                <a:solidFill>
                  <a:srgbClr val="000000"/>
                </a:solidFill>
                <a:latin typeface="Brice RegularSemiExpanded"/>
              </a:rPr>
              <a:t>Ежегодно проводятся конференции и различные совещания, мероприятия и конкурсы, посвященные экопроблемам. Глобальные экологические проблемы теперь интересуют не только ученых и неравнодушных людей, но и представителей высшего уровня власти многих стран. Они формируют различные программы, которые воплощаются в жизнь. Так многие страны стали применять экотехнологии:</a:t>
            </a:r>
          </a:p>
        </p:txBody>
      </p:sp>
      <p:grpSp>
        <p:nvGrpSpPr>
          <p:cNvPr id="34" name="Group 34"/>
          <p:cNvGrpSpPr/>
          <p:nvPr/>
        </p:nvGrpSpPr>
        <p:grpSpPr>
          <a:xfrm>
            <a:off x="5744212" y="3222472"/>
            <a:ext cx="843640" cy="805055"/>
            <a:chOff x="0" y="0"/>
            <a:chExt cx="905620" cy="864200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905620" cy="864200"/>
            </a:xfrm>
            <a:custGeom>
              <a:avLst/>
              <a:gdLst/>
              <a:ahLst/>
              <a:cxnLst/>
              <a:rect l="l" t="t" r="r" b="b"/>
              <a:pathLst>
                <a:path w="905620" h="864200">
                  <a:moveTo>
                    <a:pt x="781160" y="864200"/>
                  </a:moveTo>
                  <a:lnTo>
                    <a:pt x="124460" y="864200"/>
                  </a:lnTo>
                  <a:cubicBezTo>
                    <a:pt x="55880" y="864200"/>
                    <a:pt x="0" y="808320"/>
                    <a:pt x="0" y="7397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781160" y="0"/>
                  </a:lnTo>
                  <a:cubicBezTo>
                    <a:pt x="849740" y="0"/>
                    <a:pt x="905620" y="55880"/>
                    <a:pt x="905620" y="124460"/>
                  </a:cubicBezTo>
                  <a:lnTo>
                    <a:pt x="905620" y="739740"/>
                  </a:lnTo>
                  <a:cubicBezTo>
                    <a:pt x="905620" y="808320"/>
                    <a:pt x="849740" y="864200"/>
                    <a:pt x="781160" y="864200"/>
                  </a:cubicBezTo>
                  <a:close/>
                </a:path>
              </a:pathLst>
            </a:custGeom>
            <a:solidFill>
              <a:srgbClr val="5941FF"/>
            </a:solidFill>
          </p:spPr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8FF1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5400000">
            <a:off x="5862864" y="-6768193"/>
            <a:ext cx="6562271" cy="18288000"/>
          </a:xfrm>
          <a:prstGeom prst="rect">
            <a:avLst/>
          </a:prstGeom>
          <a:solidFill>
            <a:srgbClr val="5941FF"/>
          </a:solidFill>
        </p:spPr>
      </p:sp>
      <p:grpSp>
        <p:nvGrpSpPr>
          <p:cNvPr id="3" name="Group 3"/>
          <p:cNvGrpSpPr/>
          <p:nvPr/>
        </p:nvGrpSpPr>
        <p:grpSpPr>
          <a:xfrm>
            <a:off x="-650060" y="880521"/>
            <a:ext cx="4817364" cy="652205"/>
            <a:chOff x="0" y="0"/>
            <a:chExt cx="14136515" cy="191389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4136515" cy="1913890"/>
            </a:xfrm>
            <a:custGeom>
              <a:avLst/>
              <a:gdLst/>
              <a:ahLst/>
              <a:cxnLst/>
              <a:rect l="l" t="t" r="r" b="b"/>
              <a:pathLst>
                <a:path w="14136515" h="1913890">
                  <a:moveTo>
                    <a:pt x="14136515" y="956945"/>
                  </a:moveTo>
                  <a:lnTo>
                    <a:pt x="14136515" y="956945"/>
                  </a:lnTo>
                  <a:cubicBezTo>
                    <a:pt x="14136515" y="1485392"/>
                    <a:pt x="13708143" y="1913890"/>
                    <a:pt x="13179569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13179569" y="0"/>
                  </a:lnTo>
                  <a:cubicBezTo>
                    <a:pt x="13708018" y="0"/>
                    <a:pt x="14136515" y="428371"/>
                    <a:pt x="14136515" y="956945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193228" y="6436240"/>
            <a:ext cx="7480900" cy="1276289"/>
            <a:chOff x="0" y="0"/>
            <a:chExt cx="8965249" cy="152952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965249" cy="1529528"/>
            </a:xfrm>
            <a:custGeom>
              <a:avLst/>
              <a:gdLst/>
              <a:ahLst/>
              <a:cxnLst/>
              <a:rect l="l" t="t" r="r" b="b"/>
              <a:pathLst>
                <a:path w="8965249" h="1529528">
                  <a:moveTo>
                    <a:pt x="8840789" y="1529528"/>
                  </a:moveTo>
                  <a:lnTo>
                    <a:pt x="124460" y="1529528"/>
                  </a:lnTo>
                  <a:cubicBezTo>
                    <a:pt x="55880" y="1529528"/>
                    <a:pt x="0" y="1473648"/>
                    <a:pt x="0" y="140506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8840789" y="0"/>
                  </a:lnTo>
                  <a:cubicBezTo>
                    <a:pt x="8909369" y="0"/>
                    <a:pt x="8965249" y="55880"/>
                    <a:pt x="8965249" y="124460"/>
                  </a:cubicBezTo>
                  <a:lnTo>
                    <a:pt x="8965249" y="1405068"/>
                  </a:lnTo>
                  <a:cubicBezTo>
                    <a:pt x="8965249" y="1473648"/>
                    <a:pt x="8909369" y="1529528"/>
                    <a:pt x="8840789" y="1529528"/>
                  </a:cubicBezTo>
                  <a:close/>
                </a:path>
              </a:pathLst>
            </a:custGeom>
            <a:solidFill>
              <a:srgbClr val="5941FF"/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1591286" y="6648934"/>
            <a:ext cx="6684785" cy="803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499"/>
              </a:lnSpc>
              <a:spcBef>
                <a:spcPct val="0"/>
              </a:spcBef>
            </a:pPr>
            <a:r>
              <a:rPr lang="en-US" sz="4999" spc="-99">
                <a:solidFill>
                  <a:srgbClr val="FFFFFF"/>
                </a:solidFill>
                <a:latin typeface="Brice RegularSemiExpanded"/>
              </a:rPr>
              <a:t>локальные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9630557" y="6436240"/>
            <a:ext cx="7480900" cy="1276289"/>
            <a:chOff x="0" y="0"/>
            <a:chExt cx="8965249" cy="1529528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965249" cy="1529528"/>
            </a:xfrm>
            <a:custGeom>
              <a:avLst/>
              <a:gdLst/>
              <a:ahLst/>
              <a:cxnLst/>
              <a:rect l="l" t="t" r="r" b="b"/>
              <a:pathLst>
                <a:path w="8965249" h="1529528">
                  <a:moveTo>
                    <a:pt x="8840789" y="1529528"/>
                  </a:moveTo>
                  <a:lnTo>
                    <a:pt x="124460" y="1529528"/>
                  </a:lnTo>
                  <a:cubicBezTo>
                    <a:pt x="55880" y="1529528"/>
                    <a:pt x="0" y="1473648"/>
                    <a:pt x="0" y="140506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8840789" y="0"/>
                  </a:lnTo>
                  <a:cubicBezTo>
                    <a:pt x="8909369" y="0"/>
                    <a:pt x="8965249" y="55880"/>
                    <a:pt x="8965249" y="124460"/>
                  </a:cubicBezTo>
                  <a:lnTo>
                    <a:pt x="8965249" y="1405068"/>
                  </a:lnTo>
                  <a:cubicBezTo>
                    <a:pt x="8965249" y="1473648"/>
                    <a:pt x="8909369" y="1529528"/>
                    <a:pt x="8840789" y="1529528"/>
                  </a:cubicBezTo>
                  <a:close/>
                </a:path>
              </a:pathLst>
            </a:custGeom>
            <a:solidFill>
              <a:srgbClr val="5941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10015914" y="6688622"/>
            <a:ext cx="6710185" cy="723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5849"/>
              </a:lnSpc>
              <a:spcBef>
                <a:spcPct val="0"/>
              </a:spcBef>
            </a:pPr>
            <a:r>
              <a:rPr lang="en-US" sz="4499" spc="-89">
                <a:solidFill>
                  <a:srgbClr val="FFFFFF"/>
                </a:solidFill>
                <a:latin typeface="Brice RegularSemiExpanded"/>
              </a:rPr>
              <a:t>глобальные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193228" y="8248711"/>
            <a:ext cx="7480900" cy="1276289"/>
            <a:chOff x="0" y="0"/>
            <a:chExt cx="8965249" cy="1529528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965249" cy="1529528"/>
            </a:xfrm>
            <a:custGeom>
              <a:avLst/>
              <a:gdLst/>
              <a:ahLst/>
              <a:cxnLst/>
              <a:rect l="l" t="t" r="r" b="b"/>
              <a:pathLst>
                <a:path w="8965249" h="1529528">
                  <a:moveTo>
                    <a:pt x="8840789" y="1529528"/>
                  </a:moveTo>
                  <a:lnTo>
                    <a:pt x="124460" y="1529528"/>
                  </a:lnTo>
                  <a:cubicBezTo>
                    <a:pt x="55880" y="1529528"/>
                    <a:pt x="0" y="1473648"/>
                    <a:pt x="0" y="140506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8840789" y="0"/>
                  </a:lnTo>
                  <a:cubicBezTo>
                    <a:pt x="8909369" y="0"/>
                    <a:pt x="8965249" y="55880"/>
                    <a:pt x="8965249" y="124460"/>
                  </a:cubicBezTo>
                  <a:lnTo>
                    <a:pt x="8965249" y="1405068"/>
                  </a:lnTo>
                  <a:cubicBezTo>
                    <a:pt x="8965249" y="1473648"/>
                    <a:pt x="8909369" y="1529528"/>
                    <a:pt x="8840789" y="1529528"/>
                  </a:cubicBezTo>
                  <a:close/>
                </a:path>
              </a:pathLst>
            </a:custGeom>
            <a:solidFill>
              <a:srgbClr val="5941FF"/>
            </a:solidFill>
          </p:spPr>
        </p:sp>
      </p:grpSp>
      <p:sp>
        <p:nvSpPr>
          <p:cNvPr id="13" name="TextBox 13"/>
          <p:cNvSpPr txBox="1"/>
          <p:nvPr/>
        </p:nvSpPr>
        <p:spPr>
          <a:xfrm>
            <a:off x="1591286" y="8501093"/>
            <a:ext cx="6684785" cy="723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5849"/>
              </a:lnSpc>
              <a:spcBef>
                <a:spcPct val="0"/>
              </a:spcBef>
            </a:pPr>
            <a:r>
              <a:rPr lang="en-US" sz="4499" spc="-89">
                <a:solidFill>
                  <a:srgbClr val="FFFFFF"/>
                </a:solidFill>
                <a:latin typeface="Brice RegularSemiExpanded"/>
              </a:rPr>
              <a:t>региональные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193228" y="2559173"/>
            <a:ext cx="6643680" cy="20145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7837"/>
              </a:lnSpc>
            </a:pPr>
            <a:r>
              <a:rPr lang="en-US" sz="7125" b="1" spc="-213" dirty="0" err="1">
                <a:solidFill>
                  <a:srgbClr val="C8FF16"/>
                </a:solidFill>
                <a:latin typeface="Brice RegularSemiExpanded"/>
              </a:rPr>
              <a:t>Экологические</a:t>
            </a:r>
            <a:r>
              <a:rPr lang="en-US" sz="7125" b="1" spc="-213" dirty="0">
                <a:solidFill>
                  <a:srgbClr val="C8FF16"/>
                </a:solidFill>
                <a:latin typeface="Brice RegularSemiExpanded"/>
              </a:rPr>
              <a:t> </a:t>
            </a:r>
            <a:r>
              <a:rPr lang="en-US" sz="7125" b="1" spc="-213" dirty="0" err="1">
                <a:solidFill>
                  <a:srgbClr val="C8FF16"/>
                </a:solidFill>
                <a:latin typeface="Brice RegularSemiExpanded"/>
              </a:rPr>
              <a:t>проблемы</a:t>
            </a:r>
            <a:endParaRPr lang="en-US" sz="7125" b="1" spc="-213" dirty="0">
              <a:solidFill>
                <a:srgbClr val="C8FF16"/>
              </a:solidFill>
              <a:latin typeface="Brice RegularSemiExpanded"/>
            </a:endParaRPr>
          </a:p>
        </p:txBody>
      </p:sp>
      <p:grpSp>
        <p:nvGrpSpPr>
          <p:cNvPr id="15" name="Group 15"/>
          <p:cNvGrpSpPr/>
          <p:nvPr/>
        </p:nvGrpSpPr>
        <p:grpSpPr>
          <a:xfrm>
            <a:off x="9861727" y="-621350"/>
            <a:ext cx="7249730" cy="5304048"/>
            <a:chOff x="0" y="0"/>
            <a:chExt cx="3472874" cy="2551039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3472874" cy="2551039"/>
            </a:xfrm>
            <a:custGeom>
              <a:avLst/>
              <a:gdLst/>
              <a:ahLst/>
              <a:cxnLst/>
              <a:rect l="l" t="t" r="r" b="b"/>
              <a:pathLst>
                <a:path w="3472874" h="2551039">
                  <a:moveTo>
                    <a:pt x="3348414" y="2551039"/>
                  </a:moveTo>
                  <a:lnTo>
                    <a:pt x="124460" y="2551039"/>
                  </a:lnTo>
                  <a:cubicBezTo>
                    <a:pt x="55880" y="2551039"/>
                    <a:pt x="0" y="2495159"/>
                    <a:pt x="0" y="2426579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48414" y="0"/>
                  </a:lnTo>
                  <a:cubicBezTo>
                    <a:pt x="3416994" y="0"/>
                    <a:pt x="3472874" y="55880"/>
                    <a:pt x="3472874" y="124460"/>
                  </a:cubicBezTo>
                  <a:lnTo>
                    <a:pt x="3472874" y="2426579"/>
                  </a:lnTo>
                  <a:cubicBezTo>
                    <a:pt x="3472874" y="2495159"/>
                    <a:pt x="3416994" y="2551039"/>
                    <a:pt x="3348414" y="2551039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17" name="Group 17"/>
          <p:cNvGrpSpPr/>
          <p:nvPr/>
        </p:nvGrpSpPr>
        <p:grpSpPr>
          <a:xfrm>
            <a:off x="9918281" y="346882"/>
            <a:ext cx="7136622" cy="4278842"/>
            <a:chOff x="0" y="0"/>
            <a:chExt cx="3646714" cy="2195218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3646714" cy="2195218"/>
            </a:xfrm>
            <a:custGeom>
              <a:avLst/>
              <a:gdLst/>
              <a:ahLst/>
              <a:cxnLst/>
              <a:rect l="l" t="t" r="r" b="b"/>
              <a:pathLst>
                <a:path w="3646714" h="2195218">
                  <a:moveTo>
                    <a:pt x="3522254" y="2195218"/>
                  </a:moveTo>
                  <a:lnTo>
                    <a:pt x="124460" y="2195218"/>
                  </a:lnTo>
                  <a:cubicBezTo>
                    <a:pt x="55880" y="2195218"/>
                    <a:pt x="0" y="2139338"/>
                    <a:pt x="0" y="207075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522254" y="0"/>
                  </a:lnTo>
                  <a:cubicBezTo>
                    <a:pt x="3590834" y="0"/>
                    <a:pt x="3646714" y="55880"/>
                    <a:pt x="3646714" y="124460"/>
                  </a:cubicBezTo>
                  <a:lnTo>
                    <a:pt x="3646714" y="2070758"/>
                  </a:lnTo>
                  <a:cubicBezTo>
                    <a:pt x="3646714" y="2139338"/>
                    <a:pt x="3590834" y="2195218"/>
                    <a:pt x="3522254" y="2195218"/>
                  </a:cubicBezTo>
                  <a:close/>
                </a:path>
              </a:pathLst>
            </a:custGeom>
            <a:solidFill>
              <a:srgbClr val="5941FF"/>
            </a:solidFill>
          </p:spPr>
        </p:sp>
      </p:grpSp>
      <p:pic>
        <p:nvPicPr>
          <p:cNvPr id="19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2700000">
            <a:off x="10152814" y="2659599"/>
            <a:ext cx="760845" cy="760845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0144785" y="1028700"/>
            <a:ext cx="776904" cy="989113"/>
          </a:xfrm>
          <a:prstGeom prst="rect">
            <a:avLst/>
          </a:prstGeom>
        </p:spPr>
      </p:pic>
      <p:sp>
        <p:nvSpPr>
          <p:cNvPr id="21" name="TextBox 21"/>
          <p:cNvSpPr txBox="1"/>
          <p:nvPr/>
        </p:nvSpPr>
        <p:spPr>
          <a:xfrm>
            <a:off x="10921689" y="751460"/>
            <a:ext cx="5989239" cy="36215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38"/>
              </a:lnSpc>
            </a:pPr>
            <a:r>
              <a:rPr lang="en-US" sz="2425">
                <a:solidFill>
                  <a:srgbClr val="FFFFFF"/>
                </a:solidFill>
                <a:latin typeface="Clear Sans Regular Bold"/>
              </a:rPr>
              <a:t>Экологические проблемы современности по своим масштабам условно могут быть разделены на локальные, региональные и глобальные и требуют для своего решения неодинаковых средств решения и различных по характеру научных разработок.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9795102" y="2254272"/>
            <a:ext cx="7464198" cy="7004028"/>
            <a:chOff x="0" y="0"/>
            <a:chExt cx="2524926" cy="236926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524926" cy="2369264"/>
            </a:xfrm>
            <a:custGeom>
              <a:avLst/>
              <a:gdLst/>
              <a:ahLst/>
              <a:cxnLst/>
              <a:rect l="l" t="t" r="r" b="b"/>
              <a:pathLst>
                <a:path w="2524926" h="2369264">
                  <a:moveTo>
                    <a:pt x="2400466" y="2369264"/>
                  </a:moveTo>
                  <a:lnTo>
                    <a:pt x="124460" y="2369264"/>
                  </a:lnTo>
                  <a:cubicBezTo>
                    <a:pt x="55880" y="2369264"/>
                    <a:pt x="0" y="2313384"/>
                    <a:pt x="0" y="2244804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400466" y="0"/>
                  </a:lnTo>
                  <a:cubicBezTo>
                    <a:pt x="2469046" y="0"/>
                    <a:pt x="2524926" y="55880"/>
                    <a:pt x="2524926" y="124460"/>
                  </a:cubicBezTo>
                  <a:lnTo>
                    <a:pt x="2524926" y="2244804"/>
                  </a:lnTo>
                  <a:cubicBezTo>
                    <a:pt x="2524926" y="2313384"/>
                    <a:pt x="2469046" y="2369264"/>
                    <a:pt x="2400466" y="2369264"/>
                  </a:cubicBezTo>
                  <a:close/>
                </a:path>
              </a:pathLst>
            </a:custGeom>
            <a:solidFill>
              <a:srgbClr val="EDF0F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9068431" y="2807333"/>
            <a:ext cx="726671" cy="726671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9144000" y="5484904"/>
            <a:ext cx="716619" cy="716619"/>
          </a:xfrm>
          <a:prstGeom prst="rect">
            <a:avLst/>
          </a:prstGeom>
        </p:spPr>
      </p:pic>
      <p:sp>
        <p:nvSpPr>
          <p:cNvPr id="6" name="AutoShape 6"/>
          <p:cNvSpPr/>
          <p:nvPr/>
        </p:nvSpPr>
        <p:spPr>
          <a:xfrm>
            <a:off x="0" y="0"/>
            <a:ext cx="1028700" cy="10287000"/>
          </a:xfrm>
          <a:prstGeom prst="rect">
            <a:avLst/>
          </a:prstGeom>
          <a:solidFill>
            <a:srgbClr val="C8FF16"/>
          </a:solidFill>
        </p:spPr>
      </p:sp>
      <p:grpSp>
        <p:nvGrpSpPr>
          <p:cNvPr id="7" name="Group 7"/>
          <p:cNvGrpSpPr/>
          <p:nvPr/>
        </p:nvGrpSpPr>
        <p:grpSpPr>
          <a:xfrm rot="5400000">
            <a:off x="-3871719" y="9397920"/>
            <a:ext cx="8772137" cy="1028700"/>
            <a:chOff x="0" y="0"/>
            <a:chExt cx="16320507" cy="191389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6320508" cy="1913890"/>
            </a:xfrm>
            <a:custGeom>
              <a:avLst/>
              <a:gdLst/>
              <a:ahLst/>
              <a:cxnLst/>
              <a:rect l="l" t="t" r="r" b="b"/>
              <a:pathLst>
                <a:path w="16320508" h="1913890">
                  <a:moveTo>
                    <a:pt x="16320508" y="956945"/>
                  </a:moveTo>
                  <a:lnTo>
                    <a:pt x="16320508" y="956945"/>
                  </a:lnTo>
                  <a:cubicBezTo>
                    <a:pt x="16320508" y="1485392"/>
                    <a:pt x="15892137" y="1913890"/>
                    <a:pt x="15363563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15363563" y="0"/>
                  </a:lnTo>
                  <a:cubicBezTo>
                    <a:pt x="15892010" y="0"/>
                    <a:pt x="16320508" y="428371"/>
                    <a:pt x="16320508" y="956945"/>
                  </a:cubicBezTo>
                  <a:close/>
                </a:path>
              </a:pathLst>
            </a:custGeom>
            <a:solidFill>
              <a:srgbClr val="FFFFFF"/>
            </a:solidFill>
            <a:ln>
              <a:solidFill>
                <a:srgbClr val="000000"/>
              </a:solidFill>
            </a:ln>
          </p:spPr>
        </p:sp>
      </p:grpSp>
      <p:sp>
        <p:nvSpPr>
          <p:cNvPr id="9" name="TextBox 9"/>
          <p:cNvSpPr txBox="1"/>
          <p:nvPr/>
        </p:nvSpPr>
        <p:spPr>
          <a:xfrm>
            <a:off x="2033422" y="453571"/>
            <a:ext cx="6170222" cy="27079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537"/>
              </a:lnSpc>
              <a:spcBef>
                <a:spcPct val="0"/>
              </a:spcBef>
            </a:pPr>
            <a:r>
              <a:rPr lang="en-US" sz="4125">
                <a:solidFill>
                  <a:srgbClr val="5941FF"/>
                </a:solidFill>
                <a:latin typeface="Brice RegularSemiExpanded"/>
              </a:rPr>
              <a:t>По масштабам </a:t>
            </a:r>
            <a:r>
              <a:rPr lang="en-US" sz="4125" u="none">
                <a:solidFill>
                  <a:srgbClr val="5941FF"/>
                </a:solidFill>
                <a:latin typeface="Brice RegularSemiExpanded"/>
              </a:rPr>
              <a:t> экологические проблемы различают:</a:t>
            </a:r>
          </a:p>
          <a:p>
            <a:pPr marL="0" lvl="0" indent="0" algn="l">
              <a:lnSpc>
                <a:spcPts val="7507"/>
              </a:lnSpc>
              <a:spcBef>
                <a:spcPct val="0"/>
              </a:spcBef>
            </a:pPr>
            <a:endParaRPr lang="en-US" sz="4125" u="none">
              <a:solidFill>
                <a:srgbClr val="5941FF"/>
              </a:solidFill>
              <a:latin typeface="Brice RegularSemiExpanded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3068211" y="2750183"/>
            <a:ext cx="5633872" cy="11353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619"/>
              </a:lnSpc>
            </a:pPr>
            <a:r>
              <a:rPr lang="en-US" sz="3299">
                <a:solidFill>
                  <a:srgbClr val="404040"/>
                </a:solidFill>
                <a:latin typeface="Clear Sans Regular"/>
              </a:rPr>
              <a:t>Локальные экологические проблемы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068211" y="5459526"/>
            <a:ext cx="5633872" cy="11633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654"/>
              </a:lnSpc>
            </a:pPr>
            <a:r>
              <a:rPr lang="en-US" sz="3324">
                <a:solidFill>
                  <a:srgbClr val="404040"/>
                </a:solidFill>
                <a:latin typeface="Clear Sans Regular"/>
              </a:rPr>
              <a:t>Региональные экологические проблемы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3068211" y="7706081"/>
            <a:ext cx="5633872" cy="11633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654"/>
              </a:lnSpc>
            </a:pPr>
            <a:r>
              <a:rPr lang="en-US" sz="3324">
                <a:solidFill>
                  <a:srgbClr val="404040"/>
                </a:solidFill>
                <a:latin typeface="Clear Sans Regular"/>
              </a:rPr>
              <a:t>Глобальные экологические проблемы</a:t>
            </a:r>
          </a:p>
        </p:txBody>
      </p:sp>
      <p:grpSp>
        <p:nvGrpSpPr>
          <p:cNvPr id="13" name="Group 13"/>
          <p:cNvGrpSpPr/>
          <p:nvPr/>
        </p:nvGrpSpPr>
        <p:grpSpPr>
          <a:xfrm>
            <a:off x="2033422" y="2983113"/>
            <a:ext cx="590550" cy="590550"/>
            <a:chOff x="0" y="0"/>
            <a:chExt cx="787400" cy="787400"/>
          </a:xfrm>
        </p:grpSpPr>
        <p:grpSp>
          <p:nvGrpSpPr>
            <p:cNvPr id="14" name="Group 14"/>
            <p:cNvGrpSpPr/>
            <p:nvPr/>
          </p:nvGrpSpPr>
          <p:grpSpPr>
            <a:xfrm>
              <a:off x="0" y="0"/>
              <a:ext cx="787400" cy="787400"/>
              <a:chOff x="0" y="0"/>
              <a:chExt cx="6350000" cy="635000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C8FF16"/>
              </a:solidFill>
            </p:spPr>
          </p:sp>
        </p:grpSp>
        <p:sp>
          <p:nvSpPr>
            <p:cNvPr id="16" name="TextBox 16"/>
            <p:cNvSpPr txBox="1"/>
            <p:nvPr/>
          </p:nvSpPr>
          <p:spPr>
            <a:xfrm>
              <a:off x="159919" y="15664"/>
              <a:ext cx="467563" cy="62272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920"/>
                </a:lnSpc>
                <a:spcBef>
                  <a:spcPct val="0"/>
                </a:spcBef>
              </a:pPr>
              <a:r>
                <a:rPr lang="en-US" sz="2800" u="none">
                  <a:solidFill>
                    <a:srgbClr val="5941FF"/>
                  </a:solidFill>
                  <a:latin typeface="Clear Sans Regular Bold"/>
                </a:rPr>
                <a:t>1</a:t>
              </a:r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2033422" y="5756286"/>
            <a:ext cx="590550" cy="590550"/>
            <a:chOff x="0" y="0"/>
            <a:chExt cx="787400" cy="787400"/>
          </a:xfrm>
        </p:grpSpPr>
        <p:grpSp>
          <p:nvGrpSpPr>
            <p:cNvPr id="18" name="Group 18"/>
            <p:cNvGrpSpPr/>
            <p:nvPr/>
          </p:nvGrpSpPr>
          <p:grpSpPr>
            <a:xfrm>
              <a:off x="0" y="0"/>
              <a:ext cx="787400" cy="787400"/>
              <a:chOff x="0" y="0"/>
              <a:chExt cx="6350000" cy="6350000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C8FF16"/>
              </a:solidFill>
            </p:spPr>
          </p:sp>
        </p:grpSp>
        <p:sp>
          <p:nvSpPr>
            <p:cNvPr id="20" name="TextBox 20"/>
            <p:cNvSpPr txBox="1"/>
            <p:nvPr/>
          </p:nvSpPr>
          <p:spPr>
            <a:xfrm>
              <a:off x="159919" y="15664"/>
              <a:ext cx="467563" cy="62272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920"/>
                </a:lnSpc>
                <a:spcBef>
                  <a:spcPct val="0"/>
                </a:spcBef>
              </a:pPr>
              <a:r>
                <a:rPr lang="en-US" sz="2800" u="none">
                  <a:solidFill>
                    <a:srgbClr val="5941FF"/>
                  </a:solidFill>
                  <a:latin typeface="Clear Sans Regular Bold"/>
                </a:rPr>
                <a:t>2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2033422" y="8093864"/>
            <a:ext cx="590550" cy="590550"/>
            <a:chOff x="0" y="0"/>
            <a:chExt cx="787400" cy="787400"/>
          </a:xfrm>
        </p:grpSpPr>
        <p:grpSp>
          <p:nvGrpSpPr>
            <p:cNvPr id="22" name="Group 22"/>
            <p:cNvGrpSpPr/>
            <p:nvPr/>
          </p:nvGrpSpPr>
          <p:grpSpPr>
            <a:xfrm>
              <a:off x="0" y="0"/>
              <a:ext cx="787400" cy="787400"/>
              <a:chOff x="0" y="0"/>
              <a:chExt cx="6350000" cy="63500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C8FF16"/>
              </a:solidFill>
            </p:spPr>
          </p:sp>
        </p:grpSp>
        <p:sp>
          <p:nvSpPr>
            <p:cNvPr id="24" name="TextBox 24"/>
            <p:cNvSpPr txBox="1"/>
            <p:nvPr/>
          </p:nvSpPr>
          <p:spPr>
            <a:xfrm>
              <a:off x="159919" y="15664"/>
              <a:ext cx="467563" cy="62272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920"/>
                </a:lnSpc>
                <a:spcBef>
                  <a:spcPct val="0"/>
                </a:spcBef>
              </a:pPr>
              <a:r>
                <a:rPr lang="en-US" sz="2800" u="none">
                  <a:solidFill>
                    <a:srgbClr val="5941FF"/>
                  </a:solidFill>
                  <a:latin typeface="Clear Sans Regular Bold"/>
                </a:rPr>
                <a:t>3</a:t>
              </a:r>
            </a:p>
          </p:txBody>
        </p:sp>
      </p:grpSp>
      <p:sp>
        <p:nvSpPr>
          <p:cNvPr id="25" name="TextBox 25"/>
          <p:cNvSpPr txBox="1"/>
          <p:nvPr/>
        </p:nvSpPr>
        <p:spPr>
          <a:xfrm>
            <a:off x="9903052" y="2216172"/>
            <a:ext cx="7464198" cy="22580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40"/>
              </a:lnSpc>
              <a:spcBef>
                <a:spcPct val="0"/>
              </a:spcBef>
            </a:pPr>
            <a:r>
              <a:rPr lang="en-US" sz="2600">
                <a:solidFill>
                  <a:srgbClr val="000000"/>
                </a:solidFill>
                <a:latin typeface="Clear Sans Regular Bold"/>
              </a:rPr>
              <a:t>ХАРАКТЕРНО ДЛЯ ГОРОДОВ, КРУПНЫХ ПРОМЫШЛЕННЫХ И ТРАНСПОРТНЫХ ПРЕДПРИЯТИЙ, РАЙОНОВ ДОБЫЧИ ПОЛЕЗНЫХ ИСКОПАЕМЫХ, КРУПНЫХ ЖИВОТНОВОДЧЕСКИХ КОМПЛЕКСОВ И Т.П.;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0227369" y="5105400"/>
            <a:ext cx="7464198" cy="13436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40"/>
              </a:lnSpc>
              <a:spcBef>
                <a:spcPct val="0"/>
              </a:spcBef>
            </a:pPr>
            <a:r>
              <a:rPr lang="en-US" sz="2600">
                <a:solidFill>
                  <a:srgbClr val="000000"/>
                </a:solidFill>
                <a:latin typeface="Clear Sans Regular Bold"/>
              </a:rPr>
              <a:t>ОХВАТЫВАЕТ ЗНАЧИТЕЛЬНЫЕ ТЕРРИТОРИИ И АКВАТОРИИ КАК РЕЗУЛЬТАТ ВЛИЯНИЯ КРУПНЫХ ПРОМЫШЛЕННЫХ РАЙОНОВ;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10227369" y="7123787"/>
            <a:ext cx="7464198" cy="25012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  <a:spcBef>
                <a:spcPct val="0"/>
              </a:spcBef>
            </a:pPr>
            <a:r>
              <a:rPr lang="en-US" sz="2400">
                <a:solidFill>
                  <a:srgbClr val="000000"/>
                </a:solidFill>
                <a:latin typeface="Clear Sans Regular Bold"/>
              </a:rPr>
              <a:t>РАСПРОСТРАНЯЕТСЯ НА БОЛЬШИЕ РАССТОЯНИЯ ОТ МЕСТА ВОЗНИКНОВЕНИЯ И ОКАЗЫВАЕТ НЕБЛАГОПРИЯТНОЕ ВОЗДЕЙСТВИЕ НА КРУПНЫЕ РЕГИОНЫ, ВПЛОТЬ ДО ОБЩЕПЛАНЕТАРНОГО ВЛИЯНИЯ (ЧАЩЕ ВСЕГО СВЯЗАНО С ВЫБРОСАМИ В АТМОСФЕРУ).</a:t>
            </a:r>
          </a:p>
        </p:txBody>
      </p:sp>
      <p:pic>
        <p:nvPicPr>
          <p:cNvPr id="28" name="Pictur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9186432" y="7957744"/>
            <a:ext cx="726671" cy="72667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5400000">
            <a:off x="-607219" y="7721373"/>
            <a:ext cx="10287000" cy="0"/>
          </a:xfrm>
          <a:prstGeom prst="line">
            <a:avLst/>
          </a:prstGeom>
          <a:ln w="47625" cap="rnd">
            <a:solidFill>
              <a:srgbClr val="5941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 rot="5400000">
            <a:off x="7747907" y="-7747907"/>
            <a:ext cx="2792186" cy="18288000"/>
          </a:xfrm>
          <a:prstGeom prst="rect">
            <a:avLst/>
          </a:prstGeom>
          <a:solidFill>
            <a:srgbClr val="5941FF"/>
          </a:solidFill>
        </p:spPr>
      </p:sp>
      <p:sp>
        <p:nvSpPr>
          <p:cNvPr id="4" name="TextBox 4"/>
          <p:cNvSpPr txBox="1"/>
          <p:nvPr/>
        </p:nvSpPr>
        <p:spPr>
          <a:xfrm>
            <a:off x="1028700" y="1048905"/>
            <a:ext cx="10880386" cy="18749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4945"/>
              </a:lnSpc>
              <a:spcBef>
                <a:spcPct val="0"/>
              </a:spcBef>
            </a:pPr>
            <a:r>
              <a:rPr lang="en-US" sz="3804" spc="-76">
                <a:solidFill>
                  <a:srgbClr val="FFFFFF"/>
                </a:solidFill>
                <a:latin typeface="Brice RegularSemiExpanded"/>
              </a:rPr>
              <a:t>Регион</a:t>
            </a:r>
            <a:r>
              <a:rPr lang="en-US" sz="3804" u="none" spc="-76">
                <a:solidFill>
                  <a:srgbClr val="FFFFFF"/>
                </a:solidFill>
                <a:latin typeface="Brice RegularSemiExpanded"/>
              </a:rPr>
              <a:t>альные экологические проблемы в различных регионах</a:t>
            </a:r>
          </a:p>
          <a:p>
            <a:pPr marL="0" lvl="0" indent="0">
              <a:lnSpc>
                <a:spcPts val="4945"/>
              </a:lnSpc>
              <a:spcBef>
                <a:spcPct val="0"/>
              </a:spcBef>
            </a:pPr>
            <a:endParaRPr lang="en-US" sz="3804" u="none" spc="-76">
              <a:solidFill>
                <a:srgbClr val="FFFFFF"/>
              </a:solidFill>
              <a:latin typeface="Brice RegularSemiExpanded"/>
            </a:endParaRPr>
          </a:p>
        </p:txBody>
      </p:sp>
      <p:grpSp>
        <p:nvGrpSpPr>
          <p:cNvPr id="5" name="Group 5"/>
          <p:cNvGrpSpPr/>
          <p:nvPr/>
        </p:nvGrpSpPr>
        <p:grpSpPr>
          <a:xfrm>
            <a:off x="14306780" y="1130244"/>
            <a:ext cx="676715" cy="676715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1909086" y="1130244"/>
            <a:ext cx="676715" cy="676715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12708318" y="1130244"/>
            <a:ext cx="676715" cy="676715"/>
            <a:chOff x="0" y="0"/>
            <a:chExt cx="6350000" cy="6350000"/>
          </a:xfrm>
        </p:grpSpPr>
        <p:sp>
          <p:nvSpPr>
            <p:cNvPr id="10" name="Freeform 10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15905243" y="1130244"/>
            <a:ext cx="676715" cy="676715"/>
            <a:chOff x="0" y="0"/>
            <a:chExt cx="6350000" cy="6350000"/>
          </a:xfrm>
        </p:grpSpPr>
        <p:sp>
          <p:nvSpPr>
            <p:cNvPr id="12" name="Freeform 12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sp>
        <p:nvSpPr>
          <p:cNvPr id="13" name="TextBox 13"/>
          <p:cNvSpPr txBox="1"/>
          <p:nvPr/>
        </p:nvSpPr>
        <p:spPr>
          <a:xfrm>
            <a:off x="1335330" y="3324998"/>
            <a:ext cx="1797193" cy="4248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>
                <a:solidFill>
                  <a:srgbClr val="5941FF"/>
                </a:solidFill>
                <a:latin typeface="Brice RegularSemiExpanded"/>
              </a:rPr>
              <a:t>Регион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951683" y="3324998"/>
            <a:ext cx="11592834" cy="4248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>
                <a:solidFill>
                  <a:srgbClr val="5941FF"/>
                </a:solidFill>
                <a:latin typeface="Brice RegularSemiExpanded"/>
              </a:rPr>
              <a:t>Экологические проблемы, вызванные антропогенным воздействием</a:t>
            </a:r>
          </a:p>
        </p:txBody>
      </p:sp>
      <p:sp>
        <p:nvSpPr>
          <p:cNvPr id="15" name="AutoShape 15"/>
          <p:cNvSpPr/>
          <p:nvPr/>
        </p:nvSpPr>
        <p:spPr>
          <a:xfrm rot="4476">
            <a:off x="-8" y="4324684"/>
            <a:ext cx="18288016" cy="0"/>
          </a:xfrm>
          <a:prstGeom prst="line">
            <a:avLst/>
          </a:prstGeom>
          <a:ln w="47625" cap="rnd">
            <a:solidFill>
              <a:srgbClr val="5941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6" name="TextBox 16"/>
          <p:cNvSpPr txBox="1"/>
          <p:nvPr/>
        </p:nvSpPr>
        <p:spPr>
          <a:xfrm>
            <a:off x="258365" y="5114925"/>
            <a:ext cx="4171474" cy="511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60"/>
              </a:lnSpc>
              <a:spcBef>
                <a:spcPct val="0"/>
              </a:spcBef>
            </a:pPr>
            <a:r>
              <a:rPr lang="en-US" sz="3200" spc="-64">
                <a:solidFill>
                  <a:srgbClr val="000000"/>
                </a:solidFill>
                <a:latin typeface="Brice RegularSemiExpanded"/>
              </a:rPr>
              <a:t>Кольский полуостров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4877927" y="4795202"/>
            <a:ext cx="12975406" cy="21678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90"/>
              </a:lnSpc>
              <a:spcBef>
                <a:spcPct val="0"/>
              </a:spcBef>
            </a:pPr>
            <a:r>
              <a:rPr lang="en-US" sz="3300" spc="-66">
                <a:solidFill>
                  <a:srgbClr val="000000"/>
                </a:solidFill>
                <a:latin typeface="Brice RegularSemiExpanded"/>
              </a:rPr>
              <a:t>Нарушение земель горными разработками, истощение и загрязнение вод суши, загрязнение атмосферы, деградация лесных массивов и естественных кормовых угодий, нарушение режима особо охраняемых природных территорий.</a:t>
            </a:r>
          </a:p>
        </p:txBody>
      </p:sp>
      <p:sp>
        <p:nvSpPr>
          <p:cNvPr id="18" name="AutoShape 18"/>
          <p:cNvSpPr/>
          <p:nvPr/>
        </p:nvSpPr>
        <p:spPr>
          <a:xfrm rot="4372">
            <a:off x="-434705" y="7685654"/>
            <a:ext cx="18722744" cy="0"/>
          </a:xfrm>
          <a:prstGeom prst="line">
            <a:avLst/>
          </a:prstGeom>
          <a:ln w="47625" cap="rnd">
            <a:solidFill>
              <a:srgbClr val="5941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9" name="TextBox 19"/>
          <p:cNvSpPr txBox="1"/>
          <p:nvPr/>
        </p:nvSpPr>
        <p:spPr>
          <a:xfrm>
            <a:off x="454164" y="8413633"/>
            <a:ext cx="3779877" cy="5391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90"/>
              </a:lnSpc>
              <a:spcBef>
                <a:spcPct val="0"/>
              </a:spcBef>
            </a:pPr>
            <a:r>
              <a:rPr lang="en-US" sz="3300" spc="-66">
                <a:solidFill>
                  <a:srgbClr val="000000"/>
                </a:solidFill>
                <a:latin typeface="Brice RegularSemiExpanded"/>
              </a:rPr>
              <a:t>Московский район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4877927" y="8105976"/>
            <a:ext cx="12975406" cy="17545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80"/>
              </a:lnSpc>
              <a:spcBef>
                <a:spcPct val="0"/>
              </a:spcBef>
            </a:pPr>
            <a:r>
              <a:rPr lang="en-US" sz="3600" spc="-72">
                <a:solidFill>
                  <a:srgbClr val="000000"/>
                </a:solidFill>
                <a:latin typeface="Brice RegularSemiExpanded"/>
              </a:rPr>
              <a:t>Загрязнение атмосферы, истощение и загрязнение вод, суши, утрата продуктивных земель, загрязнение почв, деградация лесных массивов.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5400000">
            <a:off x="-607219" y="7721373"/>
            <a:ext cx="10287000" cy="0"/>
          </a:xfrm>
          <a:prstGeom prst="line">
            <a:avLst/>
          </a:prstGeom>
          <a:ln w="47625" cap="rnd">
            <a:solidFill>
              <a:srgbClr val="5941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 rot="5400000">
            <a:off x="7747907" y="-7747907"/>
            <a:ext cx="2792186" cy="18288000"/>
          </a:xfrm>
          <a:prstGeom prst="rect">
            <a:avLst/>
          </a:prstGeom>
          <a:solidFill>
            <a:srgbClr val="5941FF"/>
          </a:solidFill>
        </p:spPr>
      </p:sp>
      <p:sp>
        <p:nvSpPr>
          <p:cNvPr id="4" name="TextBox 4"/>
          <p:cNvSpPr txBox="1"/>
          <p:nvPr/>
        </p:nvSpPr>
        <p:spPr>
          <a:xfrm>
            <a:off x="1028700" y="1048905"/>
            <a:ext cx="10880386" cy="18749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4945"/>
              </a:lnSpc>
              <a:spcBef>
                <a:spcPct val="0"/>
              </a:spcBef>
            </a:pPr>
            <a:r>
              <a:rPr lang="en-US" sz="3804" spc="-76">
                <a:solidFill>
                  <a:srgbClr val="FFFFFF"/>
                </a:solidFill>
                <a:latin typeface="Brice RegularSemiExpanded"/>
              </a:rPr>
              <a:t>Регион</a:t>
            </a:r>
            <a:r>
              <a:rPr lang="en-US" sz="3804" u="none" spc="-76">
                <a:solidFill>
                  <a:srgbClr val="FFFFFF"/>
                </a:solidFill>
                <a:latin typeface="Brice RegularSemiExpanded"/>
              </a:rPr>
              <a:t>альные экологические проблемы в различных регионах</a:t>
            </a:r>
          </a:p>
          <a:p>
            <a:pPr marL="0" lvl="0" indent="0">
              <a:lnSpc>
                <a:spcPts val="4945"/>
              </a:lnSpc>
              <a:spcBef>
                <a:spcPct val="0"/>
              </a:spcBef>
            </a:pPr>
            <a:endParaRPr lang="en-US" sz="3804" u="none" spc="-76">
              <a:solidFill>
                <a:srgbClr val="FFFFFF"/>
              </a:solidFill>
              <a:latin typeface="Brice RegularSemiExpanded"/>
            </a:endParaRPr>
          </a:p>
        </p:txBody>
      </p:sp>
      <p:grpSp>
        <p:nvGrpSpPr>
          <p:cNvPr id="5" name="Group 5"/>
          <p:cNvGrpSpPr/>
          <p:nvPr/>
        </p:nvGrpSpPr>
        <p:grpSpPr>
          <a:xfrm>
            <a:off x="14306780" y="1130244"/>
            <a:ext cx="676715" cy="676715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1909086" y="1130244"/>
            <a:ext cx="676715" cy="676715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12708318" y="1130244"/>
            <a:ext cx="676715" cy="676715"/>
            <a:chOff x="0" y="0"/>
            <a:chExt cx="6350000" cy="6350000"/>
          </a:xfrm>
        </p:grpSpPr>
        <p:sp>
          <p:nvSpPr>
            <p:cNvPr id="10" name="Freeform 10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15905243" y="1130244"/>
            <a:ext cx="676715" cy="676715"/>
            <a:chOff x="0" y="0"/>
            <a:chExt cx="6350000" cy="6350000"/>
          </a:xfrm>
        </p:grpSpPr>
        <p:sp>
          <p:nvSpPr>
            <p:cNvPr id="12" name="Freeform 12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sp>
        <p:nvSpPr>
          <p:cNvPr id="13" name="TextBox 13"/>
          <p:cNvSpPr txBox="1"/>
          <p:nvPr/>
        </p:nvSpPr>
        <p:spPr>
          <a:xfrm>
            <a:off x="1335330" y="3324998"/>
            <a:ext cx="1797193" cy="4248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>
                <a:solidFill>
                  <a:srgbClr val="5941FF"/>
                </a:solidFill>
                <a:latin typeface="Brice RegularSemiExpanded"/>
              </a:rPr>
              <a:t>Регион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951683" y="3324998"/>
            <a:ext cx="11592834" cy="4248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>
                <a:solidFill>
                  <a:srgbClr val="5941FF"/>
                </a:solidFill>
                <a:latin typeface="Brice RegularSemiExpanded"/>
              </a:rPr>
              <a:t>Экологические проблемы, вызванные антропогенным воздействием</a:t>
            </a:r>
          </a:p>
        </p:txBody>
      </p:sp>
      <p:sp>
        <p:nvSpPr>
          <p:cNvPr id="15" name="AutoShape 15"/>
          <p:cNvSpPr/>
          <p:nvPr/>
        </p:nvSpPr>
        <p:spPr>
          <a:xfrm rot="4476">
            <a:off x="-8" y="4324684"/>
            <a:ext cx="18288016" cy="0"/>
          </a:xfrm>
          <a:prstGeom prst="line">
            <a:avLst/>
          </a:prstGeom>
          <a:ln w="47625" cap="rnd">
            <a:solidFill>
              <a:srgbClr val="5941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6" name="TextBox 16"/>
          <p:cNvSpPr txBox="1"/>
          <p:nvPr/>
        </p:nvSpPr>
        <p:spPr>
          <a:xfrm>
            <a:off x="231160" y="5114925"/>
            <a:ext cx="4225885" cy="511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60"/>
              </a:lnSpc>
              <a:spcBef>
                <a:spcPct val="0"/>
              </a:spcBef>
            </a:pPr>
            <a:r>
              <a:rPr lang="en-US" sz="3200" spc="-64">
                <a:solidFill>
                  <a:srgbClr val="000000"/>
                </a:solidFill>
                <a:latin typeface="Brice RegularSemiExpanded"/>
              </a:rPr>
              <a:t>Северный Прикаспий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4877927" y="4795202"/>
            <a:ext cx="12975406" cy="27108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90"/>
              </a:lnSpc>
              <a:spcBef>
                <a:spcPct val="0"/>
              </a:spcBef>
            </a:pPr>
            <a:r>
              <a:rPr lang="en-US" sz="3300" spc="-66">
                <a:solidFill>
                  <a:srgbClr val="000000"/>
                </a:solidFill>
                <a:latin typeface="Brice RegularSemiExpanded"/>
              </a:rPr>
              <a:t>Нарушение земель разработкой месторождений нефти и газа, истощение и загрязнение вод суши, загрязнение морей, истощение рыбных ресурсов, вторичное засоление и дефляция почв, загрязнение атмосферы, нарушение режима особо охраняемых территорий.</a:t>
            </a:r>
          </a:p>
        </p:txBody>
      </p:sp>
      <p:sp>
        <p:nvSpPr>
          <p:cNvPr id="18" name="AutoShape 18"/>
          <p:cNvSpPr/>
          <p:nvPr/>
        </p:nvSpPr>
        <p:spPr>
          <a:xfrm rot="4372">
            <a:off x="-434705" y="7685654"/>
            <a:ext cx="18722744" cy="0"/>
          </a:xfrm>
          <a:prstGeom prst="line">
            <a:avLst/>
          </a:prstGeom>
          <a:ln w="47625" cap="rnd">
            <a:solidFill>
              <a:srgbClr val="5941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9" name="TextBox 19"/>
          <p:cNvSpPr txBox="1"/>
          <p:nvPr/>
        </p:nvSpPr>
        <p:spPr>
          <a:xfrm>
            <a:off x="432792" y="8413633"/>
            <a:ext cx="3822621" cy="10820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90"/>
              </a:lnSpc>
            </a:pPr>
            <a:r>
              <a:rPr lang="en-US" sz="3300" spc="-66">
                <a:solidFill>
                  <a:srgbClr val="000000"/>
                </a:solidFill>
                <a:latin typeface="Brice RegularSemiExpanded"/>
              </a:rPr>
              <a:t>Среднее Поволжье</a:t>
            </a:r>
          </a:p>
          <a:p>
            <a:pPr algn="ctr">
              <a:lnSpc>
                <a:spcPts val="4290"/>
              </a:lnSpc>
              <a:spcBef>
                <a:spcPct val="0"/>
              </a:spcBef>
            </a:pPr>
            <a:r>
              <a:rPr lang="en-US" sz="3300" spc="-24">
                <a:solidFill>
                  <a:srgbClr val="000000"/>
                </a:solidFill>
                <a:latin typeface="Arimo"/>
              </a:rPr>
              <a:t> и Прикамье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4877927" y="7932420"/>
            <a:ext cx="12975406" cy="21678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90"/>
              </a:lnSpc>
              <a:spcBef>
                <a:spcPct val="0"/>
              </a:spcBef>
            </a:pPr>
            <a:r>
              <a:rPr lang="en-US" sz="3300" spc="-66">
                <a:solidFill>
                  <a:srgbClr val="000000"/>
                </a:solidFill>
                <a:latin typeface="Brice RegularSemiExpanded"/>
              </a:rPr>
              <a:t>Истощение и загрязнение вод суши, нарушение земель горными разработками, эрозия почв, оврагообразование, загрязнение атмосферы, обезлесение, деградации лесных массивов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5400000">
            <a:off x="-607219" y="7721373"/>
            <a:ext cx="10287000" cy="0"/>
          </a:xfrm>
          <a:prstGeom prst="line">
            <a:avLst/>
          </a:prstGeom>
          <a:ln w="47625" cap="rnd">
            <a:solidFill>
              <a:srgbClr val="5941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 rot="5400000">
            <a:off x="7747907" y="-7747907"/>
            <a:ext cx="2792186" cy="18288000"/>
          </a:xfrm>
          <a:prstGeom prst="rect">
            <a:avLst/>
          </a:prstGeom>
          <a:solidFill>
            <a:srgbClr val="5941FF"/>
          </a:solidFill>
        </p:spPr>
      </p:sp>
      <p:sp>
        <p:nvSpPr>
          <p:cNvPr id="4" name="TextBox 4"/>
          <p:cNvSpPr txBox="1"/>
          <p:nvPr/>
        </p:nvSpPr>
        <p:spPr>
          <a:xfrm>
            <a:off x="1028700" y="1048905"/>
            <a:ext cx="10880386" cy="18749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4945"/>
              </a:lnSpc>
              <a:spcBef>
                <a:spcPct val="0"/>
              </a:spcBef>
            </a:pPr>
            <a:r>
              <a:rPr lang="en-US" sz="3804" spc="-76">
                <a:solidFill>
                  <a:srgbClr val="FFFFFF"/>
                </a:solidFill>
                <a:latin typeface="Brice RegularSemiExpanded"/>
              </a:rPr>
              <a:t>Регион</a:t>
            </a:r>
            <a:r>
              <a:rPr lang="en-US" sz="3804" u="none" spc="-76">
                <a:solidFill>
                  <a:srgbClr val="FFFFFF"/>
                </a:solidFill>
                <a:latin typeface="Brice RegularSemiExpanded"/>
              </a:rPr>
              <a:t>альные экологические проблемы в различных регионах</a:t>
            </a:r>
          </a:p>
          <a:p>
            <a:pPr marL="0" lvl="0" indent="0">
              <a:lnSpc>
                <a:spcPts val="4945"/>
              </a:lnSpc>
              <a:spcBef>
                <a:spcPct val="0"/>
              </a:spcBef>
            </a:pPr>
            <a:endParaRPr lang="en-US" sz="3804" u="none" spc="-76">
              <a:solidFill>
                <a:srgbClr val="FFFFFF"/>
              </a:solidFill>
              <a:latin typeface="Brice RegularSemiExpanded"/>
            </a:endParaRPr>
          </a:p>
        </p:txBody>
      </p:sp>
      <p:grpSp>
        <p:nvGrpSpPr>
          <p:cNvPr id="5" name="Group 5"/>
          <p:cNvGrpSpPr/>
          <p:nvPr/>
        </p:nvGrpSpPr>
        <p:grpSpPr>
          <a:xfrm>
            <a:off x="14306780" y="1130244"/>
            <a:ext cx="676715" cy="676715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1909086" y="1130244"/>
            <a:ext cx="676715" cy="676715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12708318" y="1130244"/>
            <a:ext cx="676715" cy="676715"/>
            <a:chOff x="0" y="0"/>
            <a:chExt cx="6350000" cy="6350000"/>
          </a:xfrm>
        </p:grpSpPr>
        <p:sp>
          <p:nvSpPr>
            <p:cNvPr id="10" name="Freeform 10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15905243" y="1130244"/>
            <a:ext cx="676715" cy="676715"/>
            <a:chOff x="0" y="0"/>
            <a:chExt cx="6350000" cy="6350000"/>
          </a:xfrm>
        </p:grpSpPr>
        <p:sp>
          <p:nvSpPr>
            <p:cNvPr id="12" name="Freeform 12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sp>
        <p:nvSpPr>
          <p:cNvPr id="13" name="TextBox 13"/>
          <p:cNvSpPr txBox="1"/>
          <p:nvPr/>
        </p:nvSpPr>
        <p:spPr>
          <a:xfrm>
            <a:off x="1335330" y="3324998"/>
            <a:ext cx="1797193" cy="4248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>
                <a:solidFill>
                  <a:srgbClr val="5941FF"/>
                </a:solidFill>
                <a:latin typeface="Brice RegularSemiExpanded"/>
              </a:rPr>
              <a:t>Регион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951683" y="3324998"/>
            <a:ext cx="11592834" cy="4248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>
                <a:solidFill>
                  <a:srgbClr val="5941FF"/>
                </a:solidFill>
                <a:latin typeface="Brice RegularSemiExpanded"/>
              </a:rPr>
              <a:t>Экологические проблемы, вызванные антропогенным воздействием</a:t>
            </a:r>
          </a:p>
        </p:txBody>
      </p:sp>
      <p:sp>
        <p:nvSpPr>
          <p:cNvPr id="15" name="AutoShape 15"/>
          <p:cNvSpPr/>
          <p:nvPr/>
        </p:nvSpPr>
        <p:spPr>
          <a:xfrm rot="4476">
            <a:off x="-8" y="4324684"/>
            <a:ext cx="18288016" cy="0"/>
          </a:xfrm>
          <a:prstGeom prst="line">
            <a:avLst/>
          </a:prstGeom>
          <a:ln w="47625" cap="rnd">
            <a:solidFill>
              <a:srgbClr val="5941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6" name="TextBox 16"/>
          <p:cNvSpPr txBox="1"/>
          <p:nvPr/>
        </p:nvSpPr>
        <p:spPr>
          <a:xfrm>
            <a:off x="785812" y="5114925"/>
            <a:ext cx="3116580" cy="10356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60"/>
              </a:lnSpc>
            </a:pPr>
            <a:r>
              <a:rPr lang="en-US" sz="3200" spc="-64">
                <a:solidFill>
                  <a:srgbClr val="000000"/>
                </a:solidFill>
                <a:latin typeface="Brice RegularSemiExpanded"/>
              </a:rPr>
              <a:t>Промышленная</a:t>
            </a:r>
          </a:p>
          <a:p>
            <a:pPr algn="ctr">
              <a:lnSpc>
                <a:spcPts val="4160"/>
              </a:lnSpc>
              <a:spcBef>
                <a:spcPct val="0"/>
              </a:spcBef>
            </a:pPr>
            <a:r>
              <a:rPr lang="en-US" sz="3200" spc="-24">
                <a:solidFill>
                  <a:srgbClr val="000000"/>
                </a:solidFill>
                <a:latin typeface="Arimo"/>
              </a:rPr>
              <a:t> зона Урала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4877927" y="4795202"/>
            <a:ext cx="12975406" cy="21678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90"/>
              </a:lnSpc>
              <a:spcBef>
                <a:spcPct val="0"/>
              </a:spcBef>
            </a:pPr>
            <a:r>
              <a:rPr lang="en-US" sz="3300" spc="-66">
                <a:solidFill>
                  <a:srgbClr val="000000"/>
                </a:solidFill>
                <a:latin typeface="Brice RegularSemiExpanded"/>
              </a:rPr>
              <a:t>Нарушение земель горными разработками, загрязнение атмосферы, истощение и загрязнение вод суши, загрязнение почв, утрата продуктивных земель, деградациялесных массивов.</a:t>
            </a:r>
          </a:p>
        </p:txBody>
      </p:sp>
      <p:sp>
        <p:nvSpPr>
          <p:cNvPr id="18" name="AutoShape 18"/>
          <p:cNvSpPr/>
          <p:nvPr/>
        </p:nvSpPr>
        <p:spPr>
          <a:xfrm rot="4372">
            <a:off x="-434705" y="7685654"/>
            <a:ext cx="18722744" cy="0"/>
          </a:xfrm>
          <a:prstGeom prst="line">
            <a:avLst/>
          </a:prstGeom>
          <a:ln w="47625" cap="rnd">
            <a:solidFill>
              <a:srgbClr val="5941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9" name="TextBox 19"/>
          <p:cNvSpPr txBox="1"/>
          <p:nvPr/>
        </p:nvSpPr>
        <p:spPr>
          <a:xfrm>
            <a:off x="392906" y="8273415"/>
            <a:ext cx="3902392" cy="1485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</a:pPr>
            <a:r>
              <a:rPr lang="en-US" sz="3000" spc="-60">
                <a:solidFill>
                  <a:srgbClr val="000000"/>
                </a:solidFill>
                <a:latin typeface="Brice RegularSemiExpanded"/>
              </a:rPr>
              <a:t>Нефтегазопромысловые районы</a:t>
            </a:r>
          </a:p>
          <a:p>
            <a:pPr algn="ctr">
              <a:lnSpc>
                <a:spcPts val="3900"/>
              </a:lnSpc>
              <a:spcBef>
                <a:spcPct val="0"/>
              </a:spcBef>
            </a:pPr>
            <a:r>
              <a:rPr lang="en-US" sz="3000" spc="-18">
                <a:solidFill>
                  <a:srgbClr val="000000"/>
                </a:solidFill>
                <a:latin typeface="Arimo"/>
              </a:rPr>
              <a:t> Западной Сибири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4877927" y="7932420"/>
            <a:ext cx="12975406" cy="21678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90"/>
              </a:lnSpc>
              <a:spcBef>
                <a:spcPct val="0"/>
              </a:spcBef>
            </a:pPr>
            <a:r>
              <a:rPr lang="en-US" sz="3300" spc="-66">
                <a:solidFill>
                  <a:srgbClr val="000000"/>
                </a:solidFill>
                <a:latin typeface="Brice RegularSemiExpanded"/>
              </a:rPr>
              <a:t>Нарушение земель разработкой месторождений нефти и газа, загрязнение почв, деградация оленьих пастбищ, истощение рыбных ресурсов и промысловой фауны, нарушение режима особо охраняемых территорий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5400000">
            <a:off x="-607219" y="7721373"/>
            <a:ext cx="10287000" cy="0"/>
          </a:xfrm>
          <a:prstGeom prst="line">
            <a:avLst/>
          </a:prstGeom>
          <a:ln w="47625" cap="rnd">
            <a:solidFill>
              <a:srgbClr val="5941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 rot="5400000">
            <a:off x="7747907" y="-7747907"/>
            <a:ext cx="2792186" cy="18288000"/>
          </a:xfrm>
          <a:prstGeom prst="rect">
            <a:avLst/>
          </a:prstGeom>
          <a:solidFill>
            <a:srgbClr val="5941FF"/>
          </a:solidFill>
        </p:spPr>
      </p:sp>
      <p:sp>
        <p:nvSpPr>
          <p:cNvPr id="4" name="TextBox 4"/>
          <p:cNvSpPr txBox="1"/>
          <p:nvPr/>
        </p:nvSpPr>
        <p:spPr>
          <a:xfrm>
            <a:off x="1028700" y="1048905"/>
            <a:ext cx="10880386" cy="18749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4945"/>
              </a:lnSpc>
              <a:spcBef>
                <a:spcPct val="0"/>
              </a:spcBef>
            </a:pPr>
            <a:r>
              <a:rPr lang="en-US" sz="3804" spc="-76">
                <a:solidFill>
                  <a:srgbClr val="FFFFFF"/>
                </a:solidFill>
                <a:latin typeface="Brice RegularSemiExpanded"/>
              </a:rPr>
              <a:t>Регион</a:t>
            </a:r>
            <a:r>
              <a:rPr lang="en-US" sz="3804" u="none" spc="-76">
                <a:solidFill>
                  <a:srgbClr val="FFFFFF"/>
                </a:solidFill>
                <a:latin typeface="Brice RegularSemiExpanded"/>
              </a:rPr>
              <a:t>альные экологические проблемы в различных регионах</a:t>
            </a:r>
          </a:p>
          <a:p>
            <a:pPr marL="0" lvl="0" indent="0">
              <a:lnSpc>
                <a:spcPts val="4945"/>
              </a:lnSpc>
              <a:spcBef>
                <a:spcPct val="0"/>
              </a:spcBef>
            </a:pPr>
            <a:endParaRPr lang="en-US" sz="3804" u="none" spc="-76">
              <a:solidFill>
                <a:srgbClr val="FFFFFF"/>
              </a:solidFill>
              <a:latin typeface="Brice RegularSemiExpanded"/>
            </a:endParaRPr>
          </a:p>
        </p:txBody>
      </p:sp>
      <p:grpSp>
        <p:nvGrpSpPr>
          <p:cNvPr id="5" name="Group 5"/>
          <p:cNvGrpSpPr/>
          <p:nvPr/>
        </p:nvGrpSpPr>
        <p:grpSpPr>
          <a:xfrm>
            <a:off x="14306780" y="1130244"/>
            <a:ext cx="676715" cy="676715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1909086" y="1130244"/>
            <a:ext cx="676715" cy="676715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12708318" y="1130244"/>
            <a:ext cx="676715" cy="676715"/>
            <a:chOff x="0" y="0"/>
            <a:chExt cx="6350000" cy="6350000"/>
          </a:xfrm>
        </p:grpSpPr>
        <p:sp>
          <p:nvSpPr>
            <p:cNvPr id="10" name="Freeform 10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15905243" y="1130244"/>
            <a:ext cx="676715" cy="676715"/>
            <a:chOff x="0" y="0"/>
            <a:chExt cx="6350000" cy="6350000"/>
          </a:xfrm>
        </p:grpSpPr>
        <p:sp>
          <p:nvSpPr>
            <p:cNvPr id="12" name="Freeform 12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sp>
        <p:nvSpPr>
          <p:cNvPr id="13" name="TextBox 13"/>
          <p:cNvSpPr txBox="1"/>
          <p:nvPr/>
        </p:nvSpPr>
        <p:spPr>
          <a:xfrm>
            <a:off x="1335330" y="3324998"/>
            <a:ext cx="1797193" cy="4248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>
                <a:solidFill>
                  <a:srgbClr val="5941FF"/>
                </a:solidFill>
                <a:latin typeface="Brice RegularSemiExpanded"/>
              </a:rPr>
              <a:t>Регион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951683" y="3324998"/>
            <a:ext cx="11592834" cy="4248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>
                <a:solidFill>
                  <a:srgbClr val="5941FF"/>
                </a:solidFill>
                <a:latin typeface="Brice RegularSemiExpanded"/>
              </a:rPr>
              <a:t>Экологические проблемы, вызванные антропогенным воздействием</a:t>
            </a:r>
          </a:p>
        </p:txBody>
      </p:sp>
      <p:sp>
        <p:nvSpPr>
          <p:cNvPr id="15" name="AutoShape 15"/>
          <p:cNvSpPr/>
          <p:nvPr/>
        </p:nvSpPr>
        <p:spPr>
          <a:xfrm rot="4476">
            <a:off x="-8" y="4324684"/>
            <a:ext cx="18288016" cy="0"/>
          </a:xfrm>
          <a:prstGeom prst="line">
            <a:avLst/>
          </a:prstGeom>
          <a:ln w="47625" cap="rnd">
            <a:solidFill>
              <a:srgbClr val="5941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6" name="TextBox 16"/>
          <p:cNvSpPr txBox="1"/>
          <p:nvPr/>
        </p:nvSpPr>
        <p:spPr>
          <a:xfrm>
            <a:off x="480655" y="5114925"/>
            <a:ext cx="3726894" cy="511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60"/>
              </a:lnSpc>
              <a:spcBef>
                <a:spcPct val="0"/>
              </a:spcBef>
            </a:pPr>
            <a:r>
              <a:rPr lang="en-US" sz="3200" spc="-64">
                <a:solidFill>
                  <a:srgbClr val="000000"/>
                </a:solidFill>
                <a:latin typeface="Brice RegularSemiExpanded"/>
              </a:rPr>
              <a:t>Кузнецкий бассейн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4877927" y="4795202"/>
            <a:ext cx="12975406" cy="16249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90"/>
              </a:lnSpc>
              <a:spcBef>
                <a:spcPct val="0"/>
              </a:spcBef>
            </a:pPr>
            <a:r>
              <a:rPr lang="en-US" sz="3300" spc="-66">
                <a:solidFill>
                  <a:srgbClr val="000000"/>
                </a:solidFill>
                <a:latin typeface="Brice RegularSemiExpanded"/>
              </a:rPr>
              <a:t>Нарушение земель горными разработками, загрязнение атмосферы, истощение и загрязнение вод суши, загрязнение почв, утрата продуктивных земель, дефляция почв</a:t>
            </a:r>
          </a:p>
        </p:txBody>
      </p:sp>
      <p:sp>
        <p:nvSpPr>
          <p:cNvPr id="18" name="AutoShape 18"/>
          <p:cNvSpPr/>
          <p:nvPr/>
        </p:nvSpPr>
        <p:spPr>
          <a:xfrm rot="4372">
            <a:off x="-434705" y="7685654"/>
            <a:ext cx="18722744" cy="0"/>
          </a:xfrm>
          <a:prstGeom prst="line">
            <a:avLst/>
          </a:prstGeom>
          <a:ln w="47625" cap="rnd">
            <a:solidFill>
              <a:srgbClr val="5941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9" name="TextBox 19"/>
          <p:cNvSpPr txBox="1"/>
          <p:nvPr/>
        </p:nvSpPr>
        <p:spPr>
          <a:xfrm>
            <a:off x="392906" y="8273415"/>
            <a:ext cx="3902392" cy="495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  <a:spcBef>
                <a:spcPct val="0"/>
              </a:spcBef>
            </a:pPr>
            <a:r>
              <a:rPr lang="en-US" sz="3000" spc="-60">
                <a:solidFill>
                  <a:srgbClr val="000000"/>
                </a:solidFill>
                <a:latin typeface="Brice RegularSemiExpanded"/>
              </a:rPr>
              <a:t>Районы оз. Байкал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4877927" y="7932420"/>
            <a:ext cx="12975406" cy="21678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90"/>
              </a:lnSpc>
              <a:spcBef>
                <a:spcPct val="0"/>
              </a:spcBef>
            </a:pPr>
            <a:r>
              <a:rPr lang="en-US" sz="3300" spc="-66">
                <a:solidFill>
                  <a:srgbClr val="000000"/>
                </a:solidFill>
                <a:latin typeface="Brice RegularSemiExpanded"/>
              </a:rPr>
              <a:t>Нарушение земель горными разработками, загрязнение воздуха и вод, нарушение мерзлотного режима почвой грунтов, нарушение режима охраняемых лесов, снижение природно-рекреационных качеств ландшафта.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5400000">
            <a:off x="-607219" y="7721373"/>
            <a:ext cx="10287000" cy="0"/>
          </a:xfrm>
          <a:prstGeom prst="line">
            <a:avLst/>
          </a:prstGeom>
          <a:ln w="47625" cap="rnd">
            <a:solidFill>
              <a:srgbClr val="5941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 rot="5400000">
            <a:off x="7747907" y="-7747907"/>
            <a:ext cx="2792186" cy="18288000"/>
          </a:xfrm>
          <a:prstGeom prst="rect">
            <a:avLst/>
          </a:prstGeom>
          <a:solidFill>
            <a:srgbClr val="5941FF"/>
          </a:solidFill>
        </p:spPr>
      </p:sp>
      <p:sp>
        <p:nvSpPr>
          <p:cNvPr id="4" name="TextBox 4"/>
          <p:cNvSpPr txBox="1"/>
          <p:nvPr/>
        </p:nvSpPr>
        <p:spPr>
          <a:xfrm>
            <a:off x="1028700" y="1048905"/>
            <a:ext cx="10880386" cy="18749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4945"/>
              </a:lnSpc>
              <a:spcBef>
                <a:spcPct val="0"/>
              </a:spcBef>
            </a:pPr>
            <a:r>
              <a:rPr lang="en-US" sz="3804" spc="-76">
                <a:solidFill>
                  <a:srgbClr val="FFFFFF"/>
                </a:solidFill>
                <a:latin typeface="Brice RegularSemiExpanded"/>
              </a:rPr>
              <a:t>Регион</a:t>
            </a:r>
            <a:r>
              <a:rPr lang="en-US" sz="3804" u="none" spc="-76">
                <a:solidFill>
                  <a:srgbClr val="FFFFFF"/>
                </a:solidFill>
                <a:latin typeface="Brice RegularSemiExpanded"/>
              </a:rPr>
              <a:t>альные экологические проблемы в различных регионах</a:t>
            </a:r>
          </a:p>
          <a:p>
            <a:pPr marL="0" lvl="0" indent="0">
              <a:lnSpc>
                <a:spcPts val="4945"/>
              </a:lnSpc>
              <a:spcBef>
                <a:spcPct val="0"/>
              </a:spcBef>
            </a:pPr>
            <a:endParaRPr lang="en-US" sz="3804" u="none" spc="-76">
              <a:solidFill>
                <a:srgbClr val="FFFFFF"/>
              </a:solidFill>
              <a:latin typeface="Brice RegularSemiExpanded"/>
            </a:endParaRPr>
          </a:p>
        </p:txBody>
      </p:sp>
      <p:grpSp>
        <p:nvGrpSpPr>
          <p:cNvPr id="5" name="Group 5"/>
          <p:cNvGrpSpPr/>
          <p:nvPr/>
        </p:nvGrpSpPr>
        <p:grpSpPr>
          <a:xfrm>
            <a:off x="14306780" y="1130244"/>
            <a:ext cx="676715" cy="676715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1909086" y="1130244"/>
            <a:ext cx="676715" cy="676715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12708318" y="1130244"/>
            <a:ext cx="676715" cy="676715"/>
            <a:chOff x="0" y="0"/>
            <a:chExt cx="6350000" cy="6350000"/>
          </a:xfrm>
        </p:grpSpPr>
        <p:sp>
          <p:nvSpPr>
            <p:cNvPr id="10" name="Freeform 10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15905243" y="1130244"/>
            <a:ext cx="676715" cy="676715"/>
            <a:chOff x="0" y="0"/>
            <a:chExt cx="6350000" cy="6350000"/>
          </a:xfrm>
        </p:grpSpPr>
        <p:sp>
          <p:nvSpPr>
            <p:cNvPr id="12" name="Freeform 12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sp>
        <p:nvSpPr>
          <p:cNvPr id="13" name="TextBox 13"/>
          <p:cNvSpPr txBox="1"/>
          <p:nvPr/>
        </p:nvSpPr>
        <p:spPr>
          <a:xfrm>
            <a:off x="1028700" y="3296423"/>
            <a:ext cx="3156423" cy="7480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019"/>
              </a:lnSpc>
            </a:pPr>
            <a:r>
              <a:rPr lang="en-US" sz="4299">
                <a:solidFill>
                  <a:srgbClr val="5941FF"/>
                </a:solidFill>
                <a:latin typeface="Brice RegularSemiExpanded"/>
              </a:rPr>
              <a:t>Регион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666466" y="3102749"/>
            <a:ext cx="11592834" cy="11544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19"/>
              </a:lnSpc>
            </a:pPr>
            <a:r>
              <a:rPr lang="en-US" sz="3299">
                <a:solidFill>
                  <a:srgbClr val="5941FF"/>
                </a:solidFill>
                <a:latin typeface="Brice RegularSemiExpanded"/>
              </a:rPr>
              <a:t>Экологические проблемы, вызванные антропогенным воздействием</a:t>
            </a:r>
          </a:p>
        </p:txBody>
      </p:sp>
      <p:sp>
        <p:nvSpPr>
          <p:cNvPr id="15" name="AutoShape 15"/>
          <p:cNvSpPr/>
          <p:nvPr/>
        </p:nvSpPr>
        <p:spPr>
          <a:xfrm rot="4476">
            <a:off x="-8" y="4324684"/>
            <a:ext cx="18288016" cy="0"/>
          </a:xfrm>
          <a:prstGeom prst="line">
            <a:avLst/>
          </a:prstGeom>
          <a:ln w="47625" cap="rnd">
            <a:solidFill>
              <a:srgbClr val="5941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6" name="TextBox 16"/>
          <p:cNvSpPr txBox="1"/>
          <p:nvPr/>
        </p:nvSpPr>
        <p:spPr>
          <a:xfrm>
            <a:off x="0" y="5114925"/>
            <a:ext cx="4084501" cy="15595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60"/>
              </a:lnSpc>
              <a:spcBef>
                <a:spcPct val="0"/>
              </a:spcBef>
            </a:pPr>
            <a:r>
              <a:rPr lang="en-US" sz="3200" spc="-64">
                <a:solidFill>
                  <a:srgbClr val="000000"/>
                </a:solidFill>
                <a:latin typeface="Brice RegularSemiExpanded"/>
              </a:rPr>
              <a:t>Норильский промышленный район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4877927" y="4795202"/>
            <a:ext cx="12975406" cy="21678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90"/>
              </a:lnSpc>
              <a:spcBef>
                <a:spcPct val="0"/>
              </a:spcBef>
            </a:pPr>
            <a:r>
              <a:rPr lang="en-US" sz="3300" spc="-66">
                <a:solidFill>
                  <a:srgbClr val="000000"/>
                </a:solidFill>
                <a:latin typeface="Brice RegularSemiExpanded"/>
              </a:rPr>
              <a:t>Нарушение земель горными разработками, загрязнение воздуха и вод, нарушение мерзлотного режима почвой грунтов, нарушение режима охраняемых лесов, снижение природно-рекреационных качеств ландшафта.</a:t>
            </a:r>
          </a:p>
        </p:txBody>
      </p:sp>
      <p:sp>
        <p:nvSpPr>
          <p:cNvPr id="18" name="AutoShape 18"/>
          <p:cNvSpPr/>
          <p:nvPr/>
        </p:nvSpPr>
        <p:spPr>
          <a:xfrm rot="4372">
            <a:off x="-217372" y="7226840"/>
            <a:ext cx="18722744" cy="0"/>
          </a:xfrm>
          <a:prstGeom prst="line">
            <a:avLst/>
          </a:prstGeom>
          <a:ln w="47625" cap="rnd">
            <a:solidFill>
              <a:srgbClr val="5941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9" name="TextBox 19"/>
          <p:cNvSpPr txBox="1"/>
          <p:nvPr/>
        </p:nvSpPr>
        <p:spPr>
          <a:xfrm>
            <a:off x="282730" y="7494651"/>
            <a:ext cx="3902392" cy="2454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50"/>
              </a:lnSpc>
              <a:spcBef>
                <a:spcPct val="0"/>
              </a:spcBef>
            </a:pPr>
            <a:r>
              <a:rPr lang="en-US" sz="2500" spc="-50">
                <a:solidFill>
                  <a:srgbClr val="000000"/>
                </a:solidFill>
                <a:latin typeface="Brice RegularSemiExpanded"/>
              </a:rPr>
              <a:t>Калмыкия Новая Земля Зона влияния аварии на Чернобыльской АЭС Рекреационные зоны побережья Черного и Азовского морей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4877927" y="7350443"/>
            <a:ext cx="12975406" cy="2736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40"/>
              </a:lnSpc>
              <a:spcBef>
                <a:spcPct val="0"/>
              </a:spcBef>
            </a:pPr>
            <a:r>
              <a:rPr lang="en-US" sz="2800" spc="-56">
                <a:solidFill>
                  <a:srgbClr val="000000"/>
                </a:solidFill>
                <a:latin typeface="Brice RegularSemiExpanded"/>
              </a:rPr>
              <a:t>Деградация естественных кормовых угодий, дефляция почв. Радиоактивное загрязнение. Радиационное поражение территории, загрязнение атмосферы, истощение и загрязнение вод суши, загрязнение почв. Истощение и загрязнение вод суши, загрязнение морей и атмосферы, снижение и потери природно-рекреационных качеств ландшафта, нарушение режима особо охраняемых территорий.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5400000">
            <a:off x="-3031414" y="-27864"/>
            <a:ext cx="10287000" cy="10342728"/>
          </a:xfrm>
          <a:prstGeom prst="rect">
            <a:avLst/>
          </a:prstGeom>
          <a:solidFill>
            <a:srgbClr val="5941FF"/>
          </a:solidFill>
        </p:spPr>
      </p:sp>
      <p:grpSp>
        <p:nvGrpSpPr>
          <p:cNvPr id="3" name="Group 3"/>
          <p:cNvGrpSpPr/>
          <p:nvPr/>
        </p:nvGrpSpPr>
        <p:grpSpPr>
          <a:xfrm>
            <a:off x="-1673810" y="849346"/>
            <a:ext cx="8393408" cy="1406811"/>
            <a:chOff x="0" y="0"/>
            <a:chExt cx="11418774" cy="191389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1418774" cy="1913890"/>
            </a:xfrm>
            <a:custGeom>
              <a:avLst/>
              <a:gdLst/>
              <a:ahLst/>
              <a:cxnLst/>
              <a:rect l="l" t="t" r="r" b="b"/>
              <a:pathLst>
                <a:path w="11418774" h="1913890">
                  <a:moveTo>
                    <a:pt x="11418774" y="956945"/>
                  </a:moveTo>
                  <a:lnTo>
                    <a:pt x="11418774" y="956945"/>
                  </a:lnTo>
                  <a:cubicBezTo>
                    <a:pt x="11418774" y="1485392"/>
                    <a:pt x="10990403" y="1913890"/>
                    <a:pt x="10461829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10461828" y="0"/>
                  </a:lnTo>
                  <a:cubicBezTo>
                    <a:pt x="10990276" y="0"/>
                    <a:pt x="11418774" y="428371"/>
                    <a:pt x="11418774" y="956945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7419338" y="5413073"/>
            <a:ext cx="3496668" cy="4256263"/>
            <a:chOff x="0" y="0"/>
            <a:chExt cx="4662224" cy="5675017"/>
          </a:xfrm>
        </p:grpSpPr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2"/>
            <a:srcRect l="37226" t="10102" r="37226" b="10102"/>
            <a:stretch>
              <a:fillRect/>
            </a:stretch>
          </p:blipFill>
          <p:spPr>
            <a:xfrm>
              <a:off x="0" y="0"/>
              <a:ext cx="4662224" cy="5675017"/>
            </a:xfrm>
            <a:prstGeom prst="rect">
              <a:avLst/>
            </a:prstGeom>
          </p:spPr>
        </p:pic>
      </p:grpSp>
      <p:grpSp>
        <p:nvGrpSpPr>
          <p:cNvPr id="7" name="Group 7"/>
          <p:cNvGrpSpPr/>
          <p:nvPr/>
        </p:nvGrpSpPr>
        <p:grpSpPr>
          <a:xfrm>
            <a:off x="11201415" y="5413073"/>
            <a:ext cx="3175119" cy="4256263"/>
            <a:chOff x="0" y="0"/>
            <a:chExt cx="4233491" cy="5675017"/>
          </a:xfrm>
        </p:grpSpPr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2"/>
            <a:srcRect l="38401" t="10102" r="38401" b="10102"/>
            <a:stretch>
              <a:fillRect/>
            </a:stretch>
          </p:blipFill>
          <p:spPr>
            <a:xfrm>
              <a:off x="0" y="0"/>
              <a:ext cx="4233491" cy="5675017"/>
            </a:xfrm>
            <a:prstGeom prst="rect">
              <a:avLst/>
            </a:prstGeom>
          </p:spPr>
        </p:pic>
      </p:grpSp>
      <p:grpSp>
        <p:nvGrpSpPr>
          <p:cNvPr id="9" name="Group 9"/>
          <p:cNvGrpSpPr/>
          <p:nvPr/>
        </p:nvGrpSpPr>
        <p:grpSpPr>
          <a:xfrm>
            <a:off x="14648923" y="5413073"/>
            <a:ext cx="3182742" cy="4256263"/>
            <a:chOff x="0" y="0"/>
            <a:chExt cx="4243656" cy="5675017"/>
          </a:xfrm>
        </p:grpSpPr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2"/>
            <a:srcRect l="38373" t="10102" r="38373" b="10102"/>
            <a:stretch>
              <a:fillRect/>
            </a:stretch>
          </p:blipFill>
          <p:spPr>
            <a:xfrm>
              <a:off x="0" y="0"/>
              <a:ext cx="4243656" cy="5675017"/>
            </a:xfrm>
            <a:prstGeom prst="rect">
              <a:avLst/>
            </a:prstGeom>
          </p:spPr>
        </p:pic>
      </p:grpSp>
      <p:grpSp>
        <p:nvGrpSpPr>
          <p:cNvPr id="11" name="Group 11"/>
          <p:cNvGrpSpPr/>
          <p:nvPr/>
        </p:nvGrpSpPr>
        <p:grpSpPr>
          <a:xfrm>
            <a:off x="665059" y="4777558"/>
            <a:ext cx="727281" cy="635516"/>
            <a:chOff x="0" y="0"/>
            <a:chExt cx="905620" cy="791353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905620" cy="791353"/>
            </a:xfrm>
            <a:custGeom>
              <a:avLst/>
              <a:gdLst/>
              <a:ahLst/>
              <a:cxnLst/>
              <a:rect l="l" t="t" r="r" b="b"/>
              <a:pathLst>
                <a:path w="905620" h="791353">
                  <a:moveTo>
                    <a:pt x="781160" y="791353"/>
                  </a:moveTo>
                  <a:lnTo>
                    <a:pt x="124460" y="791353"/>
                  </a:lnTo>
                  <a:cubicBezTo>
                    <a:pt x="55880" y="791353"/>
                    <a:pt x="0" y="735473"/>
                    <a:pt x="0" y="66689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781160" y="0"/>
                  </a:lnTo>
                  <a:cubicBezTo>
                    <a:pt x="849740" y="0"/>
                    <a:pt x="905620" y="55880"/>
                    <a:pt x="905620" y="124460"/>
                  </a:cubicBezTo>
                  <a:lnTo>
                    <a:pt x="905620" y="666893"/>
                  </a:lnTo>
                  <a:cubicBezTo>
                    <a:pt x="905620" y="735473"/>
                    <a:pt x="849740" y="791353"/>
                    <a:pt x="781160" y="791353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028700" y="2751809"/>
            <a:ext cx="5690898" cy="1354768"/>
            <a:chOff x="0" y="0"/>
            <a:chExt cx="4745116" cy="1129617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4745116" cy="1129617"/>
            </a:xfrm>
            <a:custGeom>
              <a:avLst/>
              <a:gdLst/>
              <a:ahLst/>
              <a:cxnLst/>
              <a:rect l="l" t="t" r="r" b="b"/>
              <a:pathLst>
                <a:path w="4745116" h="1129617">
                  <a:moveTo>
                    <a:pt x="4620656" y="1129617"/>
                  </a:moveTo>
                  <a:lnTo>
                    <a:pt x="124460" y="1129617"/>
                  </a:lnTo>
                  <a:cubicBezTo>
                    <a:pt x="55880" y="1129617"/>
                    <a:pt x="0" y="1073736"/>
                    <a:pt x="0" y="1005157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4620656" y="0"/>
                  </a:lnTo>
                  <a:cubicBezTo>
                    <a:pt x="4689236" y="0"/>
                    <a:pt x="4745116" y="55880"/>
                    <a:pt x="4745116" y="124460"/>
                  </a:cubicBezTo>
                  <a:lnTo>
                    <a:pt x="4745116" y="1005157"/>
                  </a:lnTo>
                  <a:cubicBezTo>
                    <a:pt x="4745116" y="1073737"/>
                    <a:pt x="4689236" y="1129617"/>
                    <a:pt x="4620656" y="1129617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15" name="Group 15"/>
          <p:cNvGrpSpPr/>
          <p:nvPr/>
        </p:nvGrpSpPr>
        <p:grpSpPr>
          <a:xfrm>
            <a:off x="8572573" y="3279339"/>
            <a:ext cx="8344343" cy="1709713"/>
            <a:chOff x="0" y="0"/>
            <a:chExt cx="6287506" cy="1288278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6287507" cy="1288278"/>
            </a:xfrm>
            <a:custGeom>
              <a:avLst/>
              <a:gdLst/>
              <a:ahLst/>
              <a:cxnLst/>
              <a:rect l="l" t="t" r="r" b="b"/>
              <a:pathLst>
                <a:path w="6287507" h="1288278">
                  <a:moveTo>
                    <a:pt x="6163046" y="1288278"/>
                  </a:moveTo>
                  <a:lnTo>
                    <a:pt x="124460" y="1288278"/>
                  </a:lnTo>
                  <a:cubicBezTo>
                    <a:pt x="55880" y="1288278"/>
                    <a:pt x="0" y="1232398"/>
                    <a:pt x="0" y="116381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6163046" y="0"/>
                  </a:lnTo>
                  <a:cubicBezTo>
                    <a:pt x="6231627" y="0"/>
                    <a:pt x="6287507" y="55880"/>
                    <a:pt x="6287507" y="124460"/>
                  </a:cubicBezTo>
                  <a:lnTo>
                    <a:pt x="6287507" y="1163818"/>
                  </a:lnTo>
                  <a:cubicBezTo>
                    <a:pt x="6287507" y="1232398"/>
                    <a:pt x="6231627" y="1288278"/>
                    <a:pt x="6163046" y="1288278"/>
                  </a:cubicBezTo>
                  <a:close/>
                </a:path>
              </a:pathLst>
            </a:custGeom>
            <a:solidFill>
              <a:srgbClr val="5941FF"/>
            </a:solidFill>
          </p:spPr>
        </p:sp>
      </p:grpSp>
      <p:sp>
        <p:nvSpPr>
          <p:cNvPr id="17" name="TextBox 17"/>
          <p:cNvSpPr txBox="1"/>
          <p:nvPr/>
        </p:nvSpPr>
        <p:spPr>
          <a:xfrm>
            <a:off x="10186708" y="3598145"/>
            <a:ext cx="6053586" cy="11531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89"/>
              </a:lnSpc>
            </a:pPr>
            <a:r>
              <a:rPr lang="en-US" sz="3349">
                <a:solidFill>
                  <a:srgbClr val="FFFFFF"/>
                </a:solidFill>
                <a:latin typeface="Clear Sans Regular"/>
              </a:rPr>
              <a:t>Критерии выделения глобальных проблем:</a:t>
            </a:r>
          </a:p>
        </p:txBody>
      </p:sp>
      <p:grpSp>
        <p:nvGrpSpPr>
          <p:cNvPr id="18" name="Group 18"/>
          <p:cNvGrpSpPr/>
          <p:nvPr/>
        </p:nvGrpSpPr>
        <p:grpSpPr>
          <a:xfrm>
            <a:off x="8848725" y="5024453"/>
            <a:ext cx="590550" cy="590550"/>
            <a:chOff x="0" y="0"/>
            <a:chExt cx="787400" cy="787400"/>
          </a:xfrm>
        </p:grpSpPr>
        <p:grpSp>
          <p:nvGrpSpPr>
            <p:cNvPr id="19" name="Group 19"/>
            <p:cNvGrpSpPr/>
            <p:nvPr/>
          </p:nvGrpSpPr>
          <p:grpSpPr>
            <a:xfrm>
              <a:off x="0" y="0"/>
              <a:ext cx="787400" cy="787400"/>
              <a:chOff x="0" y="0"/>
              <a:chExt cx="6350000" cy="63500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C8FF16"/>
              </a:solidFill>
            </p:spPr>
          </p:sp>
        </p:grpSp>
        <p:sp>
          <p:nvSpPr>
            <p:cNvPr id="21" name="TextBox 21"/>
            <p:cNvSpPr txBox="1"/>
            <p:nvPr/>
          </p:nvSpPr>
          <p:spPr>
            <a:xfrm>
              <a:off x="159919" y="15664"/>
              <a:ext cx="467563" cy="62272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920"/>
                </a:lnSpc>
                <a:spcBef>
                  <a:spcPct val="0"/>
                </a:spcBef>
              </a:pPr>
              <a:r>
                <a:rPr lang="en-US" sz="2800" u="none">
                  <a:solidFill>
                    <a:srgbClr val="5941FF"/>
                  </a:solidFill>
                  <a:latin typeface="Clear Sans Regular Bold"/>
                </a:rPr>
                <a:t>1</a:t>
              </a:r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12493700" y="4989052"/>
            <a:ext cx="590550" cy="590550"/>
            <a:chOff x="0" y="0"/>
            <a:chExt cx="787400" cy="787400"/>
          </a:xfrm>
        </p:grpSpPr>
        <p:grpSp>
          <p:nvGrpSpPr>
            <p:cNvPr id="23" name="Group 23"/>
            <p:cNvGrpSpPr/>
            <p:nvPr/>
          </p:nvGrpSpPr>
          <p:grpSpPr>
            <a:xfrm>
              <a:off x="0" y="0"/>
              <a:ext cx="787400" cy="787400"/>
              <a:chOff x="0" y="0"/>
              <a:chExt cx="6350000" cy="63500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C8FF16"/>
              </a:solidFill>
            </p:spPr>
          </p:sp>
        </p:grpSp>
        <p:sp>
          <p:nvSpPr>
            <p:cNvPr id="25" name="TextBox 25"/>
            <p:cNvSpPr txBox="1"/>
            <p:nvPr/>
          </p:nvSpPr>
          <p:spPr>
            <a:xfrm>
              <a:off x="159919" y="15664"/>
              <a:ext cx="467563" cy="62272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920"/>
                </a:lnSpc>
                <a:spcBef>
                  <a:spcPct val="0"/>
                </a:spcBef>
              </a:pPr>
              <a:r>
                <a:rPr lang="en-US" sz="2800">
                  <a:solidFill>
                    <a:srgbClr val="5941FF"/>
                  </a:solidFill>
                  <a:latin typeface="Clear Sans Regular Bold"/>
                </a:rPr>
                <a:t>2</a:t>
              </a:r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15948831" y="4989052"/>
            <a:ext cx="590550" cy="590550"/>
            <a:chOff x="0" y="0"/>
            <a:chExt cx="787400" cy="787400"/>
          </a:xfrm>
        </p:grpSpPr>
        <p:grpSp>
          <p:nvGrpSpPr>
            <p:cNvPr id="27" name="Group 27"/>
            <p:cNvGrpSpPr/>
            <p:nvPr/>
          </p:nvGrpSpPr>
          <p:grpSpPr>
            <a:xfrm>
              <a:off x="0" y="0"/>
              <a:ext cx="787400" cy="787400"/>
              <a:chOff x="0" y="0"/>
              <a:chExt cx="6350000" cy="6350000"/>
            </a:xfrm>
          </p:grpSpPr>
          <p:sp>
            <p:nvSpPr>
              <p:cNvPr id="28" name="Freeform 28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C8FF16"/>
              </a:solidFill>
            </p:spPr>
          </p:sp>
        </p:grpSp>
        <p:sp>
          <p:nvSpPr>
            <p:cNvPr id="29" name="TextBox 29"/>
            <p:cNvSpPr txBox="1"/>
            <p:nvPr/>
          </p:nvSpPr>
          <p:spPr>
            <a:xfrm>
              <a:off x="159919" y="15664"/>
              <a:ext cx="467563" cy="62272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920"/>
                </a:lnSpc>
                <a:spcBef>
                  <a:spcPct val="0"/>
                </a:spcBef>
              </a:pPr>
              <a:r>
                <a:rPr lang="en-US" sz="2800">
                  <a:solidFill>
                    <a:srgbClr val="5941FF"/>
                  </a:solidFill>
                  <a:latin typeface="Clear Sans Regular Bold"/>
                </a:rPr>
                <a:t>3</a:t>
              </a:r>
            </a:p>
          </p:txBody>
        </p:sp>
      </p:grpSp>
      <p:sp>
        <p:nvSpPr>
          <p:cNvPr id="30" name="TextBox 30"/>
          <p:cNvSpPr txBox="1"/>
          <p:nvPr/>
        </p:nvSpPr>
        <p:spPr>
          <a:xfrm>
            <a:off x="1435372" y="969266"/>
            <a:ext cx="5848078" cy="12868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972"/>
              </a:lnSpc>
            </a:pPr>
            <a:r>
              <a:rPr lang="en-US" sz="4400" spc="-24">
                <a:solidFill>
                  <a:srgbClr val="5941FF"/>
                </a:solidFill>
                <a:latin typeface="Brice RegularSemiExpanded"/>
              </a:rPr>
              <a:t>Глобальные проблемы  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1497199" y="4498735"/>
            <a:ext cx="4439575" cy="8209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6723"/>
              </a:lnSpc>
              <a:spcBef>
                <a:spcPct val="0"/>
              </a:spcBef>
            </a:pPr>
            <a:r>
              <a:rPr lang="en-US" sz="4802">
                <a:solidFill>
                  <a:srgbClr val="FFFFFF"/>
                </a:solidFill>
                <a:latin typeface="Clear Sans Regular"/>
              </a:rPr>
              <a:t>экологические</a:t>
            </a:r>
          </a:p>
        </p:txBody>
      </p:sp>
      <p:grpSp>
        <p:nvGrpSpPr>
          <p:cNvPr id="32" name="Group 32"/>
          <p:cNvGrpSpPr/>
          <p:nvPr/>
        </p:nvGrpSpPr>
        <p:grpSpPr>
          <a:xfrm>
            <a:off x="7644795" y="-95720"/>
            <a:ext cx="10179247" cy="3219083"/>
            <a:chOff x="0" y="0"/>
            <a:chExt cx="5030002" cy="1597082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5030002" cy="1597082"/>
            </a:xfrm>
            <a:custGeom>
              <a:avLst/>
              <a:gdLst/>
              <a:ahLst/>
              <a:cxnLst/>
              <a:rect l="l" t="t" r="r" b="b"/>
              <a:pathLst>
                <a:path w="5030002" h="1597082">
                  <a:moveTo>
                    <a:pt x="4905542" y="1597082"/>
                  </a:moveTo>
                  <a:lnTo>
                    <a:pt x="124460" y="1597082"/>
                  </a:lnTo>
                  <a:cubicBezTo>
                    <a:pt x="55880" y="1597082"/>
                    <a:pt x="0" y="1541202"/>
                    <a:pt x="0" y="1472622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4905542" y="0"/>
                  </a:lnTo>
                  <a:cubicBezTo>
                    <a:pt x="4974122" y="0"/>
                    <a:pt x="5030002" y="55880"/>
                    <a:pt x="5030002" y="124460"/>
                  </a:cubicBezTo>
                  <a:lnTo>
                    <a:pt x="5030002" y="1472622"/>
                  </a:lnTo>
                  <a:cubicBezTo>
                    <a:pt x="5030002" y="1541202"/>
                    <a:pt x="4974122" y="1597082"/>
                    <a:pt x="4905542" y="1597082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pic>
        <p:nvPicPr>
          <p:cNvPr id="34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p:blipFill>
        <p:spPr>
          <a:xfrm>
            <a:off x="8359227" y="994085"/>
            <a:ext cx="803385" cy="1022828"/>
          </a:xfrm>
          <a:prstGeom prst="rect">
            <a:avLst/>
          </a:prstGeom>
        </p:spPr>
      </p:pic>
      <p:sp>
        <p:nvSpPr>
          <p:cNvPr id="35" name="TextBox 35"/>
          <p:cNvSpPr txBox="1"/>
          <p:nvPr/>
        </p:nvSpPr>
        <p:spPr>
          <a:xfrm>
            <a:off x="9491959" y="397482"/>
            <a:ext cx="7617651" cy="21469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346"/>
              </a:lnSpc>
              <a:spcBef>
                <a:spcPct val="0"/>
              </a:spcBef>
            </a:pPr>
            <a:r>
              <a:rPr lang="en-US" sz="2897">
                <a:solidFill>
                  <a:srgbClr val="5941FF"/>
                </a:solidFill>
                <a:latin typeface="Clear Sans Regular"/>
              </a:rPr>
              <a:t>представляют собой совокупность проблем человечества, от решения которых зависит социальный прогресс и сохранение цивилизации.</a:t>
            </a:r>
            <a:r>
              <a:rPr lang="en-US" sz="2897">
                <a:solidFill>
                  <a:srgbClr val="5941FF"/>
                </a:solidFill>
                <a:latin typeface="Arimo"/>
              </a:rPr>
              <a:t> </a:t>
            </a:r>
          </a:p>
        </p:txBody>
      </p:sp>
      <p:pic>
        <p:nvPicPr>
          <p:cNvPr id="36" name="Picture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p:blipFill>
        <p:spPr>
          <a:xfrm>
            <a:off x="5265579" y="959741"/>
            <a:ext cx="803385" cy="1022828"/>
          </a:xfrm>
          <a:prstGeom prst="rect">
            <a:avLst/>
          </a:prstGeom>
        </p:spPr>
      </p:pic>
      <p:sp>
        <p:nvSpPr>
          <p:cNvPr id="37" name="TextBox 37"/>
          <p:cNvSpPr txBox="1"/>
          <p:nvPr/>
        </p:nvSpPr>
        <p:spPr>
          <a:xfrm>
            <a:off x="7432348" y="5740916"/>
            <a:ext cx="3460529" cy="25228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35"/>
              </a:lnSpc>
              <a:spcBef>
                <a:spcPct val="0"/>
              </a:spcBef>
            </a:pPr>
            <a:r>
              <a:rPr lang="en-US" sz="3104" spc="-62">
                <a:solidFill>
                  <a:srgbClr val="000000"/>
                </a:solidFill>
                <a:latin typeface="Brice RegularSemiExpanded"/>
              </a:rPr>
              <a:t>повсеместное их распространение затрагивает человечество в целом;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11201415" y="5541502"/>
            <a:ext cx="3175119" cy="24764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5"/>
              </a:lnSpc>
              <a:spcBef>
                <a:spcPct val="0"/>
              </a:spcBef>
            </a:pPr>
            <a:r>
              <a:rPr lang="en-US" sz="3004" spc="-60">
                <a:solidFill>
                  <a:srgbClr val="000000"/>
                </a:solidFill>
                <a:latin typeface="Brice RegularSemiExpanded"/>
              </a:rPr>
              <a:t>неразрешение данных проблем может привести к гибели все человечество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14656546" y="5516443"/>
            <a:ext cx="3175119" cy="29717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5"/>
              </a:lnSpc>
              <a:spcBef>
                <a:spcPct val="0"/>
              </a:spcBef>
            </a:pPr>
            <a:r>
              <a:rPr lang="en-US" sz="3004" spc="-60">
                <a:solidFill>
                  <a:srgbClr val="000000"/>
                </a:solidFill>
                <a:latin typeface="Brice RegularSemiExpanded"/>
              </a:rPr>
              <a:t>разрешить их возможно только совместными усилиями человечества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1028700" y="2969458"/>
            <a:ext cx="6053586" cy="5626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89"/>
              </a:lnSpc>
            </a:pPr>
            <a:r>
              <a:rPr lang="en-US" sz="3349">
                <a:solidFill>
                  <a:srgbClr val="371A9F"/>
                </a:solidFill>
                <a:latin typeface="Clear Sans Regular"/>
              </a:rPr>
              <a:t>Виды глобальных проблем: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1625872" y="5683766"/>
            <a:ext cx="4439575" cy="8209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6723"/>
              </a:lnSpc>
              <a:spcBef>
                <a:spcPct val="0"/>
              </a:spcBef>
            </a:pPr>
            <a:r>
              <a:rPr lang="en-US" sz="4802">
                <a:solidFill>
                  <a:srgbClr val="FFFFFF"/>
                </a:solidFill>
                <a:latin typeface="Clear Sans Regular"/>
              </a:rPr>
              <a:t>экономические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1654361" y="6926118"/>
            <a:ext cx="4439575" cy="8209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6723"/>
              </a:lnSpc>
              <a:spcBef>
                <a:spcPct val="0"/>
              </a:spcBef>
            </a:pPr>
            <a:r>
              <a:rPr lang="en-US" sz="4802">
                <a:solidFill>
                  <a:srgbClr val="FFFFFF"/>
                </a:solidFill>
                <a:latin typeface="Clear Sans Regular"/>
              </a:rPr>
              <a:t>социальные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1654361" y="8030071"/>
            <a:ext cx="4439575" cy="8209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6723"/>
              </a:lnSpc>
              <a:spcBef>
                <a:spcPct val="0"/>
              </a:spcBef>
            </a:pPr>
            <a:r>
              <a:rPr lang="en-US" sz="4802">
                <a:solidFill>
                  <a:srgbClr val="FFFFFF"/>
                </a:solidFill>
                <a:latin typeface="Clear Sans Regular"/>
              </a:rPr>
              <a:t>всеобщие</a:t>
            </a:r>
          </a:p>
        </p:txBody>
      </p:sp>
      <p:grpSp>
        <p:nvGrpSpPr>
          <p:cNvPr id="44" name="Group 44"/>
          <p:cNvGrpSpPr/>
          <p:nvPr/>
        </p:nvGrpSpPr>
        <p:grpSpPr>
          <a:xfrm>
            <a:off x="665059" y="5869243"/>
            <a:ext cx="727281" cy="635516"/>
            <a:chOff x="0" y="0"/>
            <a:chExt cx="905620" cy="791353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905620" cy="791353"/>
            </a:xfrm>
            <a:custGeom>
              <a:avLst/>
              <a:gdLst/>
              <a:ahLst/>
              <a:cxnLst/>
              <a:rect l="l" t="t" r="r" b="b"/>
              <a:pathLst>
                <a:path w="905620" h="791353">
                  <a:moveTo>
                    <a:pt x="781160" y="791353"/>
                  </a:moveTo>
                  <a:lnTo>
                    <a:pt x="124460" y="791353"/>
                  </a:lnTo>
                  <a:cubicBezTo>
                    <a:pt x="55880" y="791353"/>
                    <a:pt x="0" y="735473"/>
                    <a:pt x="0" y="66689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781160" y="0"/>
                  </a:lnTo>
                  <a:cubicBezTo>
                    <a:pt x="849740" y="0"/>
                    <a:pt x="905620" y="55880"/>
                    <a:pt x="905620" y="124460"/>
                  </a:cubicBezTo>
                  <a:lnTo>
                    <a:pt x="905620" y="666893"/>
                  </a:lnTo>
                  <a:cubicBezTo>
                    <a:pt x="905620" y="735473"/>
                    <a:pt x="849740" y="791353"/>
                    <a:pt x="781160" y="791353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46" name="Group 46"/>
          <p:cNvGrpSpPr/>
          <p:nvPr/>
        </p:nvGrpSpPr>
        <p:grpSpPr>
          <a:xfrm>
            <a:off x="665059" y="7111595"/>
            <a:ext cx="727281" cy="635516"/>
            <a:chOff x="0" y="0"/>
            <a:chExt cx="905620" cy="791353"/>
          </a:xfrm>
        </p:grpSpPr>
        <p:sp>
          <p:nvSpPr>
            <p:cNvPr id="47" name="Freeform 47"/>
            <p:cNvSpPr/>
            <p:nvPr/>
          </p:nvSpPr>
          <p:spPr>
            <a:xfrm>
              <a:off x="0" y="0"/>
              <a:ext cx="905620" cy="791353"/>
            </a:xfrm>
            <a:custGeom>
              <a:avLst/>
              <a:gdLst/>
              <a:ahLst/>
              <a:cxnLst/>
              <a:rect l="l" t="t" r="r" b="b"/>
              <a:pathLst>
                <a:path w="905620" h="791353">
                  <a:moveTo>
                    <a:pt x="781160" y="791353"/>
                  </a:moveTo>
                  <a:lnTo>
                    <a:pt x="124460" y="791353"/>
                  </a:lnTo>
                  <a:cubicBezTo>
                    <a:pt x="55880" y="791353"/>
                    <a:pt x="0" y="735473"/>
                    <a:pt x="0" y="66689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781160" y="0"/>
                  </a:lnTo>
                  <a:cubicBezTo>
                    <a:pt x="849740" y="0"/>
                    <a:pt x="905620" y="55880"/>
                    <a:pt x="905620" y="124460"/>
                  </a:cubicBezTo>
                  <a:lnTo>
                    <a:pt x="905620" y="666893"/>
                  </a:lnTo>
                  <a:cubicBezTo>
                    <a:pt x="905620" y="735473"/>
                    <a:pt x="849740" y="791353"/>
                    <a:pt x="781160" y="791353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  <p:grpSp>
        <p:nvGrpSpPr>
          <p:cNvPr id="48" name="Group 48"/>
          <p:cNvGrpSpPr/>
          <p:nvPr/>
        </p:nvGrpSpPr>
        <p:grpSpPr>
          <a:xfrm>
            <a:off x="665059" y="8263720"/>
            <a:ext cx="727281" cy="635516"/>
            <a:chOff x="0" y="0"/>
            <a:chExt cx="905620" cy="791353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905620" cy="791353"/>
            </a:xfrm>
            <a:custGeom>
              <a:avLst/>
              <a:gdLst/>
              <a:ahLst/>
              <a:cxnLst/>
              <a:rect l="l" t="t" r="r" b="b"/>
              <a:pathLst>
                <a:path w="905620" h="791353">
                  <a:moveTo>
                    <a:pt x="781160" y="791353"/>
                  </a:moveTo>
                  <a:lnTo>
                    <a:pt x="124460" y="791353"/>
                  </a:lnTo>
                  <a:cubicBezTo>
                    <a:pt x="55880" y="791353"/>
                    <a:pt x="0" y="735473"/>
                    <a:pt x="0" y="66689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781160" y="0"/>
                  </a:lnTo>
                  <a:cubicBezTo>
                    <a:pt x="849740" y="0"/>
                    <a:pt x="905620" y="55880"/>
                    <a:pt x="905620" y="124460"/>
                  </a:cubicBezTo>
                  <a:lnTo>
                    <a:pt x="905620" y="666893"/>
                  </a:lnTo>
                  <a:cubicBezTo>
                    <a:pt x="905620" y="735473"/>
                    <a:pt x="849740" y="791353"/>
                    <a:pt x="781160" y="791353"/>
                  </a:cubicBezTo>
                  <a:close/>
                </a:path>
              </a:pathLst>
            </a:custGeom>
            <a:solidFill>
              <a:srgbClr val="C8FF16"/>
            </a:solidFill>
          </p:spPr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848</Words>
  <Application>Microsoft Office PowerPoint</Application>
  <PresentationFormat>Произвольный</PresentationFormat>
  <Paragraphs>97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Brice RegularSemiExpanded</vt:lpstr>
      <vt:lpstr>Clear Sans Regular</vt:lpstr>
      <vt:lpstr>Arimo</vt:lpstr>
      <vt:lpstr>Calibri</vt:lpstr>
      <vt:lpstr>Clear Sans Regular Bold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ГАПОУ РБ "Политехнический техникум"</dc:title>
  <dc:creator>ОЕМ</dc:creator>
  <cp:lastModifiedBy>ОЕМ</cp:lastModifiedBy>
  <cp:revision>2</cp:revision>
  <dcterms:created xsi:type="dcterms:W3CDTF">2006-08-16T00:00:00Z</dcterms:created>
  <dcterms:modified xsi:type="dcterms:W3CDTF">2022-02-08T17:37:55Z</dcterms:modified>
  <dc:identifier>DAE3u5wxyzQ</dc:identifier>
</cp:coreProperties>
</file>