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1" r:id="rId4"/>
    <p:sldId id="262" r:id="rId5"/>
    <p:sldId id="284" r:id="rId6"/>
    <p:sldId id="258" r:id="rId7"/>
    <p:sldId id="259" r:id="rId8"/>
    <p:sldId id="260" r:id="rId9"/>
    <p:sldId id="265" r:id="rId10"/>
    <p:sldId id="275" r:id="rId11"/>
    <p:sldId id="276" r:id="rId12"/>
    <p:sldId id="277" r:id="rId13"/>
    <p:sldId id="278" r:id="rId14"/>
    <p:sldId id="279" r:id="rId15"/>
    <p:sldId id="280" r:id="rId16"/>
    <p:sldId id="282" r:id="rId17"/>
    <p:sldId id="281" r:id="rId18"/>
    <p:sldId id="283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ychologos.ru/articles/view/mozhno_li_upravlyat_svoimi_emociyami_vop_zn_" TargetMode="External"/><Relationship Id="rId2" Type="http://schemas.openxmlformats.org/officeDocument/2006/relationships/hyperlink" Target="http://www.psychologos.ru/articles/view/emocii_i_chuvstva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918648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Понятие эмоций. Базовые эмоции.</a:t>
            </a:r>
            <a:br>
              <a:rPr lang="ru-RU" dirty="0" smtClean="0"/>
            </a:br>
            <a:r>
              <a:rPr lang="ru-RU" dirty="0" smtClean="0"/>
              <a:t>Эмоции в структуре личности педагога.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093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Радость 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1328"/>
            <a:ext cx="8363272" cy="475598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Проявления в поведении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оциальные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взаимодействия; преодоление препятствий; достижение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целей. Связана с возможностью удовлетворить потребность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Радостные переживания способствуют формированию чувства привязанности и взаимного доверия между людьми</a:t>
            </a:r>
          </a:p>
        </p:txBody>
      </p:sp>
    </p:spTree>
    <p:extLst>
      <p:ext uri="{BB962C8B-B14F-4D97-AF65-F5344CB8AC3E}">
        <p14:creationId xmlns:p14="http://schemas.microsoft.com/office/powerpoint/2010/main" xmlns="" val="159694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Печаль (горе, страдание)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55984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Проявления в поведении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Разнообразные проблемные ситуации, неудовлетворенные потребности, разочарование, смерть близких, неудачи в достижении целей и т.п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Положительные социальные функции: переживание горя сплачивает людей, укрепляет дружеские и семейные связи. Печаль тормозит умственную и физическую активность человека, и тем самым дает ему возможность обдумать трудную ситуацию.</a:t>
            </a:r>
          </a:p>
        </p:txBody>
      </p:sp>
    </p:spTree>
    <p:extLst>
      <p:ext uri="{BB962C8B-B14F-4D97-AF65-F5344CB8AC3E}">
        <p14:creationId xmlns:p14="http://schemas.microsoft.com/office/powerpoint/2010/main" xmlns="" val="159694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Гнев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09728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Проявления в поведении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Ограничения свободы, препятствия в достижении целей, неправильные или несправедливые действия окружающих, некоторые раздражающие факторы (боль, ощущение дискомфорта и т.п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109728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 мобилизует энергию, необходимую для самозащиты, придает индивиду ощущение силы и храбрости. Уверенность в себе и ощущение собственной силы стимулируют индивида отстаивать свои права, то есть защищать себя как личность.</a:t>
            </a:r>
          </a:p>
        </p:txBody>
      </p:sp>
    </p:spTree>
    <p:extLst>
      <p:ext uri="{BB962C8B-B14F-4D97-AF65-F5344CB8AC3E}">
        <p14:creationId xmlns:p14="http://schemas.microsoft.com/office/powerpoint/2010/main" xmlns="" val="159694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Отвращение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Проявления в поведении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 и психологически вредные объекты, вызывающие неприятные ощущения, или потенциально опасные вещества. Кроме того, противоречие с какими-либо принципами или установками субъекта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Биологическая функция отвращения состоит в том, что оно мотивирует отвержение неприятных на вкус или потенциально опасных веществ. Мотивирующая роль заключается в установлении взаимосвязей между чрезвычайно широким кругом раздражителей, с одной стороны, и реакцией избегания - с другой.</a:t>
            </a:r>
          </a:p>
        </p:txBody>
      </p:sp>
    </p:spTree>
    <p:extLst>
      <p:ext uri="{BB962C8B-B14F-4D97-AF65-F5344CB8AC3E}">
        <p14:creationId xmlns:p14="http://schemas.microsoft.com/office/powerpoint/2010/main" xmlns="" val="159694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Презрение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Проявления в поведении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Неодобрение действий других людей, чувство собственного превосходства, победа, одержанная над соперником и т.п.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Презрение служит положительным целям тогда, когда оно направлено на тех людей, которые его заслуживают.</a:t>
            </a:r>
          </a:p>
        </p:txBody>
      </p:sp>
    </p:spTree>
    <p:extLst>
      <p:ext uri="{BB962C8B-B14F-4D97-AF65-F5344CB8AC3E}">
        <p14:creationId xmlns:p14="http://schemas.microsoft.com/office/powerpoint/2010/main" xmlns="" val="159694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 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507288" cy="4536504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5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Проявления в поведении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реальной или воображаемой опасности. Неуверенность, дурные предчувствия. Боль, одиночество и «внезапное изменение стимуляции», внезапное приближение, необычность, высота, - то есть естественные сигналы опасности. В качестве активатора страха может выступать также неустойчивая привязанность.</a:t>
            </a:r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5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 выполняет важные адаптивные функции, так как заставляет человека искать средства для защиты от возможного вреда.</a:t>
            </a:r>
          </a:p>
        </p:txBody>
      </p:sp>
    </p:spTree>
    <p:extLst>
      <p:ext uri="{BB962C8B-B14F-4D97-AF65-F5344CB8AC3E}">
        <p14:creationId xmlns:p14="http://schemas.microsoft.com/office/powerpoint/2010/main" xmlns="" val="159694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Вина 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Проявления в поведении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неких,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принятых человеком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этических, моральных или религиозных стандартов.</a:t>
            </a:r>
          </a:p>
          <a:p>
            <a:pPr marL="109728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Вина играет роль в воспитании социальной ответственности.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227642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Стыд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Проявления в поведении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несоответствия помыслов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поступков человека не только ожиданиям окружающих, но и его собственным представлениям</a:t>
            </a:r>
          </a:p>
          <a:p>
            <a:pPr marL="109728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Стыд побуждает индивида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приобретению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социального взаимодействия и способствует большему взаимопониманию между человеком и окружающими его людьми и большей ответственности пред обществом.</a:t>
            </a:r>
          </a:p>
          <a:p>
            <a:pPr marL="109728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887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Удивление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Проявления в поведении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Внезапное неожиданное событие.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освобождению от предыдущих эмоций и направляет на объект все когнитивные процессы.</a:t>
            </a:r>
          </a:p>
        </p:txBody>
      </p:sp>
    </p:spTree>
    <p:extLst>
      <p:ext uri="{BB962C8B-B14F-4D97-AF65-F5344CB8AC3E}">
        <p14:creationId xmlns:p14="http://schemas.microsoft.com/office/powerpoint/2010/main" xmlns="" val="104582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Эмоциональная компетентность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568952" cy="4525963"/>
          </a:xfrm>
        </p:spPr>
        <p:txBody>
          <a:bodyPr>
            <a:normAutofit fontScale="92500"/>
          </a:bodyPr>
          <a:lstStyle/>
          <a:p>
            <a:pPr marL="109728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Эмоциональная компетентность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совокупность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эмоциональных и социальных способностей, таких как способности к пониманию собственных эмоций и эмоций других людей, к управлению эмоциональной сферой.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структурные компоненты эмоциональной компетентности взаимосвязаны, и их тесная взаимозависимость способствует эффективному межличностному взаимодействию.</a:t>
            </a:r>
          </a:p>
        </p:txBody>
      </p:sp>
    </p:spTree>
    <p:extLst>
      <p:ext uri="{BB962C8B-B14F-4D97-AF65-F5344CB8AC3E}">
        <p14:creationId xmlns:p14="http://schemas.microsoft.com/office/powerpoint/2010/main" xmlns="" val="86718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эмоций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67333"/>
            <a:ext cx="82296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особый класс субъективных психологических состояний, отражающихся в форме непосредственных переживаний приятного и неприятного процесса и результаты практической деятельности, направленной на удовлетворение актуальных потребностей.</a:t>
            </a:r>
          </a:p>
        </p:txBody>
      </p:sp>
    </p:spTree>
    <p:extLst>
      <p:ext uri="{BB962C8B-B14F-4D97-AF65-F5344CB8AC3E}">
        <p14:creationId xmlns:p14="http://schemas.microsoft.com/office/powerpoint/2010/main" xmlns="" val="230284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Базовые компоненты эмоциональной компетенции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ефлексия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общем виде к рефлексии относятся способности человека определять, какую именно эмоцию он испытывает в данный момент, по физическому состоянию и внутреннему диалогу; соотносить эту эмоцию с ее названием; определять, из каких базовых эмоций состоит испытываемая сложная, осознавать изменение интенсивности эмоции и переходы от одной эмоции к другой.</a:t>
            </a:r>
          </a:p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Рефлексия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самопонимание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 целом носит эмоциональный, чувственный, эмпатический, а не рациональный характер. Следовательно, чем выше уровень развития эмоциональных способностей, тем глубже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самопонимание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осознание эмоций. Осознание эмоций подразумевает их регистрацию в сознании</a:t>
            </a:r>
            <a:r>
              <a:rPr lang="ru-RU" sz="3200" dirty="0"/>
              <a:t>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718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умение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источник и причину возникновения эмоции, ее назначение и возможные последствия развития, степень ее полезности в конкретной ситуации; в соответствии с этим при необходимости найти способ регуляции эмоции (изменения степени ее интенсивности или замены на другую эмоцию), управляя дыханием, состоянием тела, используя вербальные и невербальные способы управления эмоциями и управление внутренним диалогом.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этому же умению относится способность вызывать у себя эмоцию, необходимую в конкретной ситуации.</a:t>
            </a:r>
          </a:p>
        </p:txBody>
      </p:sp>
    </p:spTree>
    <p:extLst>
      <p:ext uri="{BB962C8B-B14F-4D97-AF65-F5344CB8AC3E}">
        <p14:creationId xmlns:p14="http://schemas.microsoft.com/office/powerpoint/2010/main" xmlns="" val="86718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Регуляция взаимоотношений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умение определять возможную причину возникновения эмоции у другого человека и прогнозировать последствия ее развития; изменять эмоциональное состояние другого человека (интенсивности эмоции, перехода на другую эмоцию) с помощью вербальных и невербальных средств; способность вызывать нужную эмоцию в людях.</a:t>
            </a:r>
          </a:p>
        </p:txBody>
      </p:sp>
    </p:spTree>
    <p:extLst>
      <p:ext uri="{BB962C8B-B14F-4D97-AF65-F5344CB8AC3E}">
        <p14:creationId xmlns:p14="http://schemas.microsoft.com/office/powerpoint/2010/main" xmlns="" val="86718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32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Эмпатия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базисной составляющей эмоциональной компетентности. Традиционно данный феномен понимается как постижение эмоционального состояния, сопереживание, в чувствование в эмоциональную жизнь другого человека; это эмоциональный отклик человека на переживания других людей, проявляющийся как в сопереживании, так и в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сочувствии. </a:t>
            </a:r>
          </a:p>
          <a:p>
            <a:pPr marL="109728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Эмпатия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 понимание другого человека, опирающееся на анализ его личности, эмоциональное сопереживание, отклик на чувства другого человека и выражение своих чувств, стремление содействовать, помогать другому человеку. </a:t>
            </a:r>
          </a:p>
        </p:txBody>
      </p:sp>
    </p:spTree>
    <p:extLst>
      <p:ext uri="{BB962C8B-B14F-4D97-AF65-F5344CB8AC3E}">
        <p14:creationId xmlns:p14="http://schemas.microsoft.com/office/powerpoint/2010/main" xmlns="" val="86718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Эмоциональная компетентность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это способность осознавать свои </a:t>
            </a:r>
            <a:r>
              <a:rPr lang="ru-RU" sz="3200" dirty="0">
                <a:latin typeface="Times New Roman" pitchFamily="18" charset="0"/>
                <a:cs typeface="Times New Roman" pitchFamily="18" charset="0"/>
                <a:hlinkClick r:id="rId2" tooltip="Статья: Эмоции и чувства"/>
              </a:rPr>
              <a:t>эмоции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эмоции другого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человека, способность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3" tooltip="Статья: Можно ли управлять своими эмоциями?"/>
              </a:rPr>
              <a:t>управлять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  <a:hlinkClick r:id="rId3" tooltip="Статья: Можно ли управлять своими эмоциями?"/>
              </a:rPr>
              <a:t>своими эмоциями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и эмоциями других людей и на этой основе строить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взаимодействие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 окружающими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Эмоциональная компетентность способствует сохранению и укреплению здоровья человека вообще и педагога в частности, благодаря своим ключевым компетенциям. </a:t>
            </a:r>
          </a:p>
        </p:txBody>
      </p:sp>
    </p:spTree>
    <p:extLst>
      <p:ext uri="{BB962C8B-B14F-4D97-AF65-F5344CB8AC3E}">
        <p14:creationId xmlns:p14="http://schemas.microsoft.com/office/powerpoint/2010/main" xmlns="" val="86718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Рекомендации преподавателям: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1328"/>
            <a:ext cx="8640960" cy="4900000"/>
          </a:xfrm>
        </p:spPr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Сдерживайте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отрицательные эмоции.</a:t>
            </a:r>
          </a:p>
          <a:p>
            <a:pPr marL="109728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Создайте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оптимальные условия для развития нравственных чувств, в которых сочувствие, сопереживание, радость выступают элементарными структурами, формирующими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отношения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при которых нравственная норма превращается в закон, а поступки в нравственную деятельность.</a:t>
            </a:r>
          </a:p>
          <a:p>
            <a:pPr marL="109728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Умейте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управлять своими чувствами и эмоциями,  и  чувствами обучающихся.</a:t>
            </a:r>
          </a:p>
          <a:p>
            <a:pPr marL="109728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Чтобы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все это реализовать обращайтесь к методике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А.С.Макаренко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В.А.Сухомлинского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«Сердце отдаю детям», «Педагогическая поэма», «Как воспитать настоящего человека» К.Д. Ушинского,  «Как завоевать друзей и оказывать влияние на людей»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Д.Карнеги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«Общение – Чувства – Судьба» К.Т. Кузнечиковой.</a:t>
            </a:r>
          </a:p>
          <a:p>
            <a:pPr marL="109728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Педагогическая копилка рациональных одухотворенных действий, окрашенных эмоционально, у каждого педагога своя. Пусть больше будет в ней семян разумного, доброго,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вечного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86718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эмоций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Импрессивный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(внутреннее переживание);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Экспрессивный (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выразитеьные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движения: мимика, жесты, пантомимика, голосовые реакции)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Физиологический (изменения при участии ЦНС и вегетативной нервной системы);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Поведенческий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385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эмоций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525963"/>
          </a:xfrm>
        </p:spPr>
        <p:txBody>
          <a:bodyPr>
            <a:normAutofit/>
          </a:bodyPr>
          <a:lstStyle/>
          <a:p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знаку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положительные и отрицательные.</a:t>
            </a:r>
          </a:p>
          <a:p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мобилизации ресурсов организма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стенические и астенические.</a:t>
            </a:r>
          </a:p>
          <a:p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силе и длительности эмоциональных проявлений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аффект, собственно эмоция, настроение, страсть, чувства.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385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852678" indent="-742950">
              <a:buFont typeface="+mj-lt"/>
              <a:buAutoNum type="arabicPeriod"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Сигнальная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(функция общения);</a:t>
            </a:r>
          </a:p>
          <a:p>
            <a:pPr marL="852678" indent="-742950">
              <a:buFont typeface="+mj-lt"/>
              <a:buAutoNum type="arabicPeriod"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Стимулирующая функция (функция воздействия);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2678" indent="-742950">
              <a:buFont typeface="+mj-lt"/>
              <a:buAutoNum type="arabicPeriod"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Оценочная функция;</a:t>
            </a:r>
          </a:p>
          <a:p>
            <a:pPr marL="852678" indent="-742950">
              <a:buFont typeface="+mj-lt"/>
              <a:buAutoNum type="arabicPeriod"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Экспрессивная функция;</a:t>
            </a:r>
          </a:p>
          <a:p>
            <a:pPr marL="852678" indent="-742950">
              <a:buFont typeface="+mj-lt"/>
              <a:buAutoNum type="arabicPeriod"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 функция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2678" indent="-742950">
              <a:buFont typeface="+mj-lt"/>
              <a:buAutoNum type="arabicPeriod"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Регулятивная функция;</a:t>
            </a:r>
          </a:p>
          <a:p>
            <a:pPr marL="852678" indent="-742950">
              <a:buFont typeface="+mj-lt"/>
              <a:buAutoNum type="arabicPeriod"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Защитная функция;</a:t>
            </a:r>
          </a:p>
          <a:p>
            <a:pPr marL="852678" indent="-742950">
              <a:buFont typeface="+mj-lt"/>
              <a:buAutoNum type="arabicPeriod"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Мотивационная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функция. </a:t>
            </a:r>
          </a:p>
          <a:p>
            <a:pPr marL="852678" indent="-742950">
              <a:buFont typeface="+mj-lt"/>
              <a:buAutoNum type="arabicPeriod"/>
            </a:pPr>
            <a:endParaRPr lang="ru-RU" sz="4000" dirty="0"/>
          </a:p>
          <a:p>
            <a:endParaRPr lang="ru-RU" sz="4000" dirty="0"/>
          </a:p>
          <a:p>
            <a:pPr marL="852678" indent="-742950">
              <a:buFont typeface="+mj-lt"/>
              <a:buAutoNum type="arabicPeriod"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эмоций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00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базовых эмоций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Базовые 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эмоции, которые присущи всем здоровым людям и которые одинаково проявляются у представителей самых разных культур, проживающих на разных континентах.</a:t>
            </a:r>
          </a:p>
        </p:txBody>
      </p:sp>
    </p:spTree>
    <p:extLst>
      <p:ext uri="{BB962C8B-B14F-4D97-AF65-F5344CB8AC3E}">
        <p14:creationId xmlns:p14="http://schemas.microsoft.com/office/powerpoint/2010/main" xmlns="" val="252299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базовых эмоций</a:t>
            </a:r>
            <a:b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(К. </a:t>
            </a:r>
            <a:r>
              <a:rPr lang="ru-RU" sz="4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Изард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П. </a:t>
            </a:r>
            <a:r>
              <a:rPr lang="ru-RU" sz="4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Экман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 специфические нервные субстраты;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 специфическое мимическое выражение;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Вызывается специфическими причинами, специфически переживаются человеком;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Возникают в результате биологической эволюции;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Организуют и мотивируют поведение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385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К. </a:t>
            </a:r>
            <a:r>
              <a:rPr lang="ru-RU" sz="4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Изарда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базовым эмоциям.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683976"/>
          </a:xfrm>
        </p:spPr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Изард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называет 10 основных эмоций: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Интерес;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Радость;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Печаль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(горе – страдание);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Гнев;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Отвращение;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Презрение;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Вина;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Стыд;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Удивление.</a:t>
            </a:r>
          </a:p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выше представленные эмоции.</a:t>
            </a:r>
          </a:p>
        </p:txBody>
      </p:sp>
    </p:spTree>
    <p:extLst>
      <p:ext uri="{BB962C8B-B14F-4D97-AF65-F5344CB8AC3E}">
        <p14:creationId xmlns:p14="http://schemas.microsoft.com/office/powerpoint/2010/main" xmlns="" val="389385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Проявления в поведении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Перемены обстановки, одушевленность,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новизна.</a:t>
            </a:r>
          </a:p>
          <a:p>
            <a:pPr marL="109728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Играет мотивационную роль в формировании и развитии навыков, умений и интеллекта, обеспечивает работоспособность человека, социальный интерес играет большую роль в коммуникации. Повышает внимание, любознательность, поиск.</a:t>
            </a:r>
          </a:p>
        </p:txBody>
      </p:sp>
    </p:spTree>
    <p:extLst>
      <p:ext uri="{BB962C8B-B14F-4D97-AF65-F5344CB8AC3E}">
        <p14:creationId xmlns:p14="http://schemas.microsoft.com/office/powerpoint/2010/main" xmlns="" val="389385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65</TotalTime>
  <Words>1168</Words>
  <Application>Microsoft Office PowerPoint</Application>
  <PresentationFormat>Экран (4:3)</PresentationFormat>
  <Paragraphs>112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Понятие эмоций. Базовые эмоции. Эмоции в структуре личности педагога.</vt:lpstr>
      <vt:lpstr>Понятие эмоций</vt:lpstr>
      <vt:lpstr>Компоненты эмоций</vt:lpstr>
      <vt:lpstr>Виды эмоций</vt:lpstr>
      <vt:lpstr>Слайд 5</vt:lpstr>
      <vt:lpstr>Понятие базовых эмоций</vt:lpstr>
      <vt:lpstr>Критерии базовых эмоций (К. Изард, П. Экман)</vt:lpstr>
      <vt:lpstr>Подход К. Изарда к базовым эмоциям.</vt:lpstr>
      <vt:lpstr>Интерес </vt:lpstr>
      <vt:lpstr>Радость </vt:lpstr>
      <vt:lpstr>Печаль (горе, страдание)</vt:lpstr>
      <vt:lpstr>Гнев</vt:lpstr>
      <vt:lpstr>Отвращение</vt:lpstr>
      <vt:lpstr>Презрение</vt:lpstr>
      <vt:lpstr>Страх </vt:lpstr>
      <vt:lpstr>Вина </vt:lpstr>
      <vt:lpstr>Стыд</vt:lpstr>
      <vt:lpstr>Удивление</vt:lpstr>
      <vt:lpstr>Эмоциональная компетентность</vt:lpstr>
      <vt:lpstr>Базовые компоненты эмоциональной компетенции</vt:lpstr>
      <vt:lpstr>Слайд 21</vt:lpstr>
      <vt:lpstr>Слайд 22</vt:lpstr>
      <vt:lpstr>Слайд 23</vt:lpstr>
      <vt:lpstr>Слайд 24</vt:lpstr>
      <vt:lpstr>Рекомендации преподавателям: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Эмоции в структуре личности педагога. Понятие эмоций. 10 базовых эмоций.</dc:title>
  <dc:creator>БегиМотика</dc:creator>
  <cp:lastModifiedBy>Анастасия</cp:lastModifiedBy>
  <cp:revision>10</cp:revision>
  <dcterms:created xsi:type="dcterms:W3CDTF">2019-06-24T11:07:55Z</dcterms:created>
  <dcterms:modified xsi:type="dcterms:W3CDTF">2019-08-14T04:42:01Z</dcterms:modified>
</cp:coreProperties>
</file>