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8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Рисунок 69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Рисунок 70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gi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17" Type="http://schemas.openxmlformats.org/officeDocument/2006/relationships/image" Target="../media/image38.png"/><Relationship Id="rId2" Type="http://schemas.openxmlformats.org/officeDocument/2006/relationships/image" Target="../media/image23.jpe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1665720" y="2552040"/>
            <a:ext cx="9142560" cy="238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7200" strike="noStrike">
                <a:solidFill>
                  <a:srgbClr val="7030A0"/>
                </a:solidFill>
                <a:latin typeface="Calibri Light"/>
                <a:ea typeface="DejaVu Sans"/>
              </a:rPr>
              <a:t>Использование ИКТ в развитии фонематического слуха.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Подготовительный этап</a:t>
            </a:r>
            <a:endParaRPr/>
          </a:p>
        </p:txBody>
      </p:sp>
      <p:sp>
        <p:nvSpPr>
          <p:cNvPr id="140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Виды деятельности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Подбор методической литературы, картинного материала, иллюстраций по теме проекта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Разработка игр, игровых упражнений, практический заданий с использованием ИКТ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Обсуждение с педагогами, специалистами и родителями воспитанников вопросов, связанных с проведением проекта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Изучение интернет ресурсов, формирование презентаций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Определение этапов работы по развитию фонематического слуха</a:t>
            </a: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Основной этапы</a:t>
            </a:r>
            <a:endParaRPr/>
          </a:p>
        </p:txBody>
      </p:sp>
      <p:sp>
        <p:nvSpPr>
          <p:cNvPr id="142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Д/и «Голоса животных»; Д/и «Узнай музыкальный инструмент»; Д/и «Звуки окружающего мира»; Д/и «Звуки природы»; Д/и «Высоко-низко»; Д/и «Звонко- приглушённо»; Д/и «Тихо-громко»; Д/и «Найди пару»; Д/и «Медленно или быстро»; Д/и «Какая машина проехала» 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Интегрированные занятия с музыкальным руководителем;  Консультации, беседы, мастер- классы, круглые столы для родителей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4"/>
          <p:cNvPicPr/>
          <p:nvPr/>
        </p:nvPicPr>
        <p:blipFill>
          <a:blip r:embed="rId2"/>
          <a:stretch/>
        </p:blipFill>
        <p:spPr>
          <a:xfrm>
            <a:off x="9071280" y="4669560"/>
            <a:ext cx="2582640" cy="1820160"/>
          </a:xfrm>
          <a:prstGeom prst="rect">
            <a:avLst/>
          </a:prstGeom>
          <a:ln>
            <a:noFill/>
          </a:ln>
        </p:spPr>
      </p:pic>
      <p:sp>
        <p:nvSpPr>
          <p:cNvPr id="144" name="CustomShape 1"/>
          <p:cNvSpPr/>
          <p:nvPr/>
        </p:nvSpPr>
        <p:spPr>
          <a:xfrm>
            <a:off x="2597040" y="11051280"/>
            <a:ext cx="3348000" cy="54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5" name="Picture 4"/>
          <p:cNvPicPr/>
          <p:nvPr/>
        </p:nvPicPr>
        <p:blipFill>
          <a:blip r:embed="rId3"/>
          <a:stretch/>
        </p:blipFill>
        <p:spPr>
          <a:xfrm>
            <a:off x="4455000" y="4912920"/>
            <a:ext cx="2981160" cy="1943640"/>
          </a:xfrm>
          <a:prstGeom prst="rect">
            <a:avLst/>
          </a:prstGeom>
          <a:ln>
            <a:noFill/>
          </a:ln>
        </p:spPr>
      </p:pic>
      <p:pic>
        <p:nvPicPr>
          <p:cNvPr id="146" name="Picture 2"/>
          <p:cNvPicPr/>
          <p:nvPr/>
        </p:nvPicPr>
        <p:blipFill>
          <a:blip r:embed="rId4"/>
          <a:stretch/>
        </p:blipFill>
        <p:spPr>
          <a:xfrm>
            <a:off x="8529480" y="550080"/>
            <a:ext cx="2789640" cy="1914120"/>
          </a:xfrm>
          <a:prstGeom prst="rect">
            <a:avLst/>
          </a:prstGeom>
          <a:ln>
            <a:noFill/>
          </a:ln>
        </p:spPr>
      </p:pic>
      <p:pic>
        <p:nvPicPr>
          <p:cNvPr id="147" name="Picture 10"/>
          <p:cNvPicPr/>
          <p:nvPr/>
        </p:nvPicPr>
        <p:blipFill>
          <a:blip r:embed="rId5"/>
          <a:stretch/>
        </p:blipFill>
        <p:spPr>
          <a:xfrm>
            <a:off x="4020120" y="197640"/>
            <a:ext cx="3442320" cy="2581200"/>
          </a:xfrm>
          <a:prstGeom prst="rect">
            <a:avLst/>
          </a:prstGeom>
          <a:ln>
            <a:noFill/>
          </a:ln>
        </p:spPr>
      </p:pic>
      <p:pic>
        <p:nvPicPr>
          <p:cNvPr id="148" name="Picture 16"/>
          <p:cNvPicPr/>
          <p:nvPr/>
        </p:nvPicPr>
        <p:blipFill>
          <a:blip r:embed="rId6"/>
          <a:stretch/>
        </p:blipFill>
        <p:spPr>
          <a:xfrm>
            <a:off x="518760" y="4039200"/>
            <a:ext cx="2916720" cy="2605320"/>
          </a:xfrm>
          <a:prstGeom prst="rect">
            <a:avLst/>
          </a:prstGeom>
          <a:ln>
            <a:noFill/>
          </a:ln>
        </p:spPr>
      </p:pic>
      <p:pic>
        <p:nvPicPr>
          <p:cNvPr id="149" name="Picture 14"/>
          <p:cNvPicPr/>
          <p:nvPr/>
        </p:nvPicPr>
        <p:blipFill>
          <a:blip r:embed="rId7"/>
          <a:stretch/>
        </p:blipFill>
        <p:spPr>
          <a:xfrm>
            <a:off x="353880" y="648000"/>
            <a:ext cx="3205800" cy="2048400"/>
          </a:xfrm>
          <a:prstGeom prst="rect">
            <a:avLst/>
          </a:prstGeom>
          <a:ln>
            <a:noFill/>
          </a:ln>
        </p:spPr>
      </p:pic>
      <p:sp>
        <p:nvSpPr>
          <p:cNvPr id="150" name="CustomShape 2"/>
          <p:cNvSpPr/>
          <p:nvPr/>
        </p:nvSpPr>
        <p:spPr>
          <a:xfrm>
            <a:off x="353880" y="360000"/>
            <a:ext cx="791280" cy="215280"/>
          </a:xfrm>
          <a:prstGeom prst="wedgeEllipseCallout">
            <a:avLst>
              <a:gd name="adj1" fmla="val 4965"/>
              <a:gd name="adj2" fmla="val 3856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freeze">
                      <p:stCondLst>
                        <p:cond delay="indefinite"/>
                      </p:stCondLst>
                      <p:childTnLst>
                        <p:par>
                          <p:cTn id="9" fill="freeze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freeze">
                      <p:stCondLst>
                        <p:cond delay="indefinite"/>
                      </p:stCondLst>
                      <p:childTnLst>
                        <p:par>
                          <p:cTn id="14" fill="freeze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freeze">
                      <p:stCondLst>
                        <p:cond delay="indefinite"/>
                      </p:stCondLst>
                      <p:childTnLst>
                        <p:par>
                          <p:cTn id="19" fill="freeze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freeze">
                      <p:stCondLst>
                        <p:cond delay="indefinite"/>
                      </p:stCondLst>
                      <p:childTnLst>
                        <p:par>
                          <p:cTn id="24" fill="freeze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freeze">
                      <p:stCondLst>
                        <p:cond delay="indefinite"/>
                      </p:stCondLst>
                      <p:childTnLst>
                        <p:par>
                          <p:cTn id="29" fill="freeze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3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7F410F-662B-43C3-8C0F-1D20C2BFF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72152"/>
            <a:ext cx="5184576" cy="6785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F317DC-EFEA-491F-AB8B-6F4EE0BC5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87" y="42862"/>
            <a:ext cx="5076825" cy="6772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4"/>
          <p:cNvPicPr/>
          <p:nvPr/>
        </p:nvPicPr>
        <p:blipFill>
          <a:blip r:embed="rId2"/>
          <a:stretch/>
        </p:blipFill>
        <p:spPr>
          <a:xfrm>
            <a:off x="9911160" y="1775880"/>
            <a:ext cx="2279880" cy="1709280"/>
          </a:xfrm>
          <a:prstGeom prst="rect">
            <a:avLst/>
          </a:prstGeom>
          <a:ln>
            <a:noFill/>
          </a:ln>
        </p:spPr>
      </p:pic>
      <p:pic>
        <p:nvPicPr>
          <p:cNvPr id="154" name="Picture 28"/>
          <p:cNvPicPr/>
          <p:nvPr/>
        </p:nvPicPr>
        <p:blipFill>
          <a:blip r:embed="rId3"/>
          <a:stretch/>
        </p:blipFill>
        <p:spPr>
          <a:xfrm>
            <a:off x="6073560" y="2952000"/>
            <a:ext cx="1413360" cy="2122200"/>
          </a:xfrm>
          <a:prstGeom prst="rect">
            <a:avLst/>
          </a:prstGeom>
          <a:ln>
            <a:noFill/>
          </a:ln>
        </p:spPr>
      </p:pic>
      <p:pic>
        <p:nvPicPr>
          <p:cNvPr id="155" name="Picture 4"/>
          <p:cNvPicPr/>
          <p:nvPr/>
        </p:nvPicPr>
        <p:blipFill>
          <a:blip r:embed="rId4"/>
          <a:stretch/>
        </p:blipFill>
        <p:spPr>
          <a:xfrm>
            <a:off x="6365880" y="2016000"/>
            <a:ext cx="1265760" cy="1005480"/>
          </a:xfrm>
          <a:prstGeom prst="rect">
            <a:avLst/>
          </a:prstGeom>
          <a:ln>
            <a:noFill/>
          </a:ln>
        </p:spPr>
      </p:pic>
      <p:pic>
        <p:nvPicPr>
          <p:cNvPr id="156" name="Picture 6"/>
          <p:cNvPicPr/>
          <p:nvPr/>
        </p:nvPicPr>
        <p:blipFill>
          <a:blip r:embed="rId5"/>
          <a:stretch/>
        </p:blipFill>
        <p:spPr>
          <a:xfrm>
            <a:off x="6552000" y="360000"/>
            <a:ext cx="876240" cy="892080"/>
          </a:xfrm>
          <a:prstGeom prst="rect">
            <a:avLst/>
          </a:prstGeom>
          <a:ln>
            <a:noFill/>
          </a:ln>
        </p:spPr>
      </p:pic>
      <p:pic>
        <p:nvPicPr>
          <p:cNvPr id="157" name="Picture 12"/>
          <p:cNvPicPr/>
          <p:nvPr/>
        </p:nvPicPr>
        <p:blipFill>
          <a:blip r:embed="rId6"/>
          <a:stretch/>
        </p:blipFill>
        <p:spPr>
          <a:xfrm>
            <a:off x="8568000" y="5472000"/>
            <a:ext cx="1069200" cy="990720"/>
          </a:xfrm>
          <a:prstGeom prst="rect">
            <a:avLst/>
          </a:prstGeom>
          <a:ln>
            <a:noFill/>
          </a:ln>
        </p:spPr>
      </p:pic>
      <p:pic>
        <p:nvPicPr>
          <p:cNvPr id="158" name="Picture 22"/>
          <p:cNvPicPr/>
          <p:nvPr/>
        </p:nvPicPr>
        <p:blipFill>
          <a:blip r:embed="rId7"/>
          <a:stretch/>
        </p:blipFill>
        <p:spPr>
          <a:xfrm>
            <a:off x="7848000" y="2018520"/>
            <a:ext cx="1149120" cy="1149120"/>
          </a:xfrm>
          <a:prstGeom prst="rect">
            <a:avLst/>
          </a:prstGeom>
          <a:ln>
            <a:noFill/>
          </a:ln>
        </p:spPr>
      </p:pic>
      <p:pic>
        <p:nvPicPr>
          <p:cNvPr id="159" name="Picture 24"/>
          <p:cNvPicPr/>
          <p:nvPr/>
        </p:nvPicPr>
        <p:blipFill>
          <a:blip r:embed="rId8"/>
          <a:stretch/>
        </p:blipFill>
        <p:spPr>
          <a:xfrm>
            <a:off x="10744560" y="580680"/>
            <a:ext cx="991080" cy="858960"/>
          </a:xfrm>
          <a:prstGeom prst="rect">
            <a:avLst/>
          </a:prstGeom>
          <a:ln>
            <a:noFill/>
          </a:ln>
        </p:spPr>
      </p:pic>
      <p:pic>
        <p:nvPicPr>
          <p:cNvPr id="160" name="Picture 20"/>
          <p:cNvPicPr/>
          <p:nvPr/>
        </p:nvPicPr>
        <p:blipFill>
          <a:blip r:embed="rId9"/>
          <a:stretch/>
        </p:blipFill>
        <p:spPr>
          <a:xfrm>
            <a:off x="10728000" y="3960000"/>
            <a:ext cx="1182240" cy="1081800"/>
          </a:xfrm>
          <a:prstGeom prst="rect">
            <a:avLst/>
          </a:prstGeom>
          <a:ln>
            <a:noFill/>
          </a:ln>
        </p:spPr>
      </p:pic>
      <p:sp>
        <p:nvSpPr>
          <p:cNvPr id="161" name="CustomShape 1"/>
          <p:cNvSpPr/>
          <p:nvPr/>
        </p:nvSpPr>
        <p:spPr>
          <a:xfrm>
            <a:off x="685800" y="-48240"/>
            <a:ext cx="5317560" cy="2561400"/>
          </a:xfrm>
          <a:prstGeom prst="triangle">
            <a:avLst>
              <a:gd name="adj" fmla="val 14141"/>
            </a:avLst>
          </a:prstGeom>
          <a:solidFill>
            <a:schemeClr val="accent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2"/>
          <p:cNvSpPr/>
          <p:nvPr/>
        </p:nvSpPr>
        <p:spPr>
          <a:xfrm flipH="1">
            <a:off x="727920" y="2530800"/>
            <a:ext cx="5227560" cy="432576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CustomShape 3"/>
          <p:cNvSpPr/>
          <p:nvPr/>
        </p:nvSpPr>
        <p:spPr>
          <a:xfrm>
            <a:off x="927360" y="282060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4"/>
          <p:cNvSpPr/>
          <p:nvPr/>
        </p:nvSpPr>
        <p:spPr>
          <a:xfrm>
            <a:off x="927360" y="426600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5"/>
          <p:cNvSpPr/>
          <p:nvPr/>
        </p:nvSpPr>
        <p:spPr>
          <a:xfrm>
            <a:off x="4811040" y="424908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CustomShape 6"/>
          <p:cNvSpPr/>
          <p:nvPr/>
        </p:nvSpPr>
        <p:spPr>
          <a:xfrm>
            <a:off x="2815560" y="424908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7"/>
          <p:cNvSpPr/>
          <p:nvPr/>
        </p:nvSpPr>
        <p:spPr>
          <a:xfrm>
            <a:off x="2815560" y="278676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CustomShape 8"/>
          <p:cNvSpPr/>
          <p:nvPr/>
        </p:nvSpPr>
        <p:spPr>
          <a:xfrm>
            <a:off x="4719960" y="278676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9" name="Picture 2"/>
          <p:cNvPicPr/>
          <p:nvPr/>
        </p:nvPicPr>
        <p:blipFill>
          <a:blip r:embed="rId10"/>
          <a:stretch/>
        </p:blipFill>
        <p:spPr>
          <a:xfrm>
            <a:off x="2725560" y="716760"/>
            <a:ext cx="1511280" cy="1796400"/>
          </a:xfrm>
          <a:prstGeom prst="rect">
            <a:avLst/>
          </a:prstGeom>
          <a:ln>
            <a:noFill/>
          </a:ln>
        </p:spPr>
      </p:pic>
      <p:sp>
        <p:nvSpPr>
          <p:cNvPr id="170" name="CustomShape 9"/>
          <p:cNvSpPr/>
          <p:nvPr/>
        </p:nvSpPr>
        <p:spPr>
          <a:xfrm>
            <a:off x="4719960" y="571104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10"/>
          <p:cNvSpPr/>
          <p:nvPr/>
        </p:nvSpPr>
        <p:spPr>
          <a:xfrm>
            <a:off x="2725560" y="571176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CustomShape 11"/>
          <p:cNvSpPr/>
          <p:nvPr/>
        </p:nvSpPr>
        <p:spPr>
          <a:xfrm>
            <a:off x="927360" y="5711760"/>
            <a:ext cx="1054800" cy="1144800"/>
          </a:xfrm>
          <a:prstGeom prst="ellipse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3" name="Picture 14"/>
          <p:cNvPicPr/>
          <p:nvPr/>
        </p:nvPicPr>
        <p:blipFill>
          <a:blip r:embed="rId11"/>
          <a:stretch/>
        </p:blipFill>
        <p:spPr>
          <a:xfrm>
            <a:off x="9288000" y="504000"/>
            <a:ext cx="1434960" cy="1434960"/>
          </a:xfrm>
          <a:prstGeom prst="rect">
            <a:avLst/>
          </a:prstGeom>
          <a:ln>
            <a:noFill/>
          </a:ln>
        </p:spPr>
      </p:pic>
      <p:pic>
        <p:nvPicPr>
          <p:cNvPr id="174" name="Picture 18"/>
          <p:cNvPicPr/>
          <p:nvPr/>
        </p:nvPicPr>
        <p:blipFill>
          <a:blip r:embed="rId12"/>
          <a:stretch/>
        </p:blipFill>
        <p:spPr>
          <a:xfrm>
            <a:off x="7848000" y="193320"/>
            <a:ext cx="1329840" cy="1966320"/>
          </a:xfrm>
          <a:prstGeom prst="rect">
            <a:avLst/>
          </a:prstGeom>
          <a:ln>
            <a:noFill/>
          </a:ln>
        </p:spPr>
      </p:pic>
      <p:pic>
        <p:nvPicPr>
          <p:cNvPr id="175" name="Picture 26"/>
          <p:cNvPicPr/>
          <p:nvPr/>
        </p:nvPicPr>
        <p:blipFill>
          <a:blip r:embed="rId13"/>
          <a:stretch/>
        </p:blipFill>
        <p:spPr>
          <a:xfrm>
            <a:off x="9144000" y="3600000"/>
            <a:ext cx="1438560" cy="1438560"/>
          </a:xfrm>
          <a:prstGeom prst="rect">
            <a:avLst/>
          </a:prstGeom>
          <a:ln>
            <a:noFill/>
          </a:ln>
        </p:spPr>
      </p:pic>
      <p:pic>
        <p:nvPicPr>
          <p:cNvPr id="176" name="Picture 30"/>
          <p:cNvPicPr/>
          <p:nvPr/>
        </p:nvPicPr>
        <p:blipFill>
          <a:blip r:embed="rId14"/>
          <a:stretch/>
        </p:blipFill>
        <p:spPr>
          <a:xfrm>
            <a:off x="6359760" y="5184000"/>
            <a:ext cx="1991880" cy="1456560"/>
          </a:xfrm>
          <a:prstGeom prst="rect">
            <a:avLst/>
          </a:prstGeom>
          <a:ln>
            <a:noFill/>
          </a:ln>
        </p:spPr>
      </p:pic>
      <p:pic>
        <p:nvPicPr>
          <p:cNvPr id="177" name="Picture 32"/>
          <p:cNvPicPr/>
          <p:nvPr/>
        </p:nvPicPr>
        <p:blipFill>
          <a:blip r:embed="rId15"/>
          <a:stretch/>
        </p:blipFill>
        <p:spPr>
          <a:xfrm>
            <a:off x="10224000" y="5281920"/>
            <a:ext cx="1555560" cy="1575720"/>
          </a:xfrm>
          <a:prstGeom prst="rect">
            <a:avLst/>
          </a:prstGeom>
          <a:ln>
            <a:noFill/>
          </a:ln>
        </p:spPr>
      </p:pic>
      <p:pic>
        <p:nvPicPr>
          <p:cNvPr id="178" name="Picture 2"/>
          <p:cNvPicPr/>
          <p:nvPr/>
        </p:nvPicPr>
        <p:blipFill>
          <a:blip r:embed="rId16"/>
          <a:stretch/>
        </p:blipFill>
        <p:spPr>
          <a:xfrm>
            <a:off x="7405200" y="3024000"/>
            <a:ext cx="1522440" cy="1920960"/>
          </a:xfrm>
          <a:prstGeom prst="rect">
            <a:avLst/>
          </a:prstGeom>
          <a:ln>
            <a:noFill/>
          </a:ln>
        </p:spPr>
      </p:pic>
      <p:pic>
        <p:nvPicPr>
          <p:cNvPr id="179" name="Picture 6"/>
          <p:cNvPicPr/>
          <p:nvPr/>
        </p:nvPicPr>
        <p:blipFill>
          <a:blip r:embed="rId17"/>
          <a:stretch/>
        </p:blipFill>
        <p:spPr>
          <a:xfrm>
            <a:off x="5162040" y="410040"/>
            <a:ext cx="957600" cy="957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7435A6-AF9C-480B-9D41-98016013C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Заключительный этапы</a:t>
            </a:r>
            <a:endParaRPr/>
          </a:p>
        </p:txBody>
      </p:sp>
      <p:sp>
        <p:nvSpPr>
          <p:cNvPr id="182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Анализ достижения поставленной цели и полученных результатов;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Диагностика уровня сформированности фонематического слуха у детей;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Представление материалов проекта: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915480" y="234828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Вывод:</a:t>
            </a:r>
            <a:endParaRPr/>
          </a:p>
          <a:p>
            <a:pPr>
              <a:lnSpc>
                <a:spcPct val="90000"/>
              </a:lnSpc>
            </a:pPr>
            <a:r>
              <a:rPr lang="ru-RU" sz="2800" b="1" strike="noStrike">
                <a:solidFill>
                  <a:srgbClr val="000000"/>
                </a:solidFill>
                <a:latin typeface="Calibri Light"/>
                <a:ea typeface="DejaVu Sans"/>
              </a:rPr>
              <a:t>В результате реализации данного проекта созданы необходимые условия для расширения и обогащения знаний по данной теме. Использование инновационных технологий (ИКТ) в работе по развитию фонематического слуха у детей, имеющих нарушения речи позволило повысить мотивацию к занятиям. На основании проделанной работы и имеющихся результатов, можно сделать вывод, что данный проект, несомненно, актуален и имеет большую практическую значимость</a:t>
            </a:r>
            <a:r>
              <a:rPr lang="ru-RU" sz="2800" strike="noStrike">
                <a:solidFill>
                  <a:srgbClr val="000000"/>
                </a:solidFill>
                <a:latin typeface="Calibri Light"/>
                <a:ea typeface="DejaVu Sans"/>
              </a:rPr>
              <a:t>. </a:t>
            </a:r>
            <a:endParaRPr/>
          </a:p>
        </p:txBody>
      </p:sp>
      <p:pic>
        <p:nvPicPr>
          <p:cNvPr id="184" name="Picture 2"/>
          <p:cNvPicPr/>
          <p:nvPr/>
        </p:nvPicPr>
        <p:blipFill>
          <a:blip r:embed="rId2"/>
          <a:stretch/>
        </p:blipFill>
        <p:spPr>
          <a:xfrm>
            <a:off x="8565120" y="4700880"/>
            <a:ext cx="3626280" cy="2293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968520" y="0"/>
            <a:ext cx="5222160" cy="239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>
                <a:solidFill>
                  <a:srgbClr val="C00000"/>
                </a:solidFill>
                <a:latin typeface="Calibri Light"/>
                <a:ea typeface="DejaVu Sans"/>
              </a:rPr>
              <a:t>«Сознательно читать и писать может только тот, кто понял звуко-слоговое строение слова». К.Д. Ушинский</a:t>
            </a:r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400320" y="320364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800" strike="noStrike">
                <a:solidFill>
                  <a:srgbClr val="000000"/>
                </a:solidFill>
                <a:latin typeface="Calibri"/>
                <a:ea typeface="DejaVu Sans"/>
              </a:rPr>
              <a:t>Творческое название проекта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5400" strike="noStrike">
                <a:solidFill>
                  <a:srgbClr val="000000"/>
                </a:solidFill>
                <a:latin typeface="Calibri"/>
                <a:ea typeface="DejaVu Sans"/>
              </a:rPr>
              <a:t>«Учимся слушать, слышать»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Цель проекта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Разработать и апробировать игровую технологию развития фонематического восприятия с использованием ИКТ у  дошкольников и сделать её эффективной.</a:t>
            </a:r>
            <a:endParaRPr/>
          </a:p>
        </p:txBody>
      </p:sp>
      <p:pic>
        <p:nvPicPr>
          <p:cNvPr id="113" name="Picture 4"/>
          <p:cNvPicPr/>
          <p:nvPr/>
        </p:nvPicPr>
        <p:blipFill>
          <a:blip r:embed="rId2"/>
          <a:stretch/>
        </p:blipFill>
        <p:spPr>
          <a:xfrm>
            <a:off x="7436520" y="3218760"/>
            <a:ext cx="2990160" cy="2511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Задачи</a:t>
            </a:r>
            <a:endParaRPr/>
          </a:p>
        </p:txBody>
      </p:sp>
      <p:sp>
        <p:nvSpPr>
          <p:cNvPr id="115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 dirty="0">
                <a:solidFill>
                  <a:srgbClr val="000000"/>
                </a:solidFill>
                <a:latin typeface="Calibri"/>
                <a:ea typeface="DejaVu Sans"/>
              </a:rPr>
              <a:t>Разработать игровую технологию развития фонематического восприятия старших дошкольников для всех его этапов, используя ИКТ; </a:t>
            </a:r>
            <a:endParaRPr dirty="0"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 dirty="0">
                <a:solidFill>
                  <a:srgbClr val="000000"/>
                </a:solidFill>
                <a:latin typeface="Calibri"/>
                <a:ea typeface="DejaVu Sans"/>
              </a:rPr>
              <a:t>Развивать способность узнавать и различать не речевые звуки; Различать схожие звуки, слоги и слова близкие по звуковому составу; </a:t>
            </a:r>
            <a:endParaRPr dirty="0"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 dirty="0">
                <a:solidFill>
                  <a:srgbClr val="000000"/>
                </a:solidFill>
                <a:latin typeface="Calibri"/>
                <a:ea typeface="DejaVu Sans"/>
              </a:rPr>
              <a:t>Формирование у детей навыков элементарного звукового анализа.</a:t>
            </a:r>
            <a:endParaRPr dirty="0"/>
          </a:p>
          <a:p>
            <a:pPr>
              <a:lnSpc>
                <a:spcPct val="90000"/>
              </a:lnSpc>
            </a:pPr>
            <a:endParaRPr dirty="0"/>
          </a:p>
        </p:txBody>
      </p:sp>
      <p:pic>
        <p:nvPicPr>
          <p:cNvPr id="116" name="Picture 2"/>
          <p:cNvPicPr/>
          <p:nvPr/>
        </p:nvPicPr>
        <p:blipFill>
          <a:blip r:embed="rId2"/>
          <a:stretch/>
        </p:blipFill>
        <p:spPr>
          <a:xfrm>
            <a:off x="6408000" y="4831920"/>
            <a:ext cx="3773880" cy="186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0" y="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Паспорт проекта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0" y="1022040"/>
            <a:ext cx="1037232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rgbClr val="FF0000"/>
                </a:solidFill>
                <a:latin typeface="Calibri"/>
                <a:ea typeface="DejaVu Sans"/>
              </a:rPr>
              <a:t>Тип проекта: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rgbClr val="000000"/>
                </a:solidFill>
                <a:latin typeface="Calibri"/>
                <a:ea typeface="DejaVu Sans"/>
              </a:rPr>
              <a:t>  Открытый, групповой, краткосрочно (1 мес.)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rgbClr val="FF0000"/>
                </a:solidFill>
                <a:latin typeface="Calibri"/>
                <a:ea typeface="DejaVu Sans"/>
              </a:rPr>
              <a:t>Проект рассчитан на детей: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rgbClr val="000000"/>
                </a:solidFill>
                <a:latin typeface="Calibri"/>
                <a:ea typeface="DejaVu Sans"/>
              </a:rPr>
              <a:t> Среднего  дошкольного возраста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rgbClr val="FF0000"/>
                </a:solidFill>
                <a:latin typeface="Calibri"/>
                <a:ea typeface="DejaVu Sans"/>
              </a:rPr>
              <a:t>Форма представления: </a:t>
            </a:r>
            <a:endParaRPr dirty="0"/>
          </a:p>
        </p:txBody>
      </p:sp>
      <p:pic>
        <p:nvPicPr>
          <p:cNvPr id="119" name="Picture 8"/>
          <p:cNvPicPr/>
          <p:nvPr/>
        </p:nvPicPr>
        <p:blipFill>
          <a:blip r:embed="rId2"/>
          <a:stretch/>
        </p:blipFill>
        <p:spPr>
          <a:xfrm>
            <a:off x="484920" y="4188600"/>
            <a:ext cx="2249640" cy="2368080"/>
          </a:xfrm>
          <a:prstGeom prst="rect">
            <a:avLst/>
          </a:prstGeom>
          <a:ln>
            <a:noFill/>
          </a:ln>
        </p:spPr>
      </p:pic>
      <p:sp>
        <p:nvSpPr>
          <p:cNvPr id="120" name="CustomShape 3"/>
          <p:cNvSpPr/>
          <p:nvPr/>
        </p:nvSpPr>
        <p:spPr>
          <a:xfrm>
            <a:off x="3220920" y="3545640"/>
            <a:ext cx="8969760" cy="222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strike="noStrike" dirty="0">
                <a:solidFill>
                  <a:srgbClr val="000000"/>
                </a:solidFill>
                <a:latin typeface="Calibri"/>
                <a:ea typeface="DejaVu Sans"/>
              </a:rPr>
              <a:t>выступления: на родительском собрании, на педагогическом совете, слайдовая презентация, дидактический материал по теме.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106880" y="1020960"/>
            <a:ext cx="4494240" cy="3244680"/>
          </a:xfrm>
          <a:prstGeom prst="cloudCallout">
            <a:avLst>
              <a:gd name="adj1" fmla="val -36018"/>
              <a:gd name="adj2" fmla="val -11063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2"/>
          <p:cNvSpPr/>
          <p:nvPr/>
        </p:nvSpPr>
        <p:spPr>
          <a:xfrm>
            <a:off x="4404960" y="1766880"/>
            <a:ext cx="3319200" cy="173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5400" strike="noStrike" dirty="0">
                <a:solidFill>
                  <a:srgbClr val="000000"/>
                </a:solidFill>
                <a:latin typeface="Calibri"/>
                <a:ea typeface="DejaVu Sans"/>
              </a:rPr>
              <a:t>Участники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5400" strike="noStrike" dirty="0">
                <a:solidFill>
                  <a:srgbClr val="000000"/>
                </a:solidFill>
                <a:latin typeface="Calibri"/>
                <a:ea typeface="DejaVu Sans"/>
              </a:rPr>
              <a:t>проекта</a:t>
            </a:r>
            <a:endParaRPr dirty="0"/>
          </a:p>
        </p:txBody>
      </p:sp>
      <p:pic>
        <p:nvPicPr>
          <p:cNvPr id="124" name="Picture 4"/>
          <p:cNvPicPr/>
          <p:nvPr/>
        </p:nvPicPr>
        <p:blipFill>
          <a:blip r:embed="rId2"/>
          <a:stretch/>
        </p:blipFill>
        <p:spPr>
          <a:xfrm>
            <a:off x="8884440" y="11880"/>
            <a:ext cx="3181320" cy="2325960"/>
          </a:xfrm>
          <a:prstGeom prst="rect">
            <a:avLst/>
          </a:prstGeom>
          <a:ln>
            <a:noFill/>
          </a:ln>
        </p:spPr>
      </p:pic>
      <p:pic>
        <p:nvPicPr>
          <p:cNvPr id="126" name="Picture 8"/>
          <p:cNvPicPr/>
          <p:nvPr/>
        </p:nvPicPr>
        <p:blipFill>
          <a:blip r:embed="rId3"/>
          <a:stretch/>
        </p:blipFill>
        <p:spPr>
          <a:xfrm>
            <a:off x="7600320" y="3668400"/>
            <a:ext cx="4465440" cy="317772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DB09F7-BF4D-4CEB-B2A5-4583DFF45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76" y="62000"/>
            <a:ext cx="3742944" cy="290169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C7B66B-4C87-460C-B21B-15385D7640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4" y="3687616"/>
            <a:ext cx="4212336" cy="3060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Актуальность</a:t>
            </a:r>
            <a:endParaRPr/>
          </a:p>
        </p:txBody>
      </p:sp>
      <p:sp>
        <p:nvSpPr>
          <p:cNvPr id="128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Обусловлена тем, что не сформированность фонематического слуха негативно влияет на формирование звукопроизношения, готовность к звуковому анализу слов, вызывает трудности в овладении чтением и письмом.</a:t>
            </a:r>
            <a:endParaRPr/>
          </a:p>
        </p:txBody>
      </p:sp>
      <p:pic>
        <p:nvPicPr>
          <p:cNvPr id="129" name="Picture 12"/>
          <p:cNvPicPr/>
          <p:nvPr/>
        </p:nvPicPr>
        <p:blipFill>
          <a:blip r:embed="rId2"/>
          <a:stretch/>
        </p:blipFill>
        <p:spPr>
          <a:xfrm>
            <a:off x="10548720" y="-96480"/>
            <a:ext cx="1370160" cy="2046600"/>
          </a:xfrm>
          <a:prstGeom prst="rect">
            <a:avLst/>
          </a:prstGeom>
          <a:ln>
            <a:noFill/>
          </a:ln>
        </p:spPr>
      </p:pic>
      <p:pic>
        <p:nvPicPr>
          <p:cNvPr id="130" name="Picture 10"/>
          <p:cNvPicPr/>
          <p:nvPr/>
        </p:nvPicPr>
        <p:blipFill>
          <a:blip r:embed="rId3"/>
          <a:stretch/>
        </p:blipFill>
        <p:spPr>
          <a:xfrm>
            <a:off x="950400" y="3670560"/>
            <a:ext cx="3128400" cy="2377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852120" y="500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Гипотеза</a:t>
            </a: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ru-RU" sz="4000" strike="noStrike">
                <a:solidFill>
                  <a:srgbClr val="000000"/>
                </a:solidFill>
                <a:latin typeface="Calibri"/>
                <a:ea typeface="DejaVu Sans"/>
              </a:rPr>
              <a:t>Если в образовательном процессе по развитию фонематического слуха сочетать как традиционные, так и инновационные (ИКТ) средства коррекционного обучения- то это ускорит процесс развития фонематического слуха у дошкольника.</a:t>
            </a:r>
            <a:endParaRPr/>
          </a:p>
        </p:txBody>
      </p:sp>
      <p:pic>
        <p:nvPicPr>
          <p:cNvPr id="133" name="Picture 2"/>
          <p:cNvPicPr/>
          <p:nvPr/>
        </p:nvPicPr>
        <p:blipFill>
          <a:blip r:embed="rId2"/>
          <a:stretch/>
        </p:blipFill>
        <p:spPr>
          <a:xfrm>
            <a:off x="7315200" y="4554720"/>
            <a:ext cx="2679840" cy="1761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  <a:ea typeface="DejaVu Sans"/>
              </a:rPr>
              <a:t>Этапы проекта</a:t>
            </a:r>
            <a:endParaRPr/>
          </a:p>
        </p:txBody>
      </p:sp>
      <p:sp>
        <p:nvSpPr>
          <p:cNvPr id="135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Подготовительный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Основной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alibri"/>
                <a:ea typeface="DejaVu Sans"/>
              </a:rPr>
              <a:t>Заключительный</a:t>
            </a:r>
            <a:endParaRPr/>
          </a:p>
        </p:txBody>
      </p:sp>
      <p:pic>
        <p:nvPicPr>
          <p:cNvPr id="136" name="Picture 16"/>
          <p:cNvPicPr/>
          <p:nvPr/>
        </p:nvPicPr>
        <p:blipFill>
          <a:blip r:embed="rId2"/>
          <a:stretch/>
        </p:blipFill>
        <p:spPr>
          <a:xfrm>
            <a:off x="8249640" y="1752824"/>
            <a:ext cx="3942360" cy="2667240"/>
          </a:xfrm>
          <a:prstGeom prst="rect">
            <a:avLst/>
          </a:prstGeom>
          <a:ln>
            <a:noFill/>
          </a:ln>
        </p:spPr>
      </p:pic>
      <p:pic>
        <p:nvPicPr>
          <p:cNvPr id="137" name="Picture 18"/>
          <p:cNvPicPr/>
          <p:nvPr/>
        </p:nvPicPr>
        <p:blipFill>
          <a:blip r:embed="rId3"/>
          <a:stretch/>
        </p:blipFill>
        <p:spPr>
          <a:xfrm>
            <a:off x="1152000" y="393840"/>
            <a:ext cx="2435040" cy="3206160"/>
          </a:xfrm>
          <a:prstGeom prst="rect">
            <a:avLst/>
          </a:prstGeom>
          <a:ln>
            <a:noFill/>
          </a:ln>
        </p:spPr>
      </p:pic>
      <p:pic>
        <p:nvPicPr>
          <p:cNvPr id="138" name="Picture 20"/>
          <p:cNvPicPr/>
          <p:nvPr/>
        </p:nvPicPr>
        <p:blipFill>
          <a:blip r:embed="rId4"/>
          <a:stretch/>
        </p:blipFill>
        <p:spPr>
          <a:xfrm>
            <a:off x="4635180" y="2726640"/>
            <a:ext cx="2919960" cy="254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3261</TotalTime>
  <Words>450</Words>
  <Application>Microsoft Office PowerPoint</Application>
  <PresentationFormat>Широкоэкранный</PresentationFormat>
  <Paragraphs>54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StarSymbol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 развитии фонематического слуха.</dc:title>
  <dc:creator>Никита</dc:creator>
  <cp:lastModifiedBy>Наталья Букатова</cp:lastModifiedBy>
  <cp:revision>38</cp:revision>
  <dcterms:created xsi:type="dcterms:W3CDTF">2016-04-13T19:03:42Z</dcterms:created>
  <dcterms:modified xsi:type="dcterms:W3CDTF">2022-02-17T10:48:30Z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17</vt:i4>
  </property>
</Properties>
</file>