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69" r:id="rId3"/>
    <p:sldId id="272" r:id="rId4"/>
    <p:sldId id="274" r:id="rId5"/>
    <p:sldId id="257" r:id="rId6"/>
    <p:sldId id="264" r:id="rId7"/>
    <p:sldId id="258" r:id="rId8"/>
    <p:sldId id="259" r:id="rId9"/>
    <p:sldId id="260" r:id="rId10"/>
    <p:sldId id="261" r:id="rId11"/>
    <p:sldId id="262" r:id="rId12"/>
    <p:sldId id="263" r:id="rId13"/>
    <p:sldId id="265" r:id="rId14"/>
    <p:sldId id="266" r:id="rId15"/>
    <p:sldId id="267" r:id="rId16"/>
    <p:sldId id="276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40" autoAdjust="0"/>
  </p:normalViewPr>
  <p:slideViewPr>
    <p:cSldViewPr>
      <p:cViewPr varScale="1">
        <p:scale>
          <a:sx n="79" d="100"/>
          <a:sy n="79" d="100"/>
        </p:scale>
        <p:origin x="-17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A185A-55A9-4B4E-91BB-2B4C0E07AAE0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621B6-4ADB-4549-9193-6BFA91662E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53" tIns="46026" rIns="92053" bIns="46026" anchor="b"/>
          <a:lstStyle/>
          <a:p>
            <a:pPr algn="r"/>
            <a:fld id="{8097BDCF-9C2C-4BA5-929C-89E2A87924A5}" type="slidenum">
              <a:rPr lang="ru-RU" sz="1200">
                <a:latin typeface="Arial" charset="0"/>
              </a:rPr>
              <a:pPr algn="r"/>
              <a:t>4</a:t>
            </a:fld>
            <a:endParaRPr lang="ru-RU" sz="120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 lIns="92053" tIns="46026" rIns="92053" bIns="46026"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skayer@list.ru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Консультация для педагогов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«Методика В. А.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Кайе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развитии пространственного и творческого мышления у дошкольников»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Моськина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Галина Викторовна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http://volna.org/wp-content/uploads/2016/09/08-1.jpg"/>
          <p:cNvPicPr/>
          <p:nvPr/>
        </p:nvPicPr>
        <p:blipFill>
          <a:blip r:embed="rId2" cstate="print"/>
          <a:srcRect t="64103"/>
          <a:stretch>
            <a:fillRect/>
          </a:stretch>
        </p:blipFill>
        <p:spPr bwMode="auto">
          <a:xfrm>
            <a:off x="1714480" y="428604"/>
            <a:ext cx="5940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ИГРА «ЛАБИРИНТ»  - 4 вида </a:t>
            </a:r>
            <a:r>
              <a:rPr lang="ru-RU" sz="1200" dirty="0" smtClean="0">
                <a:solidFill>
                  <a:srgbClr val="0000FF"/>
                </a:solidFill>
              </a:rPr>
              <a:t>радужный, речной, солнечный, лесной</a:t>
            </a:r>
            <a:endParaRPr lang="ru-RU" dirty="0"/>
          </a:p>
        </p:txBody>
      </p:sp>
      <p:pic>
        <p:nvPicPr>
          <p:cNvPr id="5" name="Picture 7" descr="kaye_solnechniy_ne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2484335" cy="2171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 descr="kaye_raduga_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1214422"/>
            <a:ext cx="3311525" cy="2894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3727057" y="3228945"/>
            <a:ext cx="247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B37E4"/>
                </a:solidFill>
              </a:rPr>
              <a:t> </a:t>
            </a:r>
            <a:endParaRPr lang="ru-RU" dirty="0"/>
          </a:p>
        </p:txBody>
      </p:sp>
      <p:pic>
        <p:nvPicPr>
          <p:cNvPr id="11" name="Picture 8" descr="kaye_lesnoy_new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214818"/>
            <a:ext cx="2484335" cy="2171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13" descr="kaye_rechnoy_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285860"/>
            <a:ext cx="3168650" cy="2768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400" b="1" i="1" dirty="0" smtClean="0">
                <a:solidFill>
                  <a:srgbClr val="0000FF"/>
                </a:solidFill>
              </a:rPr>
              <a:t>Все четыре игры из серии «ЛАБИРИНТ»        основаны на едином принципе</a:t>
            </a:r>
            <a:r>
              <a:rPr lang="ru-RU" sz="24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                                                  Каждая игра состоит из 160 карточек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                                                  с разными рисунками и линиями. </a:t>
            </a:r>
            <a:br>
              <a:rPr lang="ru-RU" sz="2400" dirty="0" smtClean="0">
                <a:solidFill>
                  <a:srgbClr val="0000FF"/>
                </a:solidFill>
              </a:rPr>
            </a:br>
            <a:endParaRPr lang="ru-RU" sz="2400" dirty="0" smtClean="0">
              <a:solidFill>
                <a:srgbClr val="0000FF"/>
              </a:solidFill>
            </a:endParaRPr>
          </a:p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Например,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в игре</a:t>
            </a:r>
            <a:r>
              <a:rPr lang="ru-RU" sz="2400" b="1" dirty="0" smtClean="0">
                <a:solidFill>
                  <a:srgbClr val="0000FF"/>
                </a:solidFill>
              </a:rPr>
              <a:t> «Радужный лабиринт» </a:t>
            </a:r>
            <a:r>
              <a:rPr lang="ru-RU" sz="2400" dirty="0" smtClean="0">
                <a:solidFill>
                  <a:srgbClr val="0000FF"/>
                </a:solidFill>
              </a:rPr>
              <a:t>используются такие  виды карточек:</a:t>
            </a:r>
          </a:p>
          <a:p>
            <a:endParaRPr lang="ru-RU" dirty="0"/>
          </a:p>
        </p:txBody>
      </p:sp>
      <p:pic>
        <p:nvPicPr>
          <p:cNvPr id="5" name="Picture 15" descr="все вид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4302415" cy="1785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286248" y="3571876"/>
            <a:ext cx="4572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Складывать карточки нужно так, чтобы линии и одинаковые цвета соприкасались. Это – «</a:t>
            </a:r>
            <a:r>
              <a:rPr lang="ru-RU" sz="2000" dirty="0" smtClean="0">
                <a:solidFill>
                  <a:srgbClr val="0000FF"/>
                </a:solidFill>
                <a:latin typeface="Trebuchet MS" pitchFamily="34" charset="0"/>
              </a:rPr>
              <a:t>Правило согласованной стыковки»</a:t>
            </a:r>
            <a:r>
              <a:rPr lang="ru-RU" sz="2000" dirty="0" smtClean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160 карточек – это миллиарды вариантов соединения.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В каждой коробочке есть инструкция с подробным описанием вариантов игры.</a:t>
            </a:r>
            <a:endParaRPr lang="ru-RU" sz="20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Рисунок 6" descr="http://volna.org/wp-content/uploads/2016/09/08-1.jpg"/>
          <p:cNvPicPr/>
          <p:nvPr/>
        </p:nvPicPr>
        <p:blipFill>
          <a:blip r:embed="rId3" cstate="print"/>
          <a:srcRect t="64103"/>
          <a:stretch>
            <a:fillRect/>
          </a:stretch>
        </p:blipFill>
        <p:spPr bwMode="auto">
          <a:xfrm>
            <a:off x="1714480" y="142852"/>
            <a:ext cx="594042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Волчок «</a:t>
            </a:r>
            <a:r>
              <a:rPr lang="ru-RU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Цветопроигрыватель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вращении волчка смешиваются цвета на волчке и на бумажной насадке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43375"/>
            <a:ext cx="4038600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P408102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313"/>
            <a:ext cx="31718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214422"/>
            <a:ext cx="21431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ЦВЕТОПРО_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42910" y="4214818"/>
            <a:ext cx="3719513" cy="235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Набор «Колечки -50» </a:t>
            </a:r>
            <a:b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наборе 50 точёных деревянных колечек из ясеня.</a:t>
            </a:r>
            <a:b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Методическое пособие на 100 страницах.</a:t>
            </a:r>
            <a:b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6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фото – 3 вида колечек вместе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IMG_9054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3" y="1071546"/>
            <a:ext cx="4214842" cy="2866418"/>
          </a:xfrm>
          <a:prstGeom prst="rect">
            <a:avLst/>
          </a:prstGeom>
        </p:spPr>
      </p:pic>
      <p:pic>
        <p:nvPicPr>
          <p:cNvPr id="4" name="Рисунок 3" descr="C:\Users\Виктор\AppData\Local\Microsoft\Windows\Temporary Internet Files\Content.Word\IMG_9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000108"/>
            <a:ext cx="2843212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C:\Users\Виктор\AppData\Local\Microsoft\Windows\Temporary Internet Files\Content.Word\IMG_90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571876"/>
            <a:ext cx="32766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IMG_9068_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357694"/>
            <a:ext cx="17049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MG_9109_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39069" y="4500572"/>
            <a:ext cx="2118552" cy="165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IMG_9073_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57694"/>
            <a:ext cx="1785918" cy="192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1785926"/>
            <a:ext cx="18811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«Зеркальный конструктор </a:t>
            </a:r>
            <a:r>
              <a:rPr lang="ru-RU" dirty="0" err="1" smtClean="0">
                <a:solidFill>
                  <a:srgbClr val="0000FF"/>
                </a:solidFill>
              </a:rPr>
              <a:t>Кайе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  <a:endParaRPr lang="ru-RU" dirty="0"/>
          </a:p>
        </p:txBody>
      </p:sp>
      <p:pic>
        <p:nvPicPr>
          <p:cNvPr id="3" name="Picture 9" descr="P9061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786322"/>
            <a:ext cx="24114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P82103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2001838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P82104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714488"/>
            <a:ext cx="3446471" cy="258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P90611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088572"/>
            <a:ext cx="3143272" cy="256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7" descr="P820018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1428736"/>
            <a:ext cx="143351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P82103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4857760"/>
            <a:ext cx="15843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00FF"/>
                </a:solidFill>
              </a:rPr>
              <a:t>Строительный набор «СТРОЙКАЙЕ»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400" i="1" dirty="0" smtClean="0">
                <a:solidFill>
                  <a:srgbClr val="FA5438"/>
                </a:solidFill>
              </a:rPr>
              <a:t>размер кубика 4х4х4 см</a:t>
            </a:r>
            <a:endParaRPr lang="ru-RU" dirty="0"/>
          </a:p>
        </p:txBody>
      </p:sp>
      <p:pic>
        <p:nvPicPr>
          <p:cNvPr id="3" name="Picture 2" descr="D:\БАРНАУЛ Фабрика Дет игрушки\ФОТО  УКЛАДКА -( №1-№51 )ВАРИАНТОВ\№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3571900" cy="3645188"/>
          </a:xfrm>
          <a:prstGeom prst="rect">
            <a:avLst/>
          </a:prstGeom>
          <a:noFill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5000636"/>
            <a:ext cx="1143008" cy="11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572008"/>
            <a:ext cx="221059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124" descr="IMG_432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6710" y="3143248"/>
            <a:ext cx="1057501" cy="15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:\БАРНАУЛ Фабрика Дет игрушки\ФОТО ЗЕРКАЛЬНЫЙКОНСТР\IMG_263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1357298"/>
            <a:ext cx="2301981" cy="1785950"/>
          </a:xfrm>
          <a:prstGeom prst="rect">
            <a:avLst/>
          </a:prstGeom>
          <a:noFill/>
        </p:spPr>
      </p:pic>
      <p:pic>
        <p:nvPicPr>
          <p:cNvPr id="8" name="Picture 3" descr="D:\БАРНАУЛ Фабрика Дет игрушки\ФОТО РЕКЛАМА СБОРКИ\Сохраненное изображение 2015-11-2_13-38-50.1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44" y="1214422"/>
            <a:ext cx="2805903" cy="2071702"/>
          </a:xfrm>
          <a:prstGeom prst="rect">
            <a:avLst/>
          </a:prstGeom>
          <a:noFill/>
        </p:spPr>
      </p:pic>
      <p:pic>
        <p:nvPicPr>
          <p:cNvPr id="9" name="Picture 5" descr="D:\БАРНАУЛ Фабрика Дет игрушки\ФОТО РЕКЛАМА СБОРКИ\1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14744" y="3429000"/>
            <a:ext cx="2446337" cy="2651125"/>
          </a:xfrm>
          <a:prstGeom prst="rect">
            <a:avLst/>
          </a:prstGeom>
          <a:noFill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86512" y="4857760"/>
            <a:ext cx="2625827" cy="83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C:\Users\Виктор\AppData\Local\Microsoft\Windows\Temporary Internet Files\Content.Word\IMG_2451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86446" y="3000372"/>
            <a:ext cx="1533251" cy="88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57813" y="193675"/>
            <a:ext cx="3786187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  <a:effectLst/>
                <a:latin typeface="Arial" charset="0"/>
              </a:rPr>
              <a:t>«Награда </a:t>
            </a:r>
            <a:r>
              <a:rPr lang="ru-RU" sz="2400" dirty="0">
                <a:solidFill>
                  <a:srgbClr val="0000FF"/>
                </a:solidFill>
                <a:effectLst/>
                <a:latin typeface="Arial" charset="0"/>
              </a:rPr>
              <a:t>от детей после моей </a:t>
            </a:r>
            <a:r>
              <a:rPr lang="ru-RU" sz="2400" dirty="0" smtClean="0">
                <a:solidFill>
                  <a:srgbClr val="0000FF"/>
                </a:solidFill>
                <a:effectLst/>
                <a:latin typeface="Arial" charset="0"/>
              </a:rPr>
              <a:t>игротеки»</a:t>
            </a:r>
            <a:endParaRPr lang="ru-RU" sz="2400" dirty="0">
              <a:solidFill>
                <a:srgbClr val="0000FF"/>
              </a:solidFill>
              <a:effectLst/>
              <a:latin typeface="Arial" charset="0"/>
            </a:endParaRPr>
          </a:p>
        </p:txBody>
      </p:sp>
      <p:pic>
        <p:nvPicPr>
          <p:cNvPr id="89091" name="Рисунок 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714356"/>
            <a:ext cx="5143504" cy="5236317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2357430"/>
            <a:ext cx="4429156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Пишите мне на по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Почте, мой адрес:</a:t>
            </a:r>
          </a:p>
          <a:p>
            <a:pPr lvl="4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skayer@list.ru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lnSpc>
                <a:spcPct val="80000"/>
              </a:lnSpc>
              <a:defRPr/>
            </a:pPr>
            <a:endParaRPr lang="ru-RU" sz="2400" i="1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lnSpc>
                <a:spcPct val="80000"/>
              </a:lnSpc>
              <a:defRPr/>
            </a:pP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Тел.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8 (916) 461 08 33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f8f/00016f1e-1596fcf1/img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357166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571472" y="500042"/>
            <a:ext cx="8001056" cy="4873752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9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«Пазл—хозяин над ребенком, а ребенок —хозяин над  моими играми» </a:t>
            </a:r>
            <a:r>
              <a:rPr lang="ru-RU" sz="9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800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9800" dirty="0" err="1">
                <a:latin typeface="Times New Roman" pitchFamily="18" charset="0"/>
                <a:cs typeface="Times New Roman" pitchFamily="18" charset="0"/>
              </a:rPr>
              <a:t>Кайе</a:t>
            </a:r>
            <a:r>
              <a:rPr lang="ru-RU" sz="9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Виктор 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Августович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Кайе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- инженер-техник, поэт, бард, изобретатель. В его авторской коллекции более 1000 игр и игрушек, сделанных своими руками. </a:t>
            </a:r>
          </a:p>
          <a:p>
            <a:pPr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6" name="Picture 2" descr="http://toys.segment.ru/uploads/2013/1/31/1359637743C5q3X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6439" y="3212976"/>
            <a:ext cx="4631121" cy="347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2"/>
          <p:cNvSpPr>
            <a:spLocks noGrp="1"/>
          </p:cNvSpPr>
          <p:nvPr>
            <p:ph sz="quarter" idx="4294967295"/>
          </p:nvPr>
        </p:nvSpPr>
        <p:spPr>
          <a:xfrm>
            <a:off x="0" y="714356"/>
            <a:ext cx="9036050" cy="6143644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r>
              <a:rPr lang="ru-RU" sz="2400" b="1" dirty="0">
                <a:solidFill>
                  <a:srgbClr val="0070C0"/>
                </a:solidFill>
                <a:cs typeface="Times New Roman" pitchFamily="18" charset="0"/>
              </a:rPr>
              <a:t>                                        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оздатель развивающей системы игр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игр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игрушек, методик для детей</a:t>
            </a:r>
          </a:p>
          <a:p>
            <a:pPr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раннего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дошкольного и младшего </a:t>
            </a:r>
          </a:p>
          <a:p>
            <a:pPr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школьного возраста- «Система КАЙЕ»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                                          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ыпускник МТУ им. Н.Э. Баумана (1973г.)</a:t>
            </a:r>
          </a:p>
          <a:p>
            <a:pPr algn="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аботал в НИИ В.И. Кузнецова и Н.А. Пилюгина</a:t>
            </a: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(с1964г. по 1990г.)</a:t>
            </a:r>
          </a:p>
          <a:p>
            <a:pPr algn="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И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зобретатель игрушек и игр с 1979 г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Академик академии изобретательства с 1997 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аучный сотрудник лаборатории</a:t>
            </a: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игры и развивающей предметной среды НИИ Дошкольного Образования</a:t>
            </a: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им. Запорожца (с 2008г. по 2013г.)</a:t>
            </a:r>
          </a:p>
          <a:p>
            <a:pPr algn="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Ч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лен международного инновационного</a:t>
            </a: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клуба «Архимед» с 2005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Папа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785950" cy="280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24300" y="1"/>
            <a:ext cx="5613400" cy="714356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ru-RU" dirty="0">
                <a:solidFill>
                  <a:srgbClr val="7030A0"/>
                </a:solidFill>
                <a:effectLst/>
              </a:rPr>
              <a:t>«Система» состоит из:</a:t>
            </a:r>
            <a:r>
              <a:rPr lang="ru-RU" sz="1800" dirty="0">
                <a:solidFill>
                  <a:srgbClr val="7030A0"/>
                </a:solidFill>
                <a:effectLst/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71480"/>
            <a:ext cx="9144000" cy="6529408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автора - изобретателя,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игрушек и игр (около 1000)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                                        авторских и серийно изготавливаемых по лицензии в России и ФРГ,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семинаров для специалистов образования,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игротек и интеллектуальных занятий с детьми от 3 до 10 лет</a:t>
            </a:r>
            <a:r>
              <a:rPr lang="ru-RU" sz="2400" dirty="0">
                <a:solidFill>
                  <a:srgbClr val="0000FF"/>
                </a:solidFill>
                <a:latin typeface="Arial" charset="0"/>
              </a:rPr>
              <a:t> в ДОУ и НШДС</a:t>
            </a: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компьютерных </a:t>
            </a:r>
            <a:r>
              <a:rPr lang="ru-RU" sz="2400" dirty="0" smtClean="0">
                <a:solidFill>
                  <a:srgbClr val="0000FF"/>
                </a:solidFill>
                <a:latin typeface="Verdana" pitchFamily="34" charset="0"/>
              </a:rPr>
              <a:t>рукописей, </a:t>
            </a: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инновационных разработок и методических пособий</a:t>
            </a:r>
            <a:r>
              <a:rPr lang="ru-RU" sz="2400" dirty="0">
                <a:solidFill>
                  <a:srgbClr val="0000FF"/>
                </a:solidFill>
                <a:latin typeface="Arial" charset="0"/>
              </a:rPr>
              <a:t>, отчётов об игротеках и фото и видео сессий этих игротек (2 </a:t>
            </a:r>
            <a:r>
              <a:rPr lang="en-US" sz="2400" dirty="0">
                <a:solidFill>
                  <a:srgbClr val="0000FF"/>
                </a:solidFill>
                <a:latin typeface="Arial" charset="0"/>
              </a:rPr>
              <a:t>Tb</a:t>
            </a:r>
            <a:r>
              <a:rPr lang="ru-RU" sz="2400" dirty="0">
                <a:solidFill>
                  <a:srgbClr val="0000FF"/>
                </a:solidFill>
                <a:latin typeface="Arial" charset="0"/>
              </a:rPr>
              <a:t>),</a:t>
            </a:r>
            <a:r>
              <a:rPr lang="en-US" sz="2400" dirty="0">
                <a:solidFill>
                  <a:srgbClr val="0000FF"/>
                </a:solidFill>
                <a:latin typeface="Arial" charset="0"/>
              </a:rPr>
              <a:t> </a:t>
            </a:r>
            <a:endParaRPr lang="ru-RU" sz="24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- </a:t>
            </a:r>
            <a:r>
              <a:rPr lang="ru-RU" sz="2400" dirty="0" smtClean="0">
                <a:solidFill>
                  <a:srgbClr val="0000FF"/>
                </a:solidFill>
                <a:latin typeface="Verdana" pitchFamily="34" charset="0"/>
              </a:rPr>
              <a:t>методик игры с детьми </a:t>
            </a:r>
            <a:r>
              <a:rPr lang="ru-RU" sz="2400" smtClean="0">
                <a:solidFill>
                  <a:srgbClr val="0000FF"/>
                </a:solidFill>
                <a:latin typeface="Verdana" pitchFamily="34" charset="0"/>
              </a:rPr>
              <a:t>и методик применения </a:t>
            </a:r>
            <a:r>
              <a:rPr lang="ru-RU" sz="2400" dirty="0" smtClean="0">
                <a:solidFill>
                  <a:srgbClr val="0000FF"/>
                </a:solidFill>
                <a:latin typeface="Verdana" pitchFamily="34" charset="0"/>
              </a:rPr>
              <a:t>игрушек и игр, консультаций </a:t>
            </a:r>
            <a:r>
              <a:rPr lang="ru-RU" sz="2400" dirty="0">
                <a:solidFill>
                  <a:srgbClr val="0000FF"/>
                </a:solidFill>
                <a:latin typeface="Verdana" pitchFamily="34" charset="0"/>
              </a:rPr>
              <a:t>для родителей,</a:t>
            </a:r>
            <a:endParaRPr lang="ru-RU" sz="24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dirty="0">
                <a:solidFill>
                  <a:srgbClr val="0000FF"/>
                </a:solidFill>
                <a:latin typeface="Arial" charset="0"/>
              </a:rPr>
              <a:t> - 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педагогов, </a:t>
            </a:r>
            <a:r>
              <a:rPr lang="ru-RU" sz="2400" dirty="0">
                <a:solidFill>
                  <a:srgbClr val="0000FF"/>
                </a:solidFill>
                <a:latin typeface="Arial" charset="0"/>
              </a:rPr>
              <a:t>прошедших 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семинары и </a:t>
            </a:r>
            <a:r>
              <a:rPr lang="ru-RU" sz="2400" dirty="0" err="1" smtClean="0">
                <a:solidFill>
                  <a:srgbClr val="0000FF"/>
                </a:solidFill>
                <a:latin typeface="Arial" charset="0"/>
              </a:rPr>
              <a:t>вебинары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Arial" charset="0"/>
              </a:rPr>
              <a:t>автора и применяющих его игрушки и игры в ДОУ , которые по сути являются ресурсными центрами по применению и продвижению 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«Системы изобретателя </a:t>
            </a:r>
            <a:r>
              <a:rPr lang="ru-RU" sz="2400" dirty="0" err="1" smtClean="0">
                <a:solidFill>
                  <a:srgbClr val="0000FF"/>
                </a:solidFill>
                <a:latin typeface="Arial" charset="0"/>
              </a:rPr>
              <a:t>Кайе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» в ОУ.</a:t>
            </a:r>
            <a:endParaRPr lang="ru-RU" sz="24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«</a:t>
            </a:r>
            <a:r>
              <a:rPr lang="ru-RU" sz="2400" dirty="0" smtClean="0">
                <a:solidFill>
                  <a:srgbClr val="0070C0"/>
                </a:solidFill>
                <a:latin typeface="Arial" charset="0"/>
              </a:rPr>
              <a:t>.</a:t>
            </a:r>
            <a:endParaRPr lang="ru-RU" sz="2400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volna.org/wp-content/uploads/2016/09/08-1.jpg"/>
          <p:cNvPicPr/>
          <p:nvPr/>
        </p:nvPicPr>
        <p:blipFill>
          <a:blip r:embed="rId2" cstate="print"/>
          <a:srcRect t="64103"/>
          <a:stretch>
            <a:fillRect/>
          </a:stretch>
        </p:blipFill>
        <p:spPr bwMode="auto">
          <a:xfrm>
            <a:off x="1643042" y="142852"/>
            <a:ext cx="594042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Д.Б. Богоявленская пишет "Ещё Платон заметил, что познание начинается с удивления. Но удивляться можно чему-то неожиданному, странному, и тогда сама ситуация стимулирует наш интеллект. Можно найти удивительное  и в том, что кажется обыденным, и тогда появляются, а точнее проявляются Ньютон и Эйнштейн, Лев Толстой или просто пытливые люди - новаторы, без которых немыслимо развитие ни в одной области знания, производства, культуры."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Мои игры и занятия с детьми направлены и на то, чтобы удивлять их.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ПРЕИМУЩЕСТВА   ИГРУШЕК   И   ИГР ИЗОБРЕТАТЕЛЯ </a:t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В. А. КАЙЕ</a:t>
            </a:r>
            <a:endParaRPr lang="ru-RU" sz="2700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071547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У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никальность (таких  игр и игрушек нет в мировом ассортименте),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с их помощью у ребенка развивают внимание память, сенсомоторные координации, мышление, </a:t>
            </a:r>
            <a:r>
              <a:rPr lang="ru-RU" b="1" dirty="0" err="1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креативность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, восприятие, комбинаторные навыки, прослеживающую функция глаза, усидчивость, терпение, тренируют зрительный нерв, 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многофункциональность (применение игры  в качестве графического конструктора, </a:t>
            </a:r>
            <a:r>
              <a:rPr lang="ru-RU" b="1" dirty="0" err="1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трансформера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 и домино, набора для занятий  дизайном),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вариативность (каждый день новая игра),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одна игра применима как для игры  одного ребенка, так и нескольких детей; игра </a:t>
            </a:r>
            <a:r>
              <a:rPr lang="ru-RU" b="1" i="1" dirty="0" err="1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антикомпьютерная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широкий диапазон заданий и вариантов игры,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быстрое получение результата или игрового эффекта;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возможность конструирования и экспериментирования,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применение одной игры для детей от 3 до 10 лет, для игры детей с взрослым,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компактность, устойчивость игры к потере нескольких её элементов,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наличие методического пособия,  длительное применение,</a:t>
            </a:r>
          </a:p>
          <a:p>
            <a:pPr marL="228600"/>
            <a:r>
              <a:rPr lang="ru-RU" b="1" dirty="0" smtClean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- возможности применения в коррекционной работе с детьми  педагогом, логопедом, психологом, родителями.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Развивающие методики и технологии </a:t>
            </a:r>
            <a:r>
              <a:rPr lang="ru-RU" b="1" i="1" dirty="0" err="1" smtClean="0"/>
              <a:t>В.Кайе</a:t>
            </a:r>
            <a:r>
              <a:rPr lang="ru-RU" b="1" i="1" dirty="0" smtClean="0"/>
              <a:t> решают следующие задачи:</a:t>
            </a:r>
            <a:endParaRPr lang="ru-RU" dirty="0" smtClean="0"/>
          </a:p>
          <a:p>
            <a:pPr lvl="0"/>
            <a:r>
              <a:rPr lang="ru-RU" dirty="0" smtClean="0"/>
              <a:t>формируют творческое объёмно – пространственное и ассоциативное мышление, сенсомоторные координации;</a:t>
            </a:r>
          </a:p>
          <a:p>
            <a:pPr lvl="0"/>
            <a:r>
              <a:rPr lang="ru-RU" dirty="0" smtClean="0"/>
              <a:t>формируют и развивают восприятие, концентрацию внимания, памяти, воображения; оказывают стимулирующее влияние на развитие речи; тренируют тонкие движения пальцев; развивают умения сравнивать, сопоставлять, анализировать, моделировать цвета и предметы;</a:t>
            </a:r>
          </a:p>
          <a:p>
            <a:pPr lvl="0"/>
            <a:r>
              <a:rPr lang="ru-RU" dirty="0" smtClean="0"/>
              <a:t>развивают фантазию, воображение, глазомер, архитектурно – художественный вкус, творческое начало, индивидуальность в сочетании с умением работать в коллективе сверстников;</a:t>
            </a:r>
          </a:p>
          <a:p>
            <a:r>
              <a:rPr lang="ru-RU" dirty="0" smtClean="0"/>
              <a:t>формируют исследовательское поведение, поисковую деятельность и такие волевые качества, как аккуратность, сосредоточенность, усидчивость, терпение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ttp://volna.org/wp-content/uploads/2016/09/08-1.jpg"/>
          <p:cNvPicPr/>
          <p:nvPr/>
        </p:nvPicPr>
        <p:blipFill>
          <a:blip r:embed="rId2" cstate="print"/>
          <a:srcRect t="64103"/>
          <a:stretch>
            <a:fillRect/>
          </a:stretch>
        </p:blipFill>
        <p:spPr bwMode="auto">
          <a:xfrm>
            <a:off x="1285852" y="142852"/>
            <a:ext cx="594042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5" descr="Â«ÐÐµÐ· Ð¸Ð³ÑÑ Ð½ÐµÑ, Ð¸ Ð½Ðµ Ð¼Ð¾Ð¶ÐµÑ Ð±ÑÑÑ Ð¿Ð¾Ð»Ð½Ð¾ÑÐµÐ½Ð½Ð¾Ð³Ð¾ ÑÐ¼ÑÑÐ²ÐµÐ½Ð½Ð¾Ð³Ð¾ ÑÐ°Ð·Ð²Ð¸ÑÐ¸Ñ. ÐÐ³ÑÐ° â ÑÑÐ¾...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57298"/>
            <a:ext cx="412911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285729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«Соты 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Кайе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 в детском саду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примеры сборки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ОбложкаС_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038600" cy="29220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643050"/>
            <a:ext cx="3105150" cy="2428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500570"/>
            <a:ext cx="1679575" cy="1700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" descr="C:\Users\Виктор\AppData\Local\Microsoft\Windows\Temporary Internet Files\Content.Word\IMG_36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5000636"/>
            <a:ext cx="2457450" cy="112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предметно-игровая система Радуга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Кайе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Игра </a:t>
            </a:r>
            <a:r>
              <a:rPr lang="ru-RU" dirty="0" err="1" smtClean="0"/>
              <a:t>предназначенна</a:t>
            </a:r>
            <a:r>
              <a:rPr lang="ru-RU" dirty="0" smtClean="0"/>
              <a:t> для индивидуальных и коллективных игр и занятий с детьми от 5 до 11 лет, а также для широкого круга специалистов, работающих в сфере образования и воспитания, и для родителей, ставящих перед собой задачу разностороннего развития ребёнка. Игра разработана в НИИ дошкольного образования </a:t>
            </a:r>
            <a:r>
              <a:rPr lang="ru-RU" dirty="0" err="1" smtClean="0"/>
              <a:t>им.А.В.Запорожца</a:t>
            </a:r>
            <a:r>
              <a:rPr lang="ru-RU" dirty="0" smtClean="0"/>
              <a:t> сотрудником лаборатории игры и развивающей предметной среды В.А. </a:t>
            </a:r>
            <a:r>
              <a:rPr lang="ru-RU" dirty="0" err="1" smtClean="0"/>
              <a:t>Кайе</a:t>
            </a:r>
            <a:r>
              <a:rPr lang="ru-RU" dirty="0" smtClean="0"/>
              <a:t>. Эта развивающая игра представляет собой набор карточек с элементами узоров, оригинальной графики, различного цветового решения. С их помощью можно создавать композиции творческого характера. Графический код карточек даёт широкие возможности экспериментировать, используя различные собственные догадки для получения эвристического композиционного результата. Есть вариант игры с магнитными карточками.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 ÐÐ¸ÐºÑÐ¾Ñ ÐÐ²Ð³ÑÑÑÐ¾Ð²Ð¸Ñ ÐÐ°Ð¹Ðµ 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53554" t="35897" r="16301" b="29914"/>
          <a:stretch>
            <a:fillRect/>
          </a:stretch>
        </p:blipFill>
        <p:spPr bwMode="auto">
          <a:xfrm>
            <a:off x="500034" y="1571612"/>
            <a:ext cx="3786214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151</TotalTime>
  <Words>894</Words>
  <Application>Microsoft Office PowerPoint</Application>
  <PresentationFormat>Экран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         </vt:lpstr>
      <vt:lpstr>Слайд 2</vt:lpstr>
      <vt:lpstr>Слайд 3</vt:lpstr>
      <vt:lpstr>«Система» состоит из: </vt:lpstr>
      <vt:lpstr>Слайд 5</vt:lpstr>
      <vt:lpstr>  ПРЕИМУЩЕСТВА   ИГРУШЕК   И   ИГР ИЗОБРЕТАТЕЛЯ   В. А. КАЙЕ</vt:lpstr>
      <vt:lpstr>Слайд 7</vt:lpstr>
      <vt:lpstr>Слайд 8</vt:lpstr>
      <vt:lpstr>Развивающая предметно-игровая система Радуга Кайе</vt:lpstr>
      <vt:lpstr>ИГРА «ЛАБИРИНТ»  - 4 вида радужный, речной, солнечный, лесной</vt:lpstr>
      <vt:lpstr>               </vt:lpstr>
      <vt:lpstr>Волчок «Цветопроигрыватель»   При вращении волчка смешиваются цвета на волчке и на бумажной насадке</vt:lpstr>
      <vt:lpstr> Набор «Колечки -50»  В наборе 50 точёных деревянных колечек из ясеня. Методическое пособие на 100 страницах.                 На фото – 3 вида колечек вместе</vt:lpstr>
      <vt:lpstr>«Зеркальный конструктор Кайе»</vt:lpstr>
      <vt:lpstr>Строительный набор «СТРОЙКАЙЕ» размер кубика 4х4х4 см</vt:lpstr>
      <vt:lpstr>«Награда от детей после моей игротеки»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</dc:title>
  <dc:creator>Admin</dc:creator>
  <cp:lastModifiedBy>Admin</cp:lastModifiedBy>
  <cp:revision>15</cp:revision>
  <dcterms:created xsi:type="dcterms:W3CDTF">2019-01-14T14:31:57Z</dcterms:created>
  <dcterms:modified xsi:type="dcterms:W3CDTF">2019-01-14T17:27:17Z</dcterms:modified>
</cp:coreProperties>
</file>