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65" r:id="rId3"/>
    <p:sldId id="263" r:id="rId4"/>
    <p:sldId id="264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5"/>
            <p14:sldId id="263"/>
            <p14:sldId id="264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65D"/>
    <a:srgbClr val="AC143F"/>
    <a:srgbClr val="4595A5"/>
    <a:srgbClr val="2E97B0"/>
    <a:srgbClr val="3763AB"/>
    <a:srgbClr val="3F72C2"/>
    <a:srgbClr val="6EAEE3"/>
    <a:srgbClr val="D8CEC8"/>
    <a:srgbClr val="CEC2BA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>
        <p:scale>
          <a:sx n="100" d="100"/>
          <a:sy n="100" d="100"/>
        </p:scale>
        <p:origin x="-480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60" y="151990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0"/>
            <a:ext cx="9143999" cy="1733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8" cy="685799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01762" y="2008895"/>
            <a:ext cx="4340474" cy="681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Изготовление лавовой лампы</a:t>
            </a:r>
            <a:endParaRPr lang="en-US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05050" y="3524250"/>
            <a:ext cx="5067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Эксперимент проведен </a:t>
            </a:r>
            <a:r>
              <a:rPr lang="ru-RU" sz="1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Хазиевым</a:t>
            </a:r>
            <a:r>
              <a:rPr lang="ru-RU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 Ильёй (5 лет, МБДОУ №</a:t>
            </a:r>
            <a:r>
              <a:rPr 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1 “</a:t>
            </a:r>
            <a:r>
              <a:rPr lang="ru-RU" sz="16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Сибирячок</a:t>
            </a:r>
            <a:r>
              <a:rPr 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”</a:t>
            </a:r>
            <a:r>
              <a:rPr lang="ru-RU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) </a:t>
            </a:r>
            <a:r>
              <a:rPr lang="ru-RU" sz="1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Руководитель</a:t>
            </a:r>
            <a:r>
              <a:rPr lang="en-US" sz="1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:</a:t>
            </a:r>
            <a:r>
              <a:rPr lang="ru-RU" sz="1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 </a:t>
            </a:r>
            <a:r>
              <a:rPr lang="ru-RU" sz="16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Карепина</a:t>
            </a:r>
            <a:r>
              <a:rPr lang="ru-RU" sz="1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 Римма </a:t>
            </a:r>
            <a:r>
              <a:rPr lang="ru-RU" sz="16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Вячеславона</a:t>
            </a:r>
            <a:r>
              <a:rPr lang="ru-RU" sz="1600" b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ea typeface="+mj-ea"/>
                <a:cs typeface="+mj-cs"/>
              </a:rPr>
              <a:t>.</a:t>
            </a:r>
            <a:endParaRPr lang="ru-RU" sz="1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Почему я решил сделать лавовую лампу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287255"/>
            <a:ext cx="7879416" cy="332284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Gabriola" panose="04040605051002020D02" pitchFamily="82" charset="0"/>
                <a:cs typeface="Aharoni" panose="02010803020104030203" pitchFamily="2" charset="-79"/>
              </a:rPr>
              <a:t>Я хожу на занятия по методу </a:t>
            </a:r>
            <a:r>
              <a:rPr lang="ru-RU" dirty="0" err="1" smtClean="0">
                <a:latin typeface="Gabriola" panose="04040605051002020D02" pitchFamily="82" charset="0"/>
                <a:cs typeface="Aharoni" panose="02010803020104030203" pitchFamily="2" charset="-79"/>
              </a:rPr>
              <a:t>Томатис</a:t>
            </a:r>
            <a:r>
              <a:rPr lang="ru-RU" dirty="0" smtClean="0">
                <a:latin typeface="Gabriola" panose="04040605051002020D02" pitchFamily="82" charset="0"/>
                <a:cs typeface="Aharoni" panose="02010803020104030203" pitchFamily="2" charset="-79"/>
              </a:rPr>
              <a:t>. Там я увидел игрушку с двумя жидкостями внутри и спиралью, по которой капельки одной из жидкостей шариками катились вниз: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2328074"/>
            <a:ext cx="1711322" cy="1711322"/>
          </a:xfrm>
          <a:prstGeom prst="rect">
            <a:avLst/>
          </a:prstGeom>
          <a:effectLst>
            <a:glow rad="444500">
              <a:srgbClr val="2E97B0">
                <a:alpha val="48627"/>
              </a:srgbClr>
            </a:glow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762000" y="2582869"/>
            <a:ext cx="519112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Мне было очень интересно </a:t>
            </a: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наблюдать за </a:t>
            </a: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пузырьками и захотелось </a:t>
            </a: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узнать, как </a:t>
            </a: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устроена эта игрушка.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039396"/>
            <a:ext cx="7820026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Мама рассказала мне о том, что жидкости в игрушке имеют разную плотность и поэтому не смешиваются. А при переворачивании игрушки жидкость с большей плотностью начинает опускаться вниз</a:t>
            </a: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. Чтобы лучше понять это явление мы </a:t>
            </a: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решили провести эксперимент с жидкостями разной </a:t>
            </a: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плотности </a:t>
            </a: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– изготовить лавовую лампу своими руками.</a:t>
            </a:r>
          </a:p>
        </p:txBody>
      </p:sp>
    </p:spTree>
    <p:extLst>
      <p:ext uri="{BB962C8B-B14F-4D97-AF65-F5344CB8AC3E}">
        <p14:creationId xmlns:p14="http://schemas.microsoft.com/office/powerpoint/2010/main" val="423005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Для эксперимента потребуется</a:t>
            </a:r>
            <a:endParaRPr 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94334" y="1844384"/>
            <a:ext cx="3943350" cy="3941765"/>
            <a:chOff x="2047875" y="1839371"/>
            <a:chExt cx="5105400" cy="3941765"/>
          </a:xfrm>
        </p:grpSpPr>
        <p:grpSp>
          <p:nvGrpSpPr>
            <p:cNvPr id="33" name="Group 2"/>
            <p:cNvGrpSpPr>
              <a:grpSpLocks/>
            </p:cNvGrpSpPr>
            <p:nvPr/>
          </p:nvGrpSpPr>
          <p:grpSpPr bwMode="auto">
            <a:xfrm>
              <a:off x="2047875" y="4353971"/>
              <a:ext cx="5105400" cy="566738"/>
              <a:chOff x="1248" y="1433"/>
              <a:chExt cx="3216" cy="357"/>
            </a:xfrm>
          </p:grpSpPr>
          <p:sp>
            <p:nvSpPr>
              <p:cNvPr id="34" name="Line 3"/>
              <p:cNvSpPr>
                <a:spLocks noChangeShapeType="1"/>
              </p:cNvSpPr>
              <p:nvPr/>
            </p:nvSpPr>
            <p:spPr bwMode="gray">
              <a:xfrm>
                <a:off x="1440" y="17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4"/>
              <p:cNvSpPr>
                <a:spLocks noChangeArrowheads="1"/>
              </p:cNvSpPr>
              <p:nvPr/>
            </p:nvSpPr>
            <p:spPr bwMode="gray">
              <a:xfrm rot="3419336">
                <a:off x="1261" y="142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7C80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36" name="Text Box 5"/>
              <p:cNvSpPr txBox="1">
                <a:spLocks noChangeArrowheads="1"/>
              </p:cNvSpPr>
              <p:nvPr/>
            </p:nvSpPr>
            <p:spPr bwMode="gray">
              <a:xfrm>
                <a:off x="1893" y="1433"/>
                <a:ext cx="2010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latin typeface="Gabriola" panose="04040605051002020D02" pitchFamily="82" charset="0"/>
                    <a:cs typeface="Aharoni" panose="02010803020104030203" pitchFamily="2" charset="-79"/>
                  </a:rPr>
                  <a:t>Шипучая таблетка</a:t>
                </a:r>
                <a:endParaRPr lang="en-US" sz="2800" dirty="0">
                  <a:latin typeface="Gabriola" panose="04040605051002020D02" pitchFamily="82" charset="0"/>
                  <a:cs typeface="Aharoni" panose="02010803020104030203" pitchFamily="2" charset="-79"/>
                </a:endParaRPr>
              </a:p>
            </p:txBody>
          </p:sp>
          <p:sp>
            <p:nvSpPr>
              <p:cNvPr id="37" name="Text Box 6"/>
              <p:cNvSpPr txBox="1">
                <a:spLocks noChangeArrowheads="1"/>
              </p:cNvSpPr>
              <p:nvPr/>
            </p:nvSpPr>
            <p:spPr bwMode="gray">
              <a:xfrm>
                <a:off x="1296" y="145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  <p:grpSp>
          <p:nvGrpSpPr>
            <p:cNvPr id="38" name="Group 7"/>
            <p:cNvGrpSpPr>
              <a:grpSpLocks/>
            </p:cNvGrpSpPr>
            <p:nvPr/>
          </p:nvGrpSpPr>
          <p:grpSpPr bwMode="auto">
            <a:xfrm>
              <a:off x="2047875" y="1839371"/>
              <a:ext cx="5105400" cy="566738"/>
              <a:chOff x="1248" y="2023"/>
              <a:chExt cx="3216" cy="357"/>
            </a:xfrm>
          </p:grpSpPr>
          <p:sp>
            <p:nvSpPr>
              <p:cNvPr id="39" name="Line 8"/>
              <p:cNvSpPr>
                <a:spLocks noChangeShapeType="1"/>
              </p:cNvSpPr>
              <p:nvPr/>
            </p:nvSpPr>
            <p:spPr bwMode="gray">
              <a:xfrm>
                <a:off x="1440" y="238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Rectangle 9"/>
              <p:cNvSpPr>
                <a:spLocks noChangeArrowheads="1"/>
              </p:cNvSpPr>
              <p:nvPr/>
            </p:nvSpPr>
            <p:spPr bwMode="gray">
              <a:xfrm rot="3419336">
                <a:off x="1261" y="201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99CC00"/>
                  </a:gs>
                  <a:gs pos="100000">
                    <a:srgbClr val="99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CC00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1" name="Text Box 10"/>
              <p:cNvSpPr txBox="1">
                <a:spLocks noChangeArrowheads="1"/>
              </p:cNvSpPr>
              <p:nvPr/>
            </p:nvSpPr>
            <p:spPr bwMode="gray">
              <a:xfrm>
                <a:off x="1893" y="2023"/>
                <a:ext cx="2116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ru-RU" sz="2800" dirty="0">
                    <a:latin typeface="Gabriola" panose="04040605051002020D02" pitchFamily="82" charset="0"/>
                    <a:cs typeface="Aharoni" panose="02010803020104030203" pitchFamily="2" charset="-79"/>
                  </a:rPr>
                  <a:t>Растительное масло</a:t>
                </a:r>
                <a:endParaRPr lang="en-US" sz="2800" dirty="0">
                  <a:latin typeface="Gabriola" panose="04040605051002020D02" pitchFamily="82" charset="0"/>
                  <a:cs typeface="Aharoni" panose="02010803020104030203" pitchFamily="2" charset="-79"/>
                </a:endParaRPr>
              </a:p>
            </p:txBody>
          </p:sp>
          <p:sp>
            <p:nvSpPr>
              <p:cNvPr id="42" name="Text Box 11"/>
              <p:cNvSpPr txBox="1">
                <a:spLocks noChangeArrowheads="1"/>
              </p:cNvSpPr>
              <p:nvPr/>
            </p:nvSpPr>
            <p:spPr bwMode="gray">
              <a:xfrm>
                <a:off x="1296" y="20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  <p:grpSp>
          <p:nvGrpSpPr>
            <p:cNvPr id="43" name="Group 12"/>
            <p:cNvGrpSpPr>
              <a:grpSpLocks/>
            </p:cNvGrpSpPr>
            <p:nvPr/>
          </p:nvGrpSpPr>
          <p:grpSpPr bwMode="auto">
            <a:xfrm>
              <a:off x="2047875" y="2677572"/>
              <a:ext cx="5105400" cy="566738"/>
              <a:chOff x="1248" y="2633"/>
              <a:chExt cx="3216" cy="357"/>
            </a:xfrm>
          </p:grpSpPr>
          <p:sp>
            <p:nvSpPr>
              <p:cNvPr id="44" name="Line 13"/>
              <p:cNvSpPr>
                <a:spLocks noChangeShapeType="1"/>
              </p:cNvSpPr>
              <p:nvPr/>
            </p:nvSpPr>
            <p:spPr bwMode="gray">
              <a:xfrm>
                <a:off x="1440" y="29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Rectangle 14"/>
              <p:cNvSpPr>
                <a:spLocks noChangeArrowheads="1"/>
              </p:cNvSpPr>
              <p:nvPr/>
            </p:nvSpPr>
            <p:spPr bwMode="gray">
              <a:xfrm rot="3419336">
                <a:off x="1261" y="262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66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99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6" name="Text Box 15"/>
              <p:cNvSpPr txBox="1">
                <a:spLocks noChangeArrowheads="1"/>
              </p:cNvSpPr>
              <p:nvPr/>
            </p:nvSpPr>
            <p:spPr bwMode="gray">
              <a:xfrm>
                <a:off x="1893" y="2633"/>
                <a:ext cx="61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ru-RU" sz="2800" dirty="0">
                    <a:latin typeface="Gabriola" panose="04040605051002020D02" pitchFamily="82" charset="0"/>
                    <a:cs typeface="Aharoni" panose="02010803020104030203" pitchFamily="2" charset="-79"/>
                  </a:rPr>
                  <a:t>Вода</a:t>
                </a:r>
                <a:endParaRPr lang="en-US" sz="2800" dirty="0">
                  <a:latin typeface="Gabriola" panose="04040605051002020D02" pitchFamily="82" charset="0"/>
                  <a:cs typeface="Aharoni" panose="02010803020104030203" pitchFamily="2" charset="-79"/>
                </a:endParaRPr>
              </a:p>
            </p:txBody>
          </p:sp>
          <p:sp>
            <p:nvSpPr>
              <p:cNvPr id="47" name="Text Box 16"/>
              <p:cNvSpPr txBox="1">
                <a:spLocks noChangeArrowheads="1"/>
              </p:cNvSpPr>
              <p:nvPr/>
            </p:nvSpPr>
            <p:spPr bwMode="gray">
              <a:xfrm>
                <a:off x="1296" y="265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  <p:grpSp>
          <p:nvGrpSpPr>
            <p:cNvPr id="48" name="Group 17"/>
            <p:cNvGrpSpPr>
              <a:grpSpLocks/>
            </p:cNvGrpSpPr>
            <p:nvPr/>
          </p:nvGrpSpPr>
          <p:grpSpPr bwMode="auto">
            <a:xfrm>
              <a:off x="2047875" y="3515773"/>
              <a:ext cx="5105400" cy="566738"/>
              <a:chOff x="1248" y="3223"/>
              <a:chExt cx="3216" cy="357"/>
            </a:xfrm>
          </p:grpSpPr>
          <p:sp>
            <p:nvSpPr>
              <p:cNvPr id="49" name="Line 18"/>
              <p:cNvSpPr>
                <a:spLocks noChangeShapeType="1"/>
              </p:cNvSpPr>
              <p:nvPr/>
            </p:nvSpPr>
            <p:spPr bwMode="gray">
              <a:xfrm>
                <a:off x="1441" y="3579"/>
                <a:ext cx="3023" cy="1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/>
            </p:nvSpPr>
            <p:spPr bwMode="gray">
              <a:xfrm rot="3419336">
                <a:off x="1261" y="321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FF99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33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51" name="Text Box 20"/>
              <p:cNvSpPr txBox="1">
                <a:spLocks noChangeArrowheads="1"/>
              </p:cNvSpPr>
              <p:nvPr/>
            </p:nvSpPr>
            <p:spPr bwMode="gray">
              <a:xfrm>
                <a:off x="1893" y="3223"/>
                <a:ext cx="2063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latin typeface="Gabriola" panose="04040605051002020D02" pitchFamily="82" charset="0"/>
                    <a:cs typeface="Aharoni" panose="02010803020104030203" pitchFamily="2" charset="-79"/>
                  </a:rPr>
                  <a:t>Пищевой краситель</a:t>
                </a:r>
                <a:endParaRPr lang="en-US" sz="2800" dirty="0">
                  <a:latin typeface="Gabriola" panose="04040605051002020D02" pitchFamily="82" charset="0"/>
                  <a:cs typeface="Aharoni" panose="02010803020104030203" pitchFamily="2" charset="-79"/>
                </a:endParaRPr>
              </a:p>
            </p:txBody>
          </p:sp>
          <p:sp>
            <p:nvSpPr>
              <p:cNvPr id="52" name="Text Box 21"/>
              <p:cNvSpPr txBox="1">
                <a:spLocks noChangeArrowheads="1"/>
              </p:cNvSpPr>
              <p:nvPr/>
            </p:nvSpPr>
            <p:spPr bwMode="gray">
              <a:xfrm>
                <a:off x="1296" y="32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  <p:grpSp>
          <p:nvGrpSpPr>
            <p:cNvPr id="53" name="Group 22"/>
            <p:cNvGrpSpPr>
              <a:grpSpLocks/>
            </p:cNvGrpSpPr>
            <p:nvPr/>
          </p:nvGrpSpPr>
          <p:grpSpPr bwMode="auto">
            <a:xfrm>
              <a:off x="2047875" y="5214398"/>
              <a:ext cx="5105400" cy="566738"/>
              <a:chOff x="1248" y="3223"/>
              <a:chExt cx="3216" cy="357"/>
            </a:xfrm>
          </p:grpSpPr>
          <p:sp>
            <p:nvSpPr>
              <p:cNvPr id="54" name="Line 23"/>
              <p:cNvSpPr>
                <a:spLocks noChangeShapeType="1"/>
              </p:cNvSpPr>
              <p:nvPr/>
            </p:nvSpPr>
            <p:spPr bwMode="gray">
              <a:xfrm>
                <a:off x="1440" y="358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Rectangle 24"/>
              <p:cNvSpPr>
                <a:spLocks noChangeArrowheads="1"/>
              </p:cNvSpPr>
              <p:nvPr/>
            </p:nvSpPr>
            <p:spPr bwMode="gray">
              <a:xfrm rot="3419336">
                <a:off x="1261" y="321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990099"/>
                  </a:gs>
                  <a:gs pos="100000">
                    <a:srgbClr val="9900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0099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56" name="Text Box 25"/>
              <p:cNvSpPr txBox="1">
                <a:spLocks noChangeArrowheads="1"/>
              </p:cNvSpPr>
              <p:nvPr/>
            </p:nvSpPr>
            <p:spPr bwMode="gray">
              <a:xfrm>
                <a:off x="1893" y="3223"/>
                <a:ext cx="976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latin typeface="Gabriola" panose="04040605051002020D02" pitchFamily="82" charset="0"/>
                    <a:cs typeface="Aharoni" panose="02010803020104030203" pitchFamily="2" charset="-79"/>
                  </a:rPr>
                  <a:t>Ёмкость</a:t>
                </a:r>
                <a:endParaRPr lang="en-US" sz="2800" dirty="0">
                  <a:latin typeface="Gabriola" panose="04040605051002020D02" pitchFamily="82" charset="0"/>
                  <a:cs typeface="Aharoni" panose="02010803020104030203" pitchFamily="2" charset="-79"/>
                </a:endParaRPr>
              </a:p>
            </p:txBody>
          </p:sp>
          <p:sp>
            <p:nvSpPr>
              <p:cNvPr id="57" name="Text Box 26"/>
              <p:cNvSpPr txBox="1">
                <a:spLocks noChangeArrowheads="1"/>
              </p:cNvSpPr>
              <p:nvPr/>
            </p:nvSpPr>
            <p:spPr bwMode="gray">
              <a:xfrm>
                <a:off x="1296" y="32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698" y="2344944"/>
            <a:ext cx="4048173" cy="3036130"/>
          </a:xfrm>
          <a:prstGeom prst="rect">
            <a:avLst/>
          </a:prstGeom>
          <a:effectLst>
            <a:glow rad="228600">
              <a:schemeClr val="bg1">
                <a:lumMod val="50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845504" y="6057900"/>
            <a:ext cx="6411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Так же пригодятся: ножницы, ложечка и стакан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43" y="6014710"/>
            <a:ext cx="744516" cy="74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Ход эксперимента</a:t>
            </a:r>
            <a:endParaRPr lang="ru-RU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2217" y="1404938"/>
            <a:ext cx="3868340" cy="595312"/>
          </a:xfrm>
        </p:spPr>
        <p:txBody>
          <a:bodyPr/>
          <a:lstStyle/>
          <a:p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038350"/>
            <a:ext cx="3868340" cy="4151313"/>
          </a:xfrm>
        </p:spPr>
        <p:txBody>
          <a:bodyPr>
            <a:normAutofit/>
          </a:bodyPr>
          <a:lstStyle/>
          <a:p>
            <a:pPr marL="0"/>
            <a:r>
              <a:rPr lang="ru-RU" dirty="0" smtClean="0">
                <a:latin typeface="Gabriola" panose="04040605051002020D02" pitchFamily="82" charset="0"/>
                <a:cs typeface="Aharoni" panose="02010803020104030203" pitchFamily="2" charset="-79"/>
              </a:rPr>
              <a:t>Развести пищевой краситель в небольшом количестве воды</a:t>
            </a:r>
          </a:p>
          <a:p>
            <a:pPr marL="0"/>
            <a:endParaRPr lang="ru-RU" dirty="0">
              <a:latin typeface="Gabriola" panose="04040605051002020D02" pitchFamily="82" charset="0"/>
              <a:cs typeface="Aharoni" panose="02010803020104030203" pitchFamily="2" charset="-79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1" y="1395413"/>
            <a:ext cx="3887391" cy="585787"/>
          </a:xfrm>
        </p:spPr>
        <p:txBody>
          <a:bodyPr/>
          <a:lstStyle/>
          <a:p>
            <a:r>
              <a:rPr lang="ru-RU" dirty="0" smtClean="0"/>
              <a:t>Шаг 2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49" y="2872976"/>
            <a:ext cx="2644775" cy="1983581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42" y="4563665"/>
            <a:ext cx="2906713" cy="2180035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1" name="Объект 3"/>
          <p:cNvSpPr txBox="1">
            <a:spLocks/>
          </p:cNvSpPr>
          <p:nvPr/>
        </p:nvSpPr>
        <p:spPr>
          <a:xfrm>
            <a:off x="4735117" y="2009775"/>
            <a:ext cx="3868340" cy="473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ru-RU" dirty="0" smtClean="0">
                <a:latin typeface="Gabriola" panose="04040605051002020D02" pitchFamily="82" charset="0"/>
                <a:cs typeface="Aharoni" panose="02010803020104030203" pitchFamily="2" charset="-79"/>
              </a:rPr>
              <a:t>Перелить получившуюся цветную жидкость в основную ёмкость</a:t>
            </a:r>
          </a:p>
          <a:p>
            <a:pPr marL="0"/>
            <a:endParaRPr lang="ru-RU" dirty="0" smtClean="0">
              <a:latin typeface="Gabriola" panose="04040605051002020D02" pitchFamily="82" charset="0"/>
              <a:cs typeface="Aharoni" panose="02010803020104030203" pitchFamily="2" charset="-79"/>
            </a:endParaRPr>
          </a:p>
          <a:p>
            <a:pPr marL="0"/>
            <a:endParaRPr lang="ru-RU" dirty="0">
              <a:latin typeface="Gabriola" panose="04040605051002020D02" pitchFamily="82" charset="0"/>
              <a:cs typeface="Aharoni" panose="02010803020104030203" pitchFamily="2" charset="-79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52950" y="1343025"/>
            <a:ext cx="28575" cy="5400675"/>
          </a:xfrm>
          <a:prstGeom prst="line">
            <a:avLst/>
          </a:prstGeom>
          <a:ln w="19050" cap="rnd">
            <a:solidFill>
              <a:srgbClr val="4595A5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76225" y="2009775"/>
            <a:ext cx="8801100" cy="0"/>
          </a:xfrm>
          <a:prstGeom prst="line">
            <a:avLst/>
          </a:prstGeom>
          <a:ln w="19050" cap="rnd">
            <a:solidFill>
              <a:srgbClr val="4595A5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300" y="3373038"/>
            <a:ext cx="3775075" cy="283130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5755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8" r="14808"/>
          <a:stretch>
            <a:fillRect/>
          </a:stretch>
        </p:blipFill>
        <p:spPr>
          <a:xfrm>
            <a:off x="4638675" y="2395154"/>
            <a:ext cx="3848470" cy="410089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404938"/>
            <a:ext cx="3265884" cy="3811588"/>
          </a:xfrm>
        </p:spPr>
        <p:txBody>
          <a:bodyPr/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Заполнить оставшееся место в ёмкости растительным маслом </a:t>
            </a:r>
            <a:endParaRPr lang="ru-RU" sz="2800" dirty="0">
              <a:latin typeface="Gabriola" panose="04040605051002020D02" pitchFamily="82" charset="0"/>
              <a:cs typeface="Aharoni" panose="02010803020104030203" pitchFamily="2" charset="-79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0" y="2934295"/>
            <a:ext cx="2767807" cy="207585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496492" y="738188"/>
            <a:ext cx="3868340" cy="595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Шаг 3</a:t>
            </a:r>
            <a:endParaRPr lang="ru-RU" sz="24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895725" y="123825"/>
            <a:ext cx="28575" cy="6681788"/>
          </a:xfrm>
          <a:prstGeom prst="line">
            <a:avLst/>
          </a:prstGeom>
          <a:ln w="19050" cap="rnd">
            <a:solidFill>
              <a:srgbClr val="4595A5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66700" y="1190625"/>
            <a:ext cx="3629025" cy="9526"/>
          </a:xfrm>
          <a:prstGeom prst="line">
            <a:avLst/>
          </a:prstGeom>
          <a:ln w="19050" cap="rnd">
            <a:solidFill>
              <a:srgbClr val="4595A5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57650" y="365463"/>
            <a:ext cx="4895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Уже после шага </a:t>
            </a: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3 </a:t>
            </a:r>
            <a:r>
              <a:rPr lang="ru-RU" sz="2800" dirty="0">
                <a:latin typeface="Gabriola" panose="04040605051002020D02" pitchFamily="82" charset="0"/>
                <a:cs typeface="Aharoni" panose="02010803020104030203" pitchFamily="2" charset="-79"/>
              </a:rPr>
              <a:t>можно наблюдать всплывающие и постепенно опускающиеся цветные пузырьки воды, которая имеет большую плотность, чем масло. </a:t>
            </a:r>
          </a:p>
        </p:txBody>
      </p:sp>
    </p:spTree>
    <p:extLst>
      <p:ext uri="{BB962C8B-B14F-4D97-AF65-F5344CB8AC3E}">
        <p14:creationId xmlns:p14="http://schemas.microsoft.com/office/powerpoint/2010/main" val="31168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333500"/>
            <a:ext cx="3265884" cy="5200650"/>
          </a:xfrm>
        </p:spPr>
        <p:txBody>
          <a:bodyPr/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Чтобы снова привести лавовую лампу в действие, необходимо положить в неё разделенную на несколько частей шипучую таблетку</a:t>
            </a:r>
            <a:endParaRPr lang="ru-RU" sz="2800" dirty="0">
              <a:latin typeface="Gabriola" panose="04040605051002020D02" pitchFamily="82" charset="0"/>
              <a:cs typeface="Aharoni" panose="02010803020104030203" pitchFamily="2" charset="-79"/>
            </a:endParaRPr>
          </a:p>
          <a:p>
            <a:endParaRPr lang="ru-RU" dirty="0"/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496492" y="738188"/>
            <a:ext cx="3868340" cy="595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Шаг 4</a:t>
            </a:r>
            <a:endParaRPr lang="ru-RU" sz="24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895725" y="123825"/>
            <a:ext cx="28575" cy="6681788"/>
          </a:xfrm>
          <a:prstGeom prst="line">
            <a:avLst/>
          </a:prstGeom>
          <a:ln w="19050" cap="rnd">
            <a:solidFill>
              <a:srgbClr val="4595A5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66700" y="1190625"/>
            <a:ext cx="3629025" cy="9526"/>
          </a:xfrm>
          <a:prstGeom prst="line">
            <a:avLst/>
          </a:prstGeom>
          <a:ln w="19050" cap="rnd">
            <a:solidFill>
              <a:srgbClr val="4595A5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57650" y="365463"/>
            <a:ext cx="489585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latin typeface="Gabriola" panose="04040605051002020D02" pitchFamily="82" charset="0"/>
                <a:cs typeface="Aharoni" panose="02010803020104030203" pitchFamily="2" charset="-79"/>
              </a:rPr>
              <a:t>Очень красиво выглядит лавовая лампа, подсвеченная фонариком, в темноте </a:t>
            </a:r>
            <a:endParaRPr lang="ru-RU" sz="2800" dirty="0">
              <a:latin typeface="Gabriola" panose="04040605051002020D02" pitchFamily="82" charset="0"/>
              <a:cs typeface="Aharoni" panose="02010803020104030203" pitchFamily="2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3752850"/>
            <a:ext cx="2197100" cy="164782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080398"/>
            <a:ext cx="2181226" cy="163591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r="14381"/>
          <a:stretch>
            <a:fillRect/>
          </a:stretch>
        </p:blipFill>
        <p:spPr>
          <a:xfrm>
            <a:off x="4181475" y="2345634"/>
            <a:ext cx="2447925" cy="257720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856" y="2311400"/>
            <a:ext cx="1958579" cy="261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3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1378</TotalTime>
  <Words>232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Презентация PowerPoint</vt:lpstr>
      <vt:lpstr>Почему я решил сделать лавовую лампу</vt:lpstr>
      <vt:lpstr>Для эксперимента потребуется</vt:lpstr>
      <vt:lpstr>Ход эксперимента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212</cp:revision>
  <dcterms:created xsi:type="dcterms:W3CDTF">2016-11-18T14:12:19Z</dcterms:created>
  <dcterms:modified xsi:type="dcterms:W3CDTF">2018-04-09T01:19:03Z</dcterms:modified>
</cp:coreProperties>
</file>