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15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2420888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anose="02040502050405020303" pitchFamily="18" charset="0"/>
              </a:rPr>
              <a:t> Проект</a:t>
            </a:r>
          </a:p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anose="02040502050405020303" pitchFamily="18" charset="0"/>
              </a:rPr>
              <a:t>«Юные</a:t>
            </a:r>
            <a:r>
              <a:rPr lang="ru-RU" sz="4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anose="02040502050405020303" pitchFamily="18" charset="0"/>
              </a:rPr>
              <a:t>метеорологи»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476672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2 «Золотая рыбка»</a:t>
            </a:r>
          </a:p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Нижнекамского муниципального района</a:t>
            </a:r>
          </a:p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Татарста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5949280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50844" y="435988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8 «Теремок»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://ds44.detkin-club.ru/images/events/mzl.btxvpzvw_5f6c1ad003f0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884" y="4124396"/>
            <a:ext cx="1824883" cy="1824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571291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4" y="154904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Александр\AppData\Local\Microsoft\Windows\Temporary Internet Files\Content.Word\IMG-20210409-WA000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6984776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9447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1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Александр\AppData\Local\Microsoft\Windows\Temporary Internet Files\Content.Word\IMG-20210409-WA000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764704"/>
            <a:ext cx="7056784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600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1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Александр\AppData\Local\Microsoft\Windows\Temporary Internet Files\Content.Word\IMG-20210409-WA000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3" r="5044" b="19618"/>
          <a:stretch/>
        </p:blipFill>
        <p:spPr bwMode="auto">
          <a:xfrm rot="16200000">
            <a:off x="809542" y="962685"/>
            <a:ext cx="3420459" cy="4104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Александр\AppData\Local\Microsoft\Windows\Temporary Internet Files\Content.Word\IMG-20210409-WA000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60" r="48010"/>
          <a:stretch/>
        </p:blipFill>
        <p:spPr bwMode="auto">
          <a:xfrm rot="16200000">
            <a:off x="4945872" y="1106701"/>
            <a:ext cx="3420459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9238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1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Александр\AppData\Local\Microsoft\Windows\Temporary Internet Files\Content.Word\20210412_14334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9" t="13031"/>
          <a:stretch/>
        </p:blipFill>
        <p:spPr bwMode="auto">
          <a:xfrm rot="10800000">
            <a:off x="539552" y="1700808"/>
            <a:ext cx="3905250" cy="2924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Александр\AppData\Local\Microsoft\Windows\Temporary Internet Files\Content.Word\20210412_14333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3"/>
          <a:stretch/>
        </p:blipFill>
        <p:spPr bwMode="auto">
          <a:xfrm rot="10800000">
            <a:off x="4572000" y="1484784"/>
            <a:ext cx="4152900" cy="27641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824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8276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404664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Georgia" panose="02040502050405020303" pitchFamily="18" charset="0"/>
              </a:rPr>
              <a:t>Проект разработали : </a:t>
            </a:r>
            <a:r>
              <a:rPr lang="ru-RU" sz="1600" dirty="0" smtClean="0">
                <a:latin typeface="Georgia" panose="02040502050405020303" pitchFamily="18" charset="0"/>
              </a:rPr>
              <a:t>воспитатели группы</a:t>
            </a:r>
          </a:p>
          <a:p>
            <a:pPr algn="just"/>
            <a:r>
              <a:rPr lang="ru-RU" sz="1600" b="1" dirty="0" smtClean="0">
                <a:latin typeface="Georgia" panose="02040502050405020303" pitchFamily="18" charset="0"/>
              </a:rPr>
              <a:t>Вид </a:t>
            </a:r>
            <a:r>
              <a:rPr lang="ru-RU" sz="1600" b="1" dirty="0">
                <a:latin typeface="Georgia" panose="02040502050405020303" pitchFamily="18" charset="0"/>
              </a:rPr>
              <a:t>проекта:</a:t>
            </a:r>
            <a:r>
              <a:rPr lang="ru-RU" sz="1600" dirty="0">
                <a:latin typeface="Georgia" panose="02040502050405020303" pitchFamily="18" charset="0"/>
              </a:rPr>
              <a:t> </a:t>
            </a:r>
            <a:r>
              <a:rPr lang="ru-RU" sz="1600" dirty="0" err="1" smtClean="0">
                <a:latin typeface="Georgia" panose="02040502050405020303" pitchFamily="18" charset="0"/>
              </a:rPr>
              <a:t>практико</a:t>
            </a:r>
            <a:r>
              <a:rPr lang="ru-RU" sz="1600" dirty="0" smtClean="0">
                <a:latin typeface="Georgia" panose="02040502050405020303" pitchFamily="18" charset="0"/>
              </a:rPr>
              <a:t> – ориентированный, исследовательский (2 месяца)</a:t>
            </a:r>
            <a:endParaRPr lang="ru-RU" sz="1600" dirty="0">
              <a:latin typeface="Georgia" panose="02040502050405020303" pitchFamily="18" charset="0"/>
            </a:endParaRPr>
          </a:p>
          <a:p>
            <a:pPr algn="just"/>
            <a:r>
              <a:rPr lang="ru-RU" sz="1600" b="1" dirty="0">
                <a:latin typeface="Georgia" panose="02040502050405020303" pitchFamily="18" charset="0"/>
              </a:rPr>
              <a:t>Срок реализации проекта: </a:t>
            </a:r>
            <a:r>
              <a:rPr lang="ru-RU" sz="1600" dirty="0" smtClean="0">
                <a:latin typeface="Georgia" panose="02040502050405020303" pitchFamily="18" charset="0"/>
              </a:rPr>
              <a:t>среднесрочный (апрель-май)</a:t>
            </a:r>
          </a:p>
          <a:p>
            <a:pPr algn="just"/>
            <a:r>
              <a:rPr lang="ru-RU" sz="1600" b="1" dirty="0" smtClean="0">
                <a:latin typeface="Georgia" panose="02040502050405020303" pitchFamily="18" charset="0"/>
              </a:rPr>
              <a:t>Участники </a:t>
            </a:r>
            <a:r>
              <a:rPr lang="ru-RU" sz="1600" b="1" dirty="0">
                <a:latin typeface="Georgia" panose="02040502050405020303" pitchFamily="18" charset="0"/>
              </a:rPr>
              <a:t>проекта:</a:t>
            </a:r>
            <a:endParaRPr lang="ru-RU" sz="1600" dirty="0">
              <a:latin typeface="Georgia" panose="02040502050405020303" pitchFamily="18" charset="0"/>
            </a:endParaRPr>
          </a:p>
          <a:p>
            <a:pPr algn="just"/>
            <a:r>
              <a:rPr lang="ru-RU" sz="1600" dirty="0">
                <a:latin typeface="Georgia" panose="02040502050405020303" pitchFamily="18" charset="0"/>
              </a:rPr>
              <a:t>• Дети  подготовительной к школе группы (6-7лет),</a:t>
            </a:r>
          </a:p>
          <a:p>
            <a:pPr algn="just"/>
            <a:r>
              <a:rPr lang="ru-RU" sz="1600" dirty="0">
                <a:latin typeface="Georgia" panose="02040502050405020303" pitchFamily="18" charset="0"/>
              </a:rPr>
              <a:t>• Воспитатели</a:t>
            </a:r>
          </a:p>
          <a:p>
            <a:pPr algn="just"/>
            <a:r>
              <a:rPr lang="ru-RU" sz="1600" dirty="0">
                <a:latin typeface="Georgia" panose="02040502050405020303" pitchFamily="18" charset="0"/>
              </a:rPr>
              <a:t>• Родители воспитанников.</a:t>
            </a:r>
          </a:p>
          <a:p>
            <a:pPr algn="just"/>
            <a:r>
              <a:rPr lang="ru-RU" sz="1600" b="1" dirty="0" smtClean="0">
                <a:latin typeface="Georgia" panose="02040502050405020303" pitchFamily="18" charset="0"/>
              </a:rPr>
              <a:t>База реализации проекта</a:t>
            </a:r>
            <a:r>
              <a:rPr lang="ru-RU" sz="1600" dirty="0" smtClean="0">
                <a:latin typeface="Georgia" panose="02040502050405020303" pitchFamily="18" charset="0"/>
              </a:rPr>
              <a:t>: </a:t>
            </a:r>
            <a:r>
              <a:rPr lang="ru-RU" sz="1600" dirty="0">
                <a:latin typeface="Georgia" panose="02040502050405020303" pitchFamily="18" charset="0"/>
              </a:rPr>
              <a:t>МАДОУ «Детский сад №2 «Золотая рыбка</a:t>
            </a:r>
            <a:r>
              <a:rPr lang="ru-RU" sz="1600" dirty="0" smtClean="0">
                <a:latin typeface="Georgia" panose="02040502050405020303" pitchFamily="18" charset="0"/>
              </a:rPr>
              <a:t>»(групповая комната, участок детского сада)</a:t>
            </a:r>
          </a:p>
          <a:p>
            <a:pPr algn="just"/>
            <a:endParaRPr lang="ru-RU" sz="1600" b="1" dirty="0" smtClean="0">
              <a:latin typeface="Georgia" panose="02040502050405020303" pitchFamily="18" charset="0"/>
            </a:endParaRPr>
          </a:p>
          <a:p>
            <a:pPr algn="just"/>
            <a:r>
              <a:rPr lang="ru-RU" sz="1600" b="1" dirty="0" smtClean="0">
                <a:latin typeface="Georgia" panose="02040502050405020303" pitchFamily="18" charset="0"/>
              </a:rPr>
              <a:t>Проблема: </a:t>
            </a:r>
            <a:r>
              <a:rPr lang="ru-RU" sz="1600" dirty="0" smtClean="0">
                <a:latin typeface="Georgia" panose="02040502050405020303" pitchFamily="18" charset="0"/>
              </a:rPr>
              <a:t>у </a:t>
            </a:r>
            <a:r>
              <a:rPr lang="ru-RU" sz="1600" dirty="0">
                <a:latin typeface="Georgia" panose="02040502050405020303" pitchFamily="18" charset="0"/>
              </a:rPr>
              <a:t>дошкольников не сформированы знания о погоде, недостаточно условий для практики организации наблюдений за явлениями погоды с использованием измерительных приборов</a:t>
            </a:r>
            <a:r>
              <a:rPr lang="ru-RU" sz="1600" dirty="0" smtClean="0"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sz="1600" dirty="0">
              <a:latin typeface="Georgia" panose="02040502050405020303" pitchFamily="18" charset="0"/>
            </a:endParaRPr>
          </a:p>
          <a:p>
            <a:pPr algn="just"/>
            <a:r>
              <a:rPr lang="ru-RU" sz="1600" b="1" dirty="0" smtClean="0">
                <a:latin typeface="Georgia" panose="02040502050405020303" pitchFamily="18" charset="0"/>
              </a:rPr>
              <a:t>Актуальность: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Georgia" panose="02040502050405020303" pitchFamily="18" charset="0"/>
              </a:rPr>
              <a:t>почему </a:t>
            </a:r>
            <a:r>
              <a:rPr lang="ru-RU" sz="1600" dirty="0">
                <a:latin typeface="Georgia" panose="02040502050405020303" pitchFamily="18" charset="0"/>
              </a:rPr>
              <a:t>мы считаем, что такой способ взаимодействия с детьми, как наблюдение за погодой, актуален? </a:t>
            </a:r>
            <a:r>
              <a:rPr lang="ru-RU" sz="1600" b="1" dirty="0">
                <a:latin typeface="Georgia" panose="02040502050405020303" pitchFamily="18" charset="0"/>
              </a:rPr>
              <a:t>Во-первых, </a:t>
            </a:r>
            <a:r>
              <a:rPr lang="ru-RU" sz="1600" dirty="0">
                <a:latin typeface="Georgia" panose="02040502050405020303" pitchFamily="18" charset="0"/>
              </a:rPr>
              <a:t>знакомый дошкольникам процесс наблюдения за явлениями погоды можно сделать интересным, оборудовав на территории дошкольного учреждения метеорологическую станцию. </a:t>
            </a:r>
            <a:r>
              <a:rPr lang="ru-RU" sz="1600" b="1" dirty="0">
                <a:latin typeface="Georgia" panose="02040502050405020303" pitchFamily="18" charset="0"/>
              </a:rPr>
              <a:t>Во-вторых,</a:t>
            </a:r>
            <a:r>
              <a:rPr lang="ru-RU" sz="1600" dirty="0">
                <a:latin typeface="Georgia" panose="02040502050405020303" pitchFamily="18" charset="0"/>
              </a:rPr>
              <a:t> занятия юных метеорологов, которые дети воспринимают как новую интересную ролевую игру, помогут познакомить их с метеорологическими приборами и способами их применения на практике; </a:t>
            </a:r>
            <a:r>
              <a:rPr lang="ru-RU" sz="1600" b="1" dirty="0">
                <a:latin typeface="Georgia" panose="02040502050405020303" pitchFamily="18" charset="0"/>
              </a:rPr>
              <a:t>В-третьих, </a:t>
            </a:r>
            <a:r>
              <a:rPr lang="ru-RU" sz="1600" dirty="0">
                <a:latin typeface="Georgia" panose="02040502050405020303" pitchFamily="18" charset="0"/>
              </a:rPr>
              <a:t>у детей в ходе организованной деятельности будут развиваться умения выявлять проблему, наблюдать, проводить эксперимент, </a:t>
            </a:r>
            <a:r>
              <a:rPr lang="ru-RU" sz="1600" dirty="0" smtClean="0">
                <a:latin typeface="Georgia" panose="02040502050405020303" pitchFamily="18" charset="0"/>
              </a:rPr>
              <a:t>обобщать, анализировать.</a:t>
            </a:r>
            <a:endParaRPr lang="ru-RU" sz="160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just"/>
            <a:endParaRPr lang="ru-RU" sz="1600" b="1" dirty="0">
              <a:latin typeface="Georgia" panose="02040502050405020303" pitchFamily="18" charset="0"/>
            </a:endParaRPr>
          </a:p>
        </p:txBody>
      </p:sp>
      <p:pic>
        <p:nvPicPr>
          <p:cNvPr id="15364" name="Picture 4" descr="https://ds05.infourok.ru/uploads/ex/0977/00110cee-88b394f2/hello_html_2b7dc87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994" y="911358"/>
            <a:ext cx="1637928" cy="115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1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25" y="162575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560" y="476672"/>
            <a:ext cx="8449919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latin typeface="Georgia" panose="02040502050405020303" pitchFamily="18" charset="0"/>
              </a:rPr>
              <a:t>Цель </a:t>
            </a:r>
            <a:r>
              <a:rPr lang="ru-RU" b="1" dirty="0">
                <a:latin typeface="Georgia" panose="02040502050405020303" pitchFamily="18" charset="0"/>
              </a:rPr>
              <a:t>проекта</a:t>
            </a:r>
            <a:r>
              <a:rPr lang="ru-RU" b="1" dirty="0" smtClean="0">
                <a:latin typeface="Georgia" panose="02040502050405020303" pitchFamily="18" charset="0"/>
              </a:rPr>
              <a:t>:</a:t>
            </a:r>
            <a:r>
              <a:rPr lang="ru-RU" dirty="0"/>
              <a:t> </a:t>
            </a:r>
            <a:r>
              <a:rPr lang="ru-RU" sz="1600" dirty="0">
                <a:latin typeface="Georgia" panose="02040502050405020303" pitchFamily="18" charset="0"/>
              </a:rPr>
              <a:t>создание предметно - развивающей среды для познавательной и исследовательской деятельности старших дошкольников, формирование у дошкольников элементарных представлений о погоде и ее значении в жизни человека.</a:t>
            </a:r>
          </a:p>
          <a:p>
            <a:pPr algn="just"/>
            <a:r>
              <a:rPr lang="ru-RU" b="1" dirty="0">
                <a:latin typeface="Georgia" panose="02040502050405020303" pitchFamily="18" charset="0"/>
              </a:rPr>
              <a:t> </a:t>
            </a:r>
            <a:endParaRPr lang="ru-RU" b="1" dirty="0" smtClean="0">
              <a:latin typeface="Georgia" panose="02040502050405020303" pitchFamily="18" charset="0"/>
            </a:endParaRPr>
          </a:p>
          <a:p>
            <a:pPr lvl="0"/>
            <a:r>
              <a:rPr lang="ru-RU" b="1" dirty="0" smtClean="0">
                <a:latin typeface="Georgia" panose="02040502050405020303" pitchFamily="18" charset="0"/>
              </a:rPr>
              <a:t>Задачи</a:t>
            </a:r>
            <a:r>
              <a:rPr lang="ru-RU" b="1" dirty="0">
                <a:latin typeface="Georgia" panose="02040502050405020303" pitchFamily="18" charset="0"/>
              </a:rPr>
              <a:t>: </a:t>
            </a:r>
            <a:endParaRPr lang="ru-RU" b="1" dirty="0" smtClean="0">
              <a:latin typeface="Georgia" panose="02040502050405020303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Georgia" panose="02040502050405020303" pitchFamily="18" charset="0"/>
              </a:rPr>
              <a:t>познакомить </a:t>
            </a:r>
            <a:r>
              <a:rPr lang="ru-RU" sz="1600" dirty="0">
                <a:latin typeface="Georgia" panose="02040502050405020303" pitchFamily="18" charset="0"/>
              </a:rPr>
              <a:t>с профессией метеоролога;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формировать представление о значении погоды в жизни человека</a:t>
            </a:r>
            <a:r>
              <a:rPr lang="ru-RU" sz="1600" dirty="0" smtClean="0">
                <a:latin typeface="Georgia" panose="02040502050405020303" pitchFamily="18" charset="0"/>
              </a:rPr>
              <a:t>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Georgia" panose="02040502050405020303" pitchFamily="18" charset="0"/>
              </a:rPr>
              <a:t> </a:t>
            </a:r>
            <a:r>
              <a:rPr lang="ru-RU" sz="1600" dirty="0">
                <a:latin typeface="Georgia" panose="02040502050405020303" pitchFamily="18" charset="0"/>
              </a:rPr>
              <a:t>растительного и животного мира (народные приметы о погоде);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познакомить детей с приборами – помощниками: термометром, </a:t>
            </a:r>
            <a:endParaRPr lang="ru-RU" sz="1600" dirty="0" smtClean="0">
              <a:latin typeface="Georgia" panose="02040502050405020303" pitchFamily="18" charset="0"/>
            </a:endParaRP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latin typeface="Georgia" panose="02040502050405020303" pitchFamily="18" charset="0"/>
              </a:rPr>
              <a:t>     флюгером</a:t>
            </a:r>
            <a:r>
              <a:rPr lang="ru-RU" sz="1600" dirty="0">
                <a:latin typeface="Georgia" panose="02040502050405020303" pitchFamily="18" charset="0"/>
              </a:rPr>
              <a:t>, дождемером, барометром, компасом, гигрометром, </a:t>
            </a:r>
            <a:endParaRPr lang="ru-RU" sz="1600" dirty="0" smtClean="0">
              <a:latin typeface="Georgia" panose="02040502050405020303" pitchFamily="18" charset="0"/>
            </a:endParaRP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latin typeface="Georgia" panose="02040502050405020303" pitchFamily="18" charset="0"/>
              </a:rPr>
              <a:t>     ветряным </a:t>
            </a:r>
            <a:r>
              <a:rPr lang="ru-RU" sz="1600" dirty="0">
                <a:latin typeface="Georgia" panose="02040502050405020303" pitchFamily="18" charset="0"/>
              </a:rPr>
              <a:t>рукавом, </a:t>
            </a:r>
            <a:r>
              <a:rPr lang="ru-RU" sz="1600" dirty="0" smtClean="0">
                <a:latin typeface="Georgia" panose="02040502050405020303" pitchFamily="18" charset="0"/>
              </a:rPr>
              <a:t>      солнечными </a:t>
            </a:r>
            <a:r>
              <a:rPr lang="ru-RU" sz="1600" dirty="0">
                <a:latin typeface="Georgia" panose="02040502050405020303" pitchFamily="18" charset="0"/>
              </a:rPr>
              <a:t>часами;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обучение детей снятию показаний приборов, сравнению их между собой;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дать знания о растениях, помогающих человеку определять погоду;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формировать представления о четырех частях света;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познакомить детей с назначением метеорологической станции и ее содержимым;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воспитание бережного отношения ко всему живому на Земле, любви к природе;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воспитание навыков применения знаний на практике;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привлечение родителей к изготовлению </a:t>
            </a:r>
            <a:r>
              <a:rPr lang="ru-RU" sz="1600" dirty="0" err="1" smtClean="0">
                <a:latin typeface="Georgia" panose="02040502050405020303" pitchFamily="18" charset="0"/>
              </a:rPr>
              <a:t>метеоприборов</a:t>
            </a:r>
            <a:r>
              <a:rPr lang="ru-RU" sz="1600" dirty="0" smtClean="0">
                <a:latin typeface="Georgia" panose="02040502050405020303" pitchFamily="18" charset="0"/>
              </a:rPr>
              <a:t> </a:t>
            </a:r>
            <a:r>
              <a:rPr lang="ru-RU" sz="1600" dirty="0">
                <a:latin typeface="Georgia" panose="02040502050405020303" pitchFamily="18" charset="0"/>
              </a:rPr>
              <a:t>для наблюдения за погодой.</a:t>
            </a:r>
          </a:p>
          <a:p>
            <a:pPr algn="just"/>
            <a:endParaRPr lang="ru-RU" dirty="0"/>
          </a:p>
        </p:txBody>
      </p:sp>
      <p:pic>
        <p:nvPicPr>
          <p:cNvPr id="14338" name="Picture 2" descr="https://i.ytimg.com/vi/gmXvxWCtraM/maxresdefaul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0"/>
          <a:stretch/>
        </p:blipFill>
        <p:spPr bwMode="auto">
          <a:xfrm>
            <a:off x="7254532" y="1772816"/>
            <a:ext cx="152597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908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3" y="188641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5" y="548680"/>
            <a:ext cx="72728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latin typeface="Georgia" panose="02040502050405020303" pitchFamily="18" charset="0"/>
              </a:rPr>
              <a:t>Предполагаемый результат: 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Georgia" panose="02040502050405020303" pitchFamily="18" charset="0"/>
              </a:rPr>
              <a:t>Дети должны получить элементарные представления о погоде и значении ее в жизни человека.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Georgia" panose="02040502050405020303" pitchFamily="18" charset="0"/>
              </a:rPr>
              <a:t>Приобрести навыки использования приборов для наблюдения за погодой.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Georgia" panose="02040502050405020303" pitchFamily="18" charset="0"/>
              </a:rPr>
              <a:t>Иметь простейшие представления о температуре воздуха, влажности, о направлении ветра, о количестве выпавших осадков.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З</a:t>
            </a:r>
            <a:r>
              <a:rPr lang="ru-RU" sz="1600" dirty="0" smtClean="0">
                <a:latin typeface="Georgia" panose="02040502050405020303" pitchFamily="18" charset="0"/>
              </a:rPr>
              <a:t>нать </a:t>
            </a:r>
            <a:r>
              <a:rPr lang="ru-RU" sz="1600" dirty="0">
                <a:latin typeface="Georgia" panose="02040502050405020303" pitchFamily="18" charset="0"/>
              </a:rPr>
              <a:t>приметы, пословицы, поговорки о погоде.</a:t>
            </a:r>
            <a:endParaRPr lang="ru-RU" sz="1600" dirty="0" smtClean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975231"/>
            <a:ext cx="72728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Этапы реализации проекта:</a:t>
            </a:r>
            <a:r>
              <a:rPr lang="ru-RU" dirty="0">
                <a:latin typeface="Georgia" panose="02040502050405020303" pitchFamily="18" charset="0"/>
              </a:rPr>
              <a:t> </a:t>
            </a:r>
            <a:endParaRPr lang="ru-RU" dirty="0" smtClean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 этап – Организационно - подготовительный;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2 этап -  </a:t>
            </a:r>
            <a:r>
              <a:rPr lang="ru-RU" sz="1600" dirty="0">
                <a:latin typeface="Georgia" panose="02040502050405020303" pitchFamily="18" charset="0"/>
              </a:rPr>
              <a:t>П</a:t>
            </a:r>
            <a:r>
              <a:rPr lang="ru-RU" sz="1600" dirty="0" smtClean="0">
                <a:latin typeface="Georgia" panose="02040502050405020303" pitchFamily="18" charset="0"/>
              </a:rPr>
              <a:t>рактический</a:t>
            </a:r>
            <a:r>
              <a:rPr lang="ru-RU" sz="1600" dirty="0">
                <a:latin typeface="Georgia" panose="02040502050405020303" pitchFamily="18" charset="0"/>
              </a:rPr>
              <a:t>; </a:t>
            </a:r>
            <a:endParaRPr lang="ru-RU" sz="1600" dirty="0" smtClean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3 этап -  Заключительный.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5" y="4114004"/>
            <a:ext cx="791083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Georgia" panose="02040502050405020303" pitchFamily="18" charset="0"/>
              </a:rPr>
              <a:t>Формы:</a:t>
            </a:r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наблюдения </a:t>
            </a:r>
            <a:r>
              <a:rPr lang="ru-RU" sz="1600" dirty="0" smtClean="0">
                <a:latin typeface="Georgia" panose="02040502050405020303" pitchFamily="18" charset="0"/>
              </a:rPr>
              <a:t>, беседы, досуги</a:t>
            </a:r>
            <a:r>
              <a:rPr lang="ru-RU" sz="1600" dirty="0">
                <a:latin typeface="Georgia" panose="02040502050405020303" pitchFamily="18" charset="0"/>
              </a:rPr>
              <a:t>, консультативная работа с </a:t>
            </a:r>
            <a:r>
              <a:rPr lang="ru-RU" sz="1600" dirty="0" smtClean="0">
                <a:latin typeface="Georgia" panose="02040502050405020303" pitchFamily="18" charset="0"/>
              </a:rPr>
              <a:t>родителями, свободно- </a:t>
            </a:r>
            <a:r>
              <a:rPr lang="ru-RU" sz="1600" dirty="0">
                <a:latin typeface="Georgia" panose="02040502050405020303" pitchFamily="18" charset="0"/>
              </a:rPr>
              <a:t>самостоятельная деятельность (индивидуальная работа с использованием дидактических материалов), совместная деятельность со взрослыми.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 </a:t>
            </a:r>
          </a:p>
          <a:p>
            <a:pPr algn="ctr"/>
            <a:r>
              <a:rPr lang="ru-RU" sz="1600" b="1" dirty="0">
                <a:latin typeface="Georgia" panose="02040502050405020303" pitchFamily="18" charset="0"/>
              </a:rPr>
              <a:t>Методы:</a:t>
            </a:r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игровой, практический, словесный, наглядный, ИКТ.</a:t>
            </a:r>
          </a:p>
          <a:p>
            <a:pPr algn="ctr"/>
            <a:r>
              <a:rPr lang="ru-RU" dirty="0"/>
              <a:t> </a:t>
            </a:r>
          </a:p>
        </p:txBody>
      </p:sp>
      <p:pic>
        <p:nvPicPr>
          <p:cNvPr id="1026" name="Picture 2" descr="https://stihi.ru/pics/2020/07/21/8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8641"/>
            <a:ext cx="1622497" cy="12164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bsolutera.ru/uploads/article/logo/5593/Radug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160444"/>
            <a:ext cx="1894219" cy="13389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193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1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381074"/>
            <a:ext cx="8784976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Этапы проекта</a:t>
            </a:r>
            <a:r>
              <a:rPr lang="ru-RU" b="1" dirty="0" smtClean="0">
                <a:latin typeface="Georgia" panose="02040502050405020303" pitchFamily="18" charset="0"/>
              </a:rPr>
              <a:t>:</a:t>
            </a:r>
          </a:p>
          <a:p>
            <a:pPr algn="ctr"/>
            <a:r>
              <a:rPr lang="ru-RU" sz="1600" b="1" u="sng" dirty="0" smtClean="0">
                <a:latin typeface="Georgia" panose="02040502050405020303" pitchFamily="18" charset="0"/>
              </a:rPr>
              <a:t>Подготовительный</a:t>
            </a:r>
            <a:endParaRPr lang="ru-RU" sz="1600" b="1" dirty="0">
              <a:latin typeface="Georgia" panose="02040502050405020303" pitchFamily="18" charset="0"/>
            </a:endParaRPr>
          </a:p>
          <a:p>
            <a:pPr marL="342900" lvl="0" indent="-342900" algn="ctr">
              <a:buFont typeface="Wingdings" panose="05000000000000000000" pitchFamily="2" charset="2"/>
              <a:buChar char="ü"/>
            </a:pPr>
            <a:r>
              <a:rPr lang="ru-RU" sz="1600" dirty="0">
                <a:latin typeface="Georgia" panose="02040502050405020303" pitchFamily="18" charset="0"/>
              </a:rPr>
              <a:t>О</a:t>
            </a:r>
            <a:r>
              <a:rPr lang="ru-RU" sz="1600" dirty="0" smtClean="0">
                <a:latin typeface="Georgia" panose="02040502050405020303" pitchFamily="18" charset="0"/>
              </a:rPr>
              <a:t>бозначение цели, задачи проекта;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Georgia" panose="02040502050405020303" pitchFamily="18" charset="0"/>
              </a:rPr>
              <a:t>О</a:t>
            </a:r>
            <a:r>
              <a:rPr lang="ru-RU" sz="1600" dirty="0" smtClean="0">
                <a:latin typeface="Georgia" panose="02040502050405020303" pitchFamily="18" charset="0"/>
              </a:rPr>
              <a:t>пределение </a:t>
            </a:r>
            <a:r>
              <a:rPr lang="ru-RU" sz="1600" dirty="0">
                <a:latin typeface="Georgia" panose="02040502050405020303" pitchFamily="18" charset="0"/>
              </a:rPr>
              <a:t>сроков проведения проекта;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sz="1600" dirty="0">
                <a:latin typeface="Georgia" panose="02040502050405020303" pitchFamily="18" charset="0"/>
              </a:rPr>
              <a:t>С</a:t>
            </a:r>
            <a:r>
              <a:rPr lang="ru-RU" sz="1600" dirty="0" smtClean="0">
                <a:latin typeface="Georgia" panose="02040502050405020303" pitchFamily="18" charset="0"/>
              </a:rPr>
              <a:t>оставление </a:t>
            </a:r>
            <a:r>
              <a:rPr lang="ru-RU" sz="1600" dirty="0">
                <a:latin typeface="Georgia" panose="02040502050405020303" pitchFamily="18" charset="0"/>
              </a:rPr>
              <a:t>плана работы над проектом</a:t>
            </a:r>
            <a:r>
              <a:rPr lang="ru-RU" sz="1600" dirty="0" smtClean="0">
                <a:latin typeface="Georgia" panose="02040502050405020303" pitchFamily="18" charset="0"/>
              </a:rPr>
              <a:t>.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sz="1600" dirty="0">
                <a:latin typeface="Georgia" panose="02040502050405020303" pitchFamily="18" charset="0"/>
              </a:rPr>
              <a:t>Информирование родителей о планировании работы с детьми по проекту </a:t>
            </a:r>
            <a:r>
              <a:rPr lang="ru-RU" sz="1600" dirty="0" smtClean="0">
                <a:latin typeface="Georgia" panose="02040502050405020303" pitchFamily="18" charset="0"/>
              </a:rPr>
              <a:t>«Юные метеорологи».</a:t>
            </a:r>
            <a:endParaRPr lang="ru-RU" sz="1600" dirty="0">
              <a:latin typeface="Georgia" panose="02040502050405020303" pitchFamily="18" charset="0"/>
            </a:endParaRP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sz="1600" dirty="0">
                <a:latin typeface="Georgia" panose="02040502050405020303" pitchFamily="18" charset="0"/>
              </a:rPr>
              <a:t>Подбор художественной литературы для детей  по выбранной тематике.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sz="1600" dirty="0">
                <a:latin typeface="Georgia" panose="02040502050405020303" pitchFamily="18" charset="0"/>
              </a:rPr>
              <a:t>Подбор необходимого оборудования и пособий для практического обогащения проекта.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 </a:t>
            </a:r>
            <a:r>
              <a:rPr lang="ru-RU" sz="1600" b="1" u="sng" dirty="0" smtClean="0">
                <a:latin typeface="Georgia" panose="02040502050405020303" pitchFamily="18" charset="0"/>
              </a:rPr>
              <a:t>Основной</a:t>
            </a:r>
            <a:endParaRPr lang="ru-RU" sz="1600" b="1" dirty="0">
              <a:latin typeface="Georgia" panose="02040502050405020303" pitchFamily="18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П</a:t>
            </a:r>
            <a:r>
              <a:rPr lang="ru-RU" sz="1600" dirty="0" smtClean="0">
                <a:latin typeface="Georgia" panose="02040502050405020303" pitchFamily="18" charset="0"/>
              </a:rPr>
              <a:t>одготовка </a:t>
            </a:r>
            <a:r>
              <a:rPr lang="ru-RU" sz="1600" dirty="0">
                <a:latin typeface="Georgia" panose="02040502050405020303" pitchFamily="18" charset="0"/>
              </a:rPr>
              <a:t>площадки;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У</a:t>
            </a:r>
            <a:r>
              <a:rPr lang="ru-RU" sz="1600" dirty="0" smtClean="0">
                <a:latin typeface="Georgia" panose="02040502050405020303" pitchFamily="18" charset="0"/>
              </a:rPr>
              <a:t>становление </a:t>
            </a:r>
            <a:r>
              <a:rPr lang="ru-RU" sz="1600" dirty="0">
                <a:latin typeface="Georgia" panose="02040502050405020303" pitchFamily="18" charset="0"/>
              </a:rPr>
              <a:t>оборудования: вмонтирование </a:t>
            </a:r>
            <a:r>
              <a:rPr lang="ru-RU" sz="1600" dirty="0" smtClean="0">
                <a:latin typeface="Georgia" panose="02040502050405020303" pitchFamily="18" charset="0"/>
              </a:rPr>
              <a:t>термометров, </a:t>
            </a:r>
            <a:r>
              <a:rPr lang="ru-RU" sz="1600" dirty="0">
                <a:latin typeface="Georgia" panose="02040502050405020303" pitchFamily="18" charset="0"/>
              </a:rPr>
              <a:t>размещение </a:t>
            </a:r>
            <a:r>
              <a:rPr lang="ru-RU" sz="1600" dirty="0" err="1" smtClean="0">
                <a:latin typeface="Georgia" panose="02040502050405020303" pitchFamily="18" charset="0"/>
              </a:rPr>
              <a:t>осадкомера</a:t>
            </a:r>
            <a:r>
              <a:rPr lang="ru-RU" sz="1600" dirty="0" smtClean="0">
                <a:latin typeface="Georgia" panose="02040502050405020303" pitchFamily="18" charset="0"/>
              </a:rPr>
              <a:t> </a:t>
            </a:r>
            <a:r>
              <a:rPr lang="ru-RU" sz="1600" dirty="0">
                <a:latin typeface="Georgia" panose="02040502050405020303" pitchFamily="18" charset="0"/>
              </a:rPr>
              <a:t>(дождемера), </a:t>
            </a:r>
            <a:r>
              <a:rPr lang="ru-RU" sz="1600" dirty="0" smtClean="0">
                <a:latin typeface="Georgia" panose="02040502050405020303" pitchFamily="18" charset="0"/>
              </a:rPr>
              <a:t> </a:t>
            </a:r>
            <a:r>
              <a:rPr lang="ru-RU" sz="1600" dirty="0">
                <a:latin typeface="Georgia" panose="02040502050405020303" pitchFamily="18" charset="0"/>
              </a:rPr>
              <a:t>солнечных часов, песочных часов;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высадка цветов – </a:t>
            </a:r>
            <a:r>
              <a:rPr lang="ru-RU" sz="1600" dirty="0" smtClean="0">
                <a:latin typeface="Georgia" panose="02040502050405020303" pitchFamily="18" charset="0"/>
              </a:rPr>
              <a:t>барометров и т.д.</a:t>
            </a:r>
            <a:endParaRPr lang="ru-RU" sz="1600" dirty="0">
              <a:latin typeface="Georgia" panose="02040502050405020303" pitchFamily="18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В</a:t>
            </a:r>
            <a:r>
              <a:rPr lang="ru-RU" sz="1600" dirty="0" smtClean="0">
                <a:latin typeface="Georgia" panose="02040502050405020303" pitchFamily="18" charset="0"/>
              </a:rPr>
              <a:t>ыявление </a:t>
            </a:r>
            <a:r>
              <a:rPr lang="ru-RU" sz="1600" dirty="0">
                <a:latin typeface="Georgia" panose="02040502050405020303" pitchFamily="18" charset="0"/>
              </a:rPr>
              <a:t>интереса и уровня знаний детей по теме «Прогноз погоды»;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Georgia" panose="02040502050405020303" pitchFamily="18" charset="0"/>
              </a:rPr>
              <a:t>Р</a:t>
            </a:r>
            <a:r>
              <a:rPr lang="ru-RU" sz="1600" dirty="0" smtClean="0">
                <a:latin typeface="Georgia" panose="02040502050405020303" pitchFamily="18" charset="0"/>
              </a:rPr>
              <a:t>абота </a:t>
            </a:r>
            <a:r>
              <a:rPr lang="ru-RU" sz="1600" dirty="0">
                <a:latin typeface="Georgia" panose="02040502050405020303" pitchFamily="18" charset="0"/>
              </a:rPr>
              <a:t>на метеостанции, с картой погоды и с дневником наблюдений</a:t>
            </a:r>
            <a:r>
              <a:rPr lang="ru-RU" sz="1600" dirty="0" smtClean="0">
                <a:latin typeface="Georgia" panose="02040502050405020303" pitchFamily="18" charset="0"/>
              </a:rPr>
              <a:t>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600" dirty="0">
                <a:latin typeface="Georgia" panose="02040502050405020303" pitchFamily="18" charset="0"/>
              </a:rPr>
              <a:t>Привлечение родителей к изготовлению метеорологических </a:t>
            </a:r>
            <a:r>
              <a:rPr lang="ru-RU" sz="1600" dirty="0" smtClean="0">
                <a:latin typeface="Georgia" panose="02040502050405020303" pitchFamily="18" charset="0"/>
              </a:rPr>
              <a:t>приборов</a:t>
            </a:r>
            <a:r>
              <a:rPr lang="ru-RU" sz="1600" dirty="0" smtClean="0"/>
              <a:t>; </a:t>
            </a:r>
            <a:r>
              <a:rPr lang="ru-RU" sz="1600" dirty="0">
                <a:latin typeface="Georgia" panose="02040502050405020303" pitchFamily="18" charset="0"/>
              </a:rPr>
              <a:t>дидактических игр и пособий</a:t>
            </a:r>
            <a:endParaRPr lang="ru-RU" sz="1600" dirty="0"/>
          </a:p>
          <a:p>
            <a:pPr algn="ctr"/>
            <a:r>
              <a:rPr lang="ru-RU" sz="1600" b="1" u="sng" dirty="0" smtClean="0">
                <a:latin typeface="Georgia" panose="02040502050405020303" pitchFamily="18" charset="0"/>
              </a:rPr>
              <a:t>Заключительный</a:t>
            </a:r>
            <a:endParaRPr lang="ru-RU" sz="1600" b="1" dirty="0">
              <a:latin typeface="Georgia" panose="02040502050405020303" pitchFamily="18" charset="0"/>
            </a:endParaRPr>
          </a:p>
          <a:p>
            <a:pPr marL="285750" lvl="0" indent="-285750" algn="ctr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Georgia" panose="02040502050405020303" pitchFamily="18" charset="0"/>
              </a:rPr>
              <a:t>Итоговое мероприятие «У </a:t>
            </a:r>
            <a:r>
              <a:rPr lang="ru-RU" sz="1600" dirty="0">
                <a:latin typeface="Georgia" panose="02040502050405020303" pitchFamily="18" charset="0"/>
              </a:rPr>
              <a:t>природы нет плохой погоды».</a:t>
            </a:r>
          </a:p>
          <a:p>
            <a:pPr marL="285750" lvl="0" indent="-285750" algn="ctr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Georgia" panose="02040502050405020303" pitchFamily="18" charset="0"/>
              </a:rPr>
              <a:t>Презентация проекта  «Юные метеорологи».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Georgia" panose="02040502050405020303" pitchFamily="18" charset="0"/>
              </a:rPr>
              <a:t>Выставка </a:t>
            </a:r>
            <a:r>
              <a:rPr lang="ru-RU" sz="1600" dirty="0" smtClean="0">
                <a:latin typeface="Georgia" panose="02040502050405020303" pitchFamily="18" charset="0"/>
              </a:rPr>
              <a:t>дидактических игр и пособий </a:t>
            </a:r>
            <a:r>
              <a:rPr lang="ru-RU" sz="1600" dirty="0" smtClean="0">
                <a:latin typeface="Georgia" panose="02040502050405020303" pitchFamily="18" charset="0"/>
              </a:rPr>
              <a:t>созданных </a:t>
            </a:r>
            <a:r>
              <a:rPr lang="ru-RU" sz="1600" dirty="0" smtClean="0">
                <a:latin typeface="Georgia" panose="02040502050405020303" pitchFamily="18" charset="0"/>
              </a:rPr>
              <a:t>родителями </a:t>
            </a:r>
            <a:endParaRPr lang="ru-RU" sz="1600" dirty="0">
              <a:latin typeface="Georgia" panose="02040502050405020303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1600" dirty="0" smtClean="0">
                <a:latin typeface="Georgia" panose="02040502050405020303" pitchFamily="18" charset="0"/>
              </a:rPr>
              <a:t> «Народные </a:t>
            </a:r>
            <a:r>
              <a:rPr lang="ru-RU" sz="1600" dirty="0">
                <a:latin typeface="Georgia" panose="02040502050405020303" pitchFamily="18" charset="0"/>
              </a:rPr>
              <a:t>приметы о погоде</a:t>
            </a:r>
            <a:r>
              <a:rPr lang="ru-RU" sz="1600" dirty="0" smtClean="0">
                <a:latin typeface="Georgia" panose="02040502050405020303" pitchFamily="18" charset="0"/>
              </a:rPr>
              <a:t>» </a:t>
            </a:r>
            <a:r>
              <a:rPr lang="ru-RU" sz="1600" dirty="0" smtClean="0"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latin typeface="Georgia" panose="02040502050405020303" pitchFamily="18" charset="0"/>
              </a:rPr>
              <a:t>«Цветы – барометры»</a:t>
            </a:r>
            <a:endParaRPr lang="ru-RU" sz="1600" dirty="0">
              <a:latin typeface="Georgia" panose="02040502050405020303" pitchFamily="18" charset="0"/>
            </a:endParaRPr>
          </a:p>
          <a:p>
            <a:pPr lvl="0" algn="ctr"/>
            <a:endParaRPr lang="ru-RU" sz="1600" dirty="0">
              <a:latin typeface="Georgia" panose="02040502050405020303" pitchFamily="18" charset="0"/>
            </a:endParaRPr>
          </a:p>
        </p:txBody>
      </p:sp>
      <p:pic>
        <p:nvPicPr>
          <p:cNvPr id="2050" name="Picture 2" descr="https://sun3-13.userapi.com/OPcyEiDNbJi7fhIOKmfncwEfEtOny_gx8Sq14g/0r2KOU4Duh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285" y="216430"/>
            <a:ext cx="1656182" cy="16561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351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8286687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1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194219"/>
              </p:ext>
            </p:extLst>
          </p:nvPr>
        </p:nvGraphicFramePr>
        <p:xfrm>
          <a:off x="899592" y="996142"/>
          <a:ext cx="7632848" cy="528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2016224"/>
                <a:gridCol w="4464496"/>
              </a:tblGrid>
              <a:tr h="298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Georgia" panose="02040502050405020303" pitchFamily="18" charset="0"/>
                        </a:rPr>
                        <a:t>Название мероприятия</a:t>
                      </a:r>
                      <a:endParaRPr lang="ru-RU" sz="11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Задачи  мероприятия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Форма  проведения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651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Что такое  погода?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Знакомить с погодными явлениями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Беседа, загадки, дидактические </a:t>
                      </a:r>
                      <a:r>
                        <a:rPr lang="ru-RU" sz="1000" dirty="0" smtClean="0">
                          <a:effectLst/>
                          <a:latin typeface="Georgia" panose="02040502050405020303" pitchFamily="18" charset="0"/>
                        </a:rPr>
                        <a:t>игры.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Заучивание пословиц, поговорок и загадок о природе.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Чтение художественной литературы. Опыты - эксперименты с водой, воздухом Обогащение и систематизирование знания детей о воде, воздухе и их свойствах через организацию совместной деятельности.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651913"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История</a:t>
                      </a:r>
                      <a:r>
                        <a:rPr lang="ru-RU" sz="7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50" b="1" kern="1200" dirty="0" smtClean="0">
                          <a:solidFill>
                            <a:schemeClr val="lt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зарождения метеорологии, как науки»</a:t>
                      </a:r>
                    </a:p>
                    <a:p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Знакомство с метеорологией, профессией метеоролога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Просмотр презентации</a:t>
                      </a:r>
                      <a:r>
                        <a:rPr lang="ru-RU" sz="1000" baseline="0" dirty="0" smtClean="0"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«Интересная  наука – метеорология» Наблюдения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 за погодой. Ведение дневника наблюдений за погодой. Чтение </a:t>
                      </a:r>
                      <a:r>
                        <a:rPr lang="ru-RU" sz="10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худож.литературы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Опытно-экспериментальная деятельность: сравнить как нагреваются предметы из дерева, металла, камни на солнце в разное время дня, сравнить, сделать выводы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5215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«Приборы-помощники».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Знакомство с флюгером и различного вида термометрами и т.д.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Беседа: «Чем измерить силу ветра?», «Для чего нужен барометр?»</a:t>
                      </a:r>
                    </a:p>
                    <a:p>
                      <a:pPr algn="just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Работа с барометром.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Работа с флюгером и анемометром – определение наличия ветра, его направления и скорости.</a:t>
                      </a:r>
                    </a:p>
                    <a:p>
                      <a:pPr algn="just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Опыты- эксперименты .Рассказ «Спор облачка, дождика и грозы» Чтение художественной литературы: 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Экспериментирование: «Круговорот воды в природе» Формировать представление детей об образовании облаков и круговороте воды в природе. Настольная игра «Времена года»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ru-RU" sz="600" dirty="0">
                        <a:effectLst/>
                        <a:latin typeface="Calibri"/>
                      </a:endParaRPr>
                    </a:p>
                  </a:txBody>
                  <a:tcPr marL="35139" marR="35139" marT="0" marB="0"/>
                </a:tc>
              </a:tr>
              <a:tr h="7822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«Народные приметы»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Знакомство с приметами предсказателями.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Прослушивание музыки : звуки дождя, звуки хруста снега, шум ветра, шуршанье листвы на ветру.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Знакомство с народными приметами. Наблюдение за погодой и приметами, сравнивать результаты.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Изодеятельность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(рисование) «А за окном то дождь, то снег…»Учить изображать на листе бумаги погодные явления (выбор материала самостоятелен)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691680" y="260648"/>
            <a:ext cx="4968552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План реализации проекта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“Мы – юные метеорологи”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00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3776378"/>
              </p:ext>
            </p:extLst>
          </p:nvPr>
        </p:nvGraphicFramePr>
        <p:xfrm>
          <a:off x="971600" y="1412776"/>
          <a:ext cx="6915150" cy="32683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3254"/>
                <a:gridCol w="1581765"/>
                <a:gridCol w="437013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Месяц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Тема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Форма работы с детьми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Сентябрь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«Что такое погода?»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Цель: знакомство с погодными явлениями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Просмотр презентации: «Погода». Формирование представление о погоде и ее признаках.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Заучивание пословицы, поговорок и загадок о природе.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Беседа: «Живая и не живая природа». Обобщить знания детей о живой и неживой природе, развивать познавательную активность. Воспитывать любовь к природе.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Чтение художественной литературы: 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А.. Пушкин «Уж небо осенью дышало…»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Опыты - эксперименты с водой, воздухом Обогащение и систематизирование знания детей о воде, воздухе и их свойствах через организацию совместной деятельности.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Предметно схематическое моделирование: "Приметы времён года" (зима, весна, лето, осень) Цель: Закрепить основные приметы времен года.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907704" y="612845"/>
            <a:ext cx="4950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endParaRPr lang="ru-RU" dirty="0">
              <a:latin typeface="Georgia" panose="02040502050405020303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982934"/>
              </p:ext>
            </p:extLst>
          </p:nvPr>
        </p:nvGraphicFramePr>
        <p:xfrm>
          <a:off x="707194" y="612845"/>
          <a:ext cx="7729611" cy="23096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1989348"/>
                <a:gridCol w="4588135"/>
              </a:tblGrid>
              <a:tr h="651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Определение облачности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Обучать работе с компасом, учить определять количество облаков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Занятие на метеоплощадке, фиксирование результатов наблюдений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651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Мы – юные метеорологи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Предложить детям организовать систематические наблюдения на метеоплощадке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Наблюдения на метеоплощадке, фиксирование результатов наблюдений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  <a:tr h="651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«Цветы-синоптики на участке» 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Систематизировать и углублять представления детей о цветах – синоптиках.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Посев цветов; высадка на метеоплощадку.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Чтение сказок о цветах. Чтение, обсуждение экологических сказок : "Могучая травинка", "Сказка о радуге", "Кто землю украшает", "Почему у Земли платье зелёное" . развивать связную речь.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Наблюдение за ветром. Рисование на тему: «Деревья на ветру»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Опытно-экспериментальная деятельность.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</a:b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69840" y="414908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Georgia" panose="02040502050405020303" pitchFamily="18" charset="0"/>
              </a:rPr>
              <a:t>Ресурсы проекта:</a:t>
            </a:r>
            <a:r>
              <a:rPr lang="ru-RU" sz="1600" dirty="0">
                <a:latin typeface="Georgia" panose="02040502050405020303" pitchFamily="18" charset="0"/>
              </a:rPr>
              <a:t/>
            </a:r>
            <a:br>
              <a:rPr lang="ru-RU" sz="1600" dirty="0">
                <a:latin typeface="Georgia" panose="02040502050405020303" pitchFamily="18" charset="0"/>
              </a:rPr>
            </a:br>
            <a:r>
              <a:rPr lang="ru-RU" sz="1600" dirty="0">
                <a:latin typeface="Georgia" panose="02040502050405020303" pitchFamily="18" charset="0"/>
              </a:rPr>
              <a:t>учебно-методическое обеспечение:</a:t>
            </a:r>
            <a:br>
              <a:rPr lang="ru-RU" sz="1600" dirty="0">
                <a:latin typeface="Georgia" panose="02040502050405020303" pitchFamily="18" charset="0"/>
              </a:rPr>
            </a:br>
            <a:r>
              <a:rPr lang="ru-RU" sz="1600" dirty="0">
                <a:latin typeface="Georgia" panose="02040502050405020303" pitchFamily="18" charset="0"/>
              </a:rPr>
              <a:t>- методическая и дидактическая литература</a:t>
            </a:r>
            <a:br>
              <a:rPr lang="ru-RU" sz="1600" dirty="0">
                <a:latin typeface="Georgia" panose="02040502050405020303" pitchFamily="18" charset="0"/>
              </a:rPr>
            </a:br>
            <a:r>
              <a:rPr lang="ru-RU" sz="1600" dirty="0">
                <a:latin typeface="Georgia" panose="02040502050405020303" pitchFamily="18" charset="0"/>
              </a:rPr>
              <a:t>- наглядные пособия </a:t>
            </a:r>
            <a:endParaRPr lang="ru-RU" sz="1600" dirty="0" smtClean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- репродукции </a:t>
            </a:r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-видео и аудио материалы 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-информационные ресурсы</a:t>
            </a:r>
            <a:endParaRPr lang="ru-RU" sz="16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24462"/>
              </p:ext>
            </p:extLst>
          </p:nvPr>
        </p:nvGraphicFramePr>
        <p:xfrm>
          <a:off x="719572" y="3140968"/>
          <a:ext cx="7704856" cy="876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2997"/>
                <a:gridCol w="1962558"/>
                <a:gridCol w="4579301"/>
              </a:tblGrid>
              <a:tr h="152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Работа </a:t>
                      </a:r>
                      <a:r>
                        <a:rPr lang="ru-RU" sz="1000" dirty="0" smtClean="0">
                          <a:effectLst/>
                          <a:latin typeface="Georgia" panose="02040502050405020303" pitchFamily="18" charset="0"/>
                        </a:rPr>
                        <a:t>на метеоплощадке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Закреплять знания о </a:t>
                      </a:r>
                      <a:r>
                        <a:rPr lang="ru-RU" sz="1000" dirty="0" err="1">
                          <a:effectLst/>
                          <a:latin typeface="Georgia" panose="02040502050405020303" pitchFamily="18" charset="0"/>
                        </a:rPr>
                        <a:t>метеоприборах</a:t>
                      </a: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, вырабатывать  навыки использования этих приборов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Georgia" panose="02040502050405020303" pitchFamily="18" charset="0"/>
                        </a:rPr>
                        <a:t>Ежедневные наблюдения на метеоплощадке, фиксация результатов наблюдений</a:t>
                      </a:r>
                      <a:endParaRPr lang="ru-RU" sz="1000" dirty="0"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35139" marR="3513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477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1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45952" y="692696"/>
            <a:ext cx="737046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Оценка результатов.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/>
              <a:t> </a:t>
            </a:r>
          </a:p>
          <a:p>
            <a:pPr algn="just"/>
            <a:r>
              <a:rPr lang="ru-RU" sz="1600" dirty="0" smtClean="0">
                <a:latin typeface="Georgia" panose="02040502050405020303" pitchFamily="18" charset="0"/>
              </a:rPr>
              <a:t>                      Наблюдения </a:t>
            </a:r>
            <a:r>
              <a:rPr lang="ru-RU" sz="1600" dirty="0">
                <a:latin typeface="Georgia" panose="02040502050405020303" pitchFamily="18" charset="0"/>
              </a:rPr>
              <a:t>и исследовательская деятельность на метеостанции </a:t>
            </a:r>
            <a:r>
              <a:rPr lang="ru-RU" sz="1600" dirty="0" smtClean="0">
                <a:latin typeface="Georgia" panose="02040502050405020303" pitchFamily="18" charset="0"/>
              </a:rPr>
              <a:t>помогут </a:t>
            </a:r>
            <a:r>
              <a:rPr lang="ru-RU" sz="1600" dirty="0">
                <a:latin typeface="Georgia" panose="02040502050405020303" pitchFamily="18" charset="0"/>
              </a:rPr>
              <a:t>детям </a:t>
            </a:r>
            <a:r>
              <a:rPr lang="ru-RU" sz="1600" dirty="0" smtClean="0">
                <a:latin typeface="Georgia" panose="02040502050405020303" pitchFamily="18" charset="0"/>
              </a:rPr>
              <a:t>получить </a:t>
            </a:r>
            <a:r>
              <a:rPr lang="ru-RU" sz="1600" dirty="0">
                <a:latin typeface="Georgia" panose="02040502050405020303" pitchFamily="18" charset="0"/>
              </a:rPr>
              <a:t>естественнонаучные знания, </a:t>
            </a:r>
            <a:r>
              <a:rPr lang="ru-RU" sz="1600" dirty="0" smtClean="0">
                <a:latin typeface="Georgia" panose="02040502050405020303" pitchFamily="18" charset="0"/>
              </a:rPr>
              <a:t>проявить </a:t>
            </a:r>
            <a:r>
              <a:rPr lang="ru-RU" sz="1600" dirty="0">
                <a:latin typeface="Georgia" panose="02040502050405020303" pitchFamily="18" charset="0"/>
              </a:rPr>
              <a:t>любознательность, самостоятельно давать объяснения явлениям неживой природы. За время реализации проекта у детей значительно </a:t>
            </a:r>
            <a:r>
              <a:rPr lang="ru-RU" sz="1600" dirty="0" smtClean="0">
                <a:latin typeface="Georgia" panose="02040502050405020303" pitchFamily="18" charset="0"/>
              </a:rPr>
              <a:t>повысится </a:t>
            </a:r>
            <a:r>
              <a:rPr lang="ru-RU" sz="1600" dirty="0">
                <a:latin typeface="Georgia" panose="02040502050405020303" pitchFamily="18" charset="0"/>
              </a:rPr>
              <a:t>уровень развития познавательной сферы, </a:t>
            </a:r>
            <a:r>
              <a:rPr lang="ru-RU" sz="1600" dirty="0" smtClean="0">
                <a:latin typeface="Georgia" panose="02040502050405020303" pitchFamily="18" charset="0"/>
              </a:rPr>
              <a:t>улучшатся </a:t>
            </a:r>
            <a:r>
              <a:rPr lang="ru-RU" sz="1600" dirty="0">
                <a:latin typeface="Georgia" panose="02040502050405020303" pitchFamily="18" charset="0"/>
              </a:rPr>
              <a:t>практические навыки пользования метеорологическими приборами и навыки фиксации результатов наблюдений.</a:t>
            </a:r>
          </a:p>
          <a:p>
            <a:pPr algn="just"/>
            <a:r>
              <a:rPr lang="ru-RU" sz="1600" dirty="0" smtClean="0">
                <a:latin typeface="Georgia" panose="02040502050405020303" pitchFamily="18" charset="0"/>
              </a:rPr>
              <a:t>                      В </a:t>
            </a:r>
            <a:r>
              <a:rPr lang="ru-RU" sz="1600" dirty="0">
                <a:latin typeface="Georgia" panose="02040502050405020303" pitchFamily="18" charset="0"/>
              </a:rPr>
              <a:t>ходе наблюдений, экспериментов и экскурсий дети </a:t>
            </a:r>
            <a:r>
              <a:rPr lang="ru-RU" sz="1600" dirty="0" smtClean="0">
                <a:latin typeface="Georgia" panose="02040502050405020303" pitchFamily="18" charset="0"/>
              </a:rPr>
              <a:t>приобретут </a:t>
            </a:r>
            <a:r>
              <a:rPr lang="ru-RU" sz="1600" dirty="0">
                <a:latin typeface="Georgia" panose="02040502050405020303" pitchFamily="18" charset="0"/>
              </a:rPr>
              <a:t>ценный опыт, </a:t>
            </a:r>
            <a:r>
              <a:rPr lang="ru-RU" sz="1600" dirty="0" smtClean="0">
                <a:latin typeface="Georgia" panose="02040502050405020303" pitchFamily="18" charset="0"/>
              </a:rPr>
              <a:t>возьмут </a:t>
            </a:r>
            <a:r>
              <a:rPr lang="ru-RU" sz="1600" dirty="0">
                <a:latin typeface="Georgia" panose="02040502050405020303" pitchFamily="18" charset="0"/>
              </a:rPr>
              <a:t>на себя роль взрослых, ученых, труд которых важен для других людей. Это способствует воспитанию гражданской позиции детей. Все это свидетельствует о том, что проект интересен детям и полезен для развития их интеллектуальной, нравственной и эмоциональной сферы</a:t>
            </a:r>
            <a:r>
              <a:rPr lang="ru-RU" dirty="0" smtClean="0"/>
              <a:t>.</a:t>
            </a:r>
          </a:p>
          <a:p>
            <a:pPr algn="just"/>
            <a:r>
              <a:rPr lang="ru-RU" sz="1600" dirty="0" smtClean="0">
                <a:latin typeface="Georgia" panose="02040502050405020303" pitchFamily="18" charset="0"/>
              </a:rPr>
              <a:t>                     В </a:t>
            </a:r>
            <a:r>
              <a:rPr lang="ru-RU" sz="1600" dirty="0">
                <a:latin typeface="Georgia" panose="02040502050405020303" pitchFamily="18" charset="0"/>
              </a:rPr>
              <a:t>процессе работы установилось тесное сотрудничество с родителями</a:t>
            </a:r>
            <a:r>
              <a:rPr lang="ru-RU" dirty="0"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330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1007/000c317e-77f77ee4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1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27584" y="1695290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>
                <a:latin typeface="Georgia" panose="02040502050405020303" pitchFamily="18" charset="0"/>
              </a:rPr>
              <a:t>1. Баранникова </a:t>
            </a:r>
            <a:r>
              <a:rPr lang="ru-RU" sz="1600" dirty="0">
                <a:latin typeface="Georgia" panose="02040502050405020303" pitchFamily="18" charset="0"/>
              </a:rPr>
              <a:t>Э., Тарасевич П. Создание развивающей среды на участке детского сада // Ребенок в детском саду. – 2002.- №3. – с.76.</a:t>
            </a:r>
          </a:p>
          <a:p>
            <a:pPr lvl="0"/>
            <a:r>
              <a:rPr lang="ru-RU" sz="1600" dirty="0" smtClean="0">
                <a:latin typeface="Georgia" panose="02040502050405020303" pitchFamily="18" charset="0"/>
              </a:rPr>
              <a:t>2. Богомолова </a:t>
            </a:r>
            <a:r>
              <a:rPr lang="ru-RU" sz="1600" dirty="0">
                <a:latin typeface="Georgia" panose="02040502050405020303" pitchFamily="18" charset="0"/>
              </a:rPr>
              <a:t>Н. И. Развивающая среда в экологическом образовании дошкольников : // Воспитатель дошкольного образовательного учреждения. – 2009. - №5 – с.19-21</a:t>
            </a:r>
          </a:p>
          <a:p>
            <a:pPr lvl="0"/>
            <a:r>
              <a:rPr lang="ru-RU" sz="1600" dirty="0" smtClean="0">
                <a:latin typeface="Georgia" panose="02040502050405020303" pitchFamily="18" charset="0"/>
              </a:rPr>
              <a:t>3. Иванова </a:t>
            </a:r>
            <a:r>
              <a:rPr lang="ru-RU" sz="1600" dirty="0">
                <a:latin typeface="Georgia" panose="02040502050405020303" pitchFamily="18" charset="0"/>
              </a:rPr>
              <a:t>А. И. Методика организации экологических наблюдений и экспериментов в детском саду: Пособие для работников дошкольных учреждений. - М.: ТЦ Сфера, 2004. - 113 с. </a:t>
            </a:r>
          </a:p>
          <a:p>
            <a:pPr lvl="0"/>
            <a:r>
              <a:rPr lang="ru-RU" sz="1600" dirty="0" smtClean="0">
                <a:latin typeface="Georgia" panose="02040502050405020303" pitchFamily="18" charset="0"/>
              </a:rPr>
              <a:t>4. Кузнецова </a:t>
            </a:r>
            <a:r>
              <a:rPr lang="ru-RU" sz="1600" dirty="0">
                <a:latin typeface="Georgia" panose="02040502050405020303" pitchFamily="18" charset="0"/>
              </a:rPr>
              <a:t>Л. В. Взаимодействие детского сада и семьи в экологическом воспитании детей // Дошкольная педагогика. – 2009. №6. – с.54-57</a:t>
            </a:r>
          </a:p>
          <a:p>
            <a:pPr lvl="0"/>
            <a:r>
              <a:rPr lang="ru-RU" sz="1600" dirty="0" smtClean="0">
                <a:latin typeface="Georgia" panose="02040502050405020303" pitchFamily="18" charset="0"/>
              </a:rPr>
              <a:t>5. </a:t>
            </a:r>
            <a:r>
              <a:rPr lang="ru-RU" sz="1600" dirty="0" err="1" smtClean="0">
                <a:latin typeface="Georgia" panose="02040502050405020303" pitchFamily="18" charset="0"/>
              </a:rPr>
              <a:t>Маневцева</a:t>
            </a:r>
            <a:r>
              <a:rPr lang="ru-RU" sz="1600" dirty="0" smtClean="0">
                <a:latin typeface="Georgia" panose="02040502050405020303" pitchFamily="18" charset="0"/>
              </a:rPr>
              <a:t> </a:t>
            </a:r>
            <a:r>
              <a:rPr lang="ru-RU" sz="1600" dirty="0">
                <a:latin typeface="Georgia" panose="02040502050405020303" pitchFamily="18" charset="0"/>
              </a:rPr>
              <a:t>Л. М., </a:t>
            </a:r>
            <a:r>
              <a:rPr lang="ru-RU" sz="1600" dirty="0" err="1">
                <a:latin typeface="Georgia" panose="02040502050405020303" pitchFamily="18" charset="0"/>
              </a:rPr>
              <a:t>Саморукова</a:t>
            </a:r>
            <a:r>
              <a:rPr lang="ru-RU" sz="1600" dirty="0">
                <a:latin typeface="Georgia" panose="02040502050405020303" pitchFamily="18" charset="0"/>
              </a:rPr>
              <a:t> П. Г. Мир природы и ребенок. – СПб. : Детство – пресс, 2003.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548680"/>
            <a:ext cx="4878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Методическое обеспечение проекта</a:t>
            </a: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698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718</Words>
  <Application>Microsoft Office PowerPoint</Application>
  <PresentationFormat>Экран (4:3)</PresentationFormat>
  <Paragraphs>137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57</cp:revision>
  <dcterms:created xsi:type="dcterms:W3CDTF">2021-03-29T14:29:19Z</dcterms:created>
  <dcterms:modified xsi:type="dcterms:W3CDTF">2021-04-12T18:55:14Z</dcterms:modified>
</cp:coreProperties>
</file>