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67" r:id="rId4"/>
    <p:sldId id="260" r:id="rId5"/>
    <p:sldId id="261" r:id="rId6"/>
    <p:sldId id="268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850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772400" cy="1975104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/>
              <a:t>Мир </a:t>
            </a:r>
            <a:br>
              <a:rPr lang="ru-RU" sz="6600" dirty="0" smtClean="0"/>
            </a:br>
            <a:r>
              <a:rPr lang="ru-RU" sz="6600" dirty="0" smtClean="0"/>
              <a:t>русской песни.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357166"/>
            <a:ext cx="7772400" cy="91440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Поэт 19 века Иван </a:t>
            </a:r>
            <a:r>
              <a:rPr lang="ru-RU" sz="2800" smtClean="0"/>
              <a:t>Суриков </a:t>
            </a:r>
            <a:br>
              <a:rPr lang="ru-RU" sz="2800" smtClean="0"/>
            </a:br>
            <a:r>
              <a:rPr lang="ru-RU" sz="2800" smtClean="0"/>
              <a:t>писал </a:t>
            </a:r>
            <a:r>
              <a:rPr lang="ru-RU" sz="2800" dirty="0" smtClean="0"/>
              <a:t>о русской песне:</a:t>
            </a:r>
            <a:endParaRPr lang="ru-RU" sz="2800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637247" cy="692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53958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43174" y="1357299"/>
            <a:ext cx="428624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Как кому на свете                               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Дышится, живется-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Такова и песня 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У него поется…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Жизнь дает для песни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Образы и звуки: 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Даст ли она радость,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Даст ли скорбь и муки.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Даст ли день роскошный.        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Тьму ли без рассвета-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То и отразится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В песне у поэта.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200" dirty="0" smtClean="0"/>
              <a:t>Сергей Александрович Есенин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2800" dirty="0"/>
          </a:p>
        </p:txBody>
      </p:sp>
      <p:pic>
        <p:nvPicPr>
          <p:cNvPr id="4" name="Picture 2" descr="https://stihi.ru/pics/2020/09/26/297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488" y="642918"/>
            <a:ext cx="3900691" cy="4187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12064"/>
            <a:ext cx="8501090" cy="9144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Сергей Есенин «Русская песня».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85926"/>
            <a:ext cx="8286808" cy="4572000"/>
          </a:xfrm>
        </p:spPr>
        <p:txBody>
          <a:bodyPr numCol="2">
            <a:normAutofit fontScale="70000" lnSpcReduction="20000"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Песня русская в березах,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в хлебах –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На покосах, на морозах,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На санях и на лугах…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На ветру шумят рябины,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Каждый слушать их готов.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Сколько песен у России –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Сколько во поле цветов!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Кто сложил ее, не знаю,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Только песня та добра,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Песня с детства мне родная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И подруга, и сестра!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32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32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32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32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А слова ее простые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Душу трогают до слез, столько песен из России,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Сколько в рощицах берез.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Словно музыка степная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Золотая рожь встает</a:t>
            </a:r>
            <a:endParaRPr lang="ru-RU" sz="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В полный голос слышен колос 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Это Родина поет!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Песни русские такие, что охота подпевать…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Столько песен у России, -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Никому не сосчитать.</a:t>
            </a:r>
            <a:endParaRPr lang="ru-RU" sz="40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642918"/>
            <a:ext cx="8429652" cy="9144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4400" dirty="0" smtClean="0"/>
              <a:t>Игра «Собери слоги – назови жанр»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83560"/>
            <a:ext cx="8358246" cy="4572000"/>
          </a:xfrm>
        </p:spPr>
        <p:txBody>
          <a:bodyPr numCol="2">
            <a:normAutofit fontScale="92500"/>
          </a:bodyPr>
          <a:lstStyle/>
          <a:p>
            <a:pPr marL="811530" indent="-742950">
              <a:buFont typeface="+mj-lt"/>
              <a:buAutoNum type="arabicPeriod"/>
            </a:pPr>
            <a:r>
              <a:rPr lang="ru-RU" sz="3600" dirty="0" smtClean="0"/>
              <a:t>е </a:t>
            </a:r>
            <a:r>
              <a:rPr lang="ru-RU" sz="3600" dirty="0" err="1" smtClean="0"/>
              <a:t>ис</a:t>
            </a:r>
            <a:r>
              <a:rPr lang="ru-RU" sz="3600" dirty="0" smtClean="0"/>
              <a:t> </a:t>
            </a:r>
            <a:r>
              <a:rPr lang="ru-RU" sz="3600" dirty="0" err="1" smtClean="0"/>
              <a:t>ри</a:t>
            </a:r>
            <a:r>
              <a:rPr lang="ru-RU" sz="3600" dirty="0" smtClean="0"/>
              <a:t> то чес</a:t>
            </a:r>
          </a:p>
          <a:p>
            <a:pPr marL="811530" indent="-742950">
              <a:buFont typeface="+mj-lt"/>
              <a:buAutoNum type="arabicPeriod"/>
            </a:pPr>
            <a:r>
              <a:rPr lang="ru-RU" sz="3600" dirty="0" smtClean="0"/>
              <a:t>дат </a:t>
            </a:r>
            <a:r>
              <a:rPr lang="ru-RU" sz="3600" dirty="0" err="1" smtClean="0"/>
              <a:t>ски</a:t>
            </a:r>
            <a:r>
              <a:rPr lang="ru-RU" sz="3600" dirty="0" smtClean="0"/>
              <a:t>  </a:t>
            </a:r>
            <a:r>
              <a:rPr lang="ru-RU" sz="3600" dirty="0" err="1" smtClean="0"/>
              <a:t>сол</a:t>
            </a:r>
            <a:r>
              <a:rPr lang="ru-RU" sz="3600" dirty="0" smtClean="0"/>
              <a:t> е</a:t>
            </a:r>
          </a:p>
          <a:p>
            <a:pPr marL="811530" indent="-742950">
              <a:buFont typeface="+mj-lt"/>
              <a:buAutoNum type="arabicPeriod"/>
            </a:pPr>
            <a:r>
              <a:rPr lang="ru-RU" sz="3600" dirty="0" smtClean="0"/>
              <a:t>до тру вы е</a:t>
            </a:r>
          </a:p>
          <a:p>
            <a:pPr marL="811530" indent="-742950">
              <a:buFont typeface="+mj-lt"/>
              <a:buAutoNum type="arabicPeriod"/>
            </a:pPr>
            <a:r>
              <a:rPr lang="ru-RU" sz="3600" dirty="0" smtClean="0"/>
              <a:t> со вы </a:t>
            </a:r>
            <a:r>
              <a:rPr lang="ru-RU" sz="3600" dirty="0" err="1" smtClean="0"/>
              <a:t>пля</a:t>
            </a:r>
            <a:r>
              <a:rPr lang="ru-RU" sz="3600" dirty="0" smtClean="0"/>
              <a:t>  е</a:t>
            </a:r>
          </a:p>
          <a:p>
            <a:pPr marL="811530" indent="-742950">
              <a:buFont typeface="+mj-lt"/>
              <a:buAutoNum type="arabicPeriod"/>
            </a:pPr>
            <a:r>
              <a:rPr lang="ru-RU" sz="3600" dirty="0" err="1" smtClean="0"/>
              <a:t>ри</a:t>
            </a:r>
            <a:r>
              <a:rPr lang="ru-RU" sz="3600" dirty="0" smtClean="0"/>
              <a:t> чес ли </a:t>
            </a:r>
            <a:r>
              <a:rPr lang="ru-RU" sz="3600" dirty="0" err="1" smtClean="0"/>
              <a:t>ки</a:t>
            </a:r>
            <a:r>
              <a:rPr lang="ru-RU" sz="3600" dirty="0" smtClean="0"/>
              <a:t> е</a:t>
            </a:r>
          </a:p>
          <a:p>
            <a:pPr marL="811530" indent="-742950">
              <a:buFont typeface="+mj-lt"/>
              <a:buAutoNum type="arabicPeriod"/>
            </a:pPr>
            <a:r>
              <a:rPr lang="ru-RU" sz="3600" dirty="0" smtClean="0"/>
              <a:t> е </a:t>
            </a:r>
            <a:r>
              <a:rPr lang="ru-RU" sz="3600" dirty="0" err="1" smtClean="0"/>
              <a:t>точ</a:t>
            </a:r>
            <a:r>
              <a:rPr lang="ru-RU" sz="3600" dirty="0" smtClean="0"/>
              <a:t> </a:t>
            </a:r>
            <a:r>
              <a:rPr lang="ru-RU" sz="3600" dirty="0" err="1" smtClean="0"/>
              <a:t>ны</a:t>
            </a:r>
            <a:r>
              <a:rPr lang="ru-RU" sz="3600" dirty="0" smtClean="0"/>
              <a:t> </a:t>
            </a:r>
            <a:r>
              <a:rPr lang="ru-RU" sz="3600" dirty="0" err="1" smtClean="0"/>
              <a:t>шу</a:t>
            </a:r>
            <a:r>
              <a:rPr lang="ru-RU" sz="3600" dirty="0" smtClean="0"/>
              <a:t> </a:t>
            </a:r>
          </a:p>
          <a:p>
            <a:pPr marL="811530" indent="-742950">
              <a:buFont typeface="+mj-lt"/>
              <a:buAutoNum type="arabicPeriod"/>
            </a:pPr>
            <a:endParaRPr lang="ru-RU" sz="3600" dirty="0" smtClean="0"/>
          </a:p>
          <a:p>
            <a:pPr marL="811530" indent="-742950">
              <a:buFont typeface="+mj-lt"/>
              <a:buAutoNum type="arabicPeriod"/>
            </a:pPr>
            <a:endParaRPr lang="ru-RU" sz="3600" dirty="0" smtClean="0"/>
          </a:p>
          <a:p>
            <a:pPr marL="811530" indent="-742950">
              <a:buFont typeface="+mj-lt"/>
              <a:buAutoNum type="arabicPeriod"/>
            </a:pPr>
            <a:r>
              <a:rPr lang="ru-RU" sz="3600" dirty="0" smtClean="0"/>
              <a:t> е </a:t>
            </a:r>
            <a:r>
              <a:rPr lang="ru-RU" sz="3600" dirty="0" err="1" smtClean="0"/>
              <a:t>деб</a:t>
            </a:r>
            <a:r>
              <a:rPr lang="ru-RU" sz="3600" dirty="0" smtClean="0"/>
              <a:t> </a:t>
            </a:r>
            <a:r>
              <a:rPr lang="ru-RU" sz="3600" dirty="0" err="1" smtClean="0"/>
              <a:t>сва</a:t>
            </a:r>
            <a:r>
              <a:rPr lang="ru-RU" sz="3600" dirty="0" smtClean="0"/>
              <a:t> </a:t>
            </a:r>
            <a:r>
              <a:rPr lang="ru-RU" sz="3600" dirty="0" err="1" smtClean="0"/>
              <a:t>ны</a:t>
            </a:r>
            <a:r>
              <a:rPr lang="ru-RU" sz="3600" dirty="0" smtClean="0"/>
              <a:t> </a:t>
            </a:r>
          </a:p>
          <a:p>
            <a:pPr marL="811530" indent="-742950">
              <a:buFont typeface="+mj-lt"/>
              <a:buAutoNum type="arabicPeriod"/>
            </a:pPr>
            <a:r>
              <a:rPr lang="ru-RU" sz="3600" dirty="0" smtClean="0"/>
              <a:t>туш час </a:t>
            </a:r>
            <a:r>
              <a:rPr lang="ru-RU" sz="3600" dirty="0" err="1" smtClean="0"/>
              <a:t>ки</a:t>
            </a:r>
            <a:endParaRPr lang="ru-RU" sz="3600" dirty="0" smtClean="0"/>
          </a:p>
          <a:p>
            <a:pPr marL="811530" indent="-742950">
              <a:buFont typeface="+mj-lt"/>
              <a:buAutoNum type="arabicPeriod"/>
            </a:pPr>
            <a:r>
              <a:rPr lang="ru-RU" sz="3600" dirty="0" err="1" smtClean="0"/>
              <a:t>ро</a:t>
            </a:r>
            <a:r>
              <a:rPr lang="ru-RU" sz="3600" dirty="0" smtClean="0"/>
              <a:t>  хо </a:t>
            </a:r>
            <a:r>
              <a:rPr lang="ru-RU" sz="3600" dirty="0" err="1" smtClean="0"/>
              <a:t>ны</a:t>
            </a:r>
            <a:r>
              <a:rPr lang="ru-RU" sz="3600" dirty="0" smtClean="0"/>
              <a:t> е вод</a:t>
            </a:r>
          </a:p>
          <a:p>
            <a:pPr marL="811530" indent="-742950">
              <a:buFont typeface="+mj-lt"/>
              <a:buAutoNum type="arabicPeriod"/>
            </a:pPr>
            <a:r>
              <a:rPr lang="ru-RU" sz="3600" dirty="0" smtClean="0"/>
              <a:t>хо е по </a:t>
            </a:r>
            <a:r>
              <a:rPr lang="ru-RU" sz="3600" dirty="0" err="1" smtClean="0"/>
              <a:t>ны</a:t>
            </a:r>
            <a:r>
              <a:rPr lang="ru-RU" sz="3600" dirty="0" smtClean="0"/>
              <a:t> </a:t>
            </a:r>
            <a:r>
              <a:rPr lang="ru-RU" sz="3600" dirty="0" err="1" smtClean="0"/>
              <a:t>рон</a:t>
            </a:r>
            <a:endParaRPr lang="ru-RU" sz="3600" dirty="0" smtClean="0"/>
          </a:p>
          <a:p>
            <a:pPr marL="811530" indent="-742950">
              <a:buFont typeface="+mj-lt"/>
              <a:buAutoNum type="arabicPeriod"/>
            </a:pPr>
            <a:r>
              <a:rPr lang="ru-RU" sz="3600" dirty="0" err="1" smtClean="0"/>
              <a:t>лы</a:t>
            </a:r>
            <a:r>
              <a:rPr lang="ru-RU" sz="3600" dirty="0" smtClean="0"/>
              <a:t>  ко </a:t>
            </a:r>
            <a:r>
              <a:rPr lang="ru-RU" sz="3600" dirty="0" err="1" smtClean="0"/>
              <a:t>ны</a:t>
            </a:r>
            <a:r>
              <a:rPr lang="ru-RU" sz="3600" dirty="0" smtClean="0"/>
              <a:t> бель е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857760"/>
            <a:ext cx="8183880" cy="1051560"/>
          </a:xfrm>
        </p:spPr>
        <p:txBody>
          <a:bodyPr/>
          <a:lstStyle/>
          <a:p>
            <a:pPr algn="ctr"/>
            <a:r>
              <a:rPr lang="ru-RU" dirty="0" smtClean="0"/>
              <a:t>Укажи правильно.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Название песни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smtClean="0"/>
              <a:t>Жанр песни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4107652" cy="3838588"/>
          </a:xfrm>
        </p:spPr>
        <p:txBody>
          <a:bodyPr/>
          <a:lstStyle/>
          <a:p>
            <a:r>
              <a:rPr lang="ru-RU" dirty="0" smtClean="0"/>
              <a:t>Посею лебеду на берегу</a:t>
            </a:r>
          </a:p>
          <a:p>
            <a:r>
              <a:rPr lang="ru-RU" dirty="0" smtClean="0"/>
              <a:t>Камаринская</a:t>
            </a:r>
          </a:p>
          <a:p>
            <a:r>
              <a:rPr lang="ru-RU" dirty="0" err="1" smtClean="0"/>
              <a:t>Солдатушки</a:t>
            </a:r>
            <a:r>
              <a:rPr lang="ru-RU" dirty="0" smtClean="0"/>
              <a:t>, браво, ребятушки!</a:t>
            </a:r>
          </a:p>
          <a:p>
            <a:r>
              <a:rPr lang="ru-RU" dirty="0" smtClean="0"/>
              <a:t>Во поле береза стояла</a:t>
            </a:r>
          </a:p>
          <a:p>
            <a:endParaRPr lang="ru-RU" dirty="0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хороводная</a:t>
            </a:r>
          </a:p>
          <a:p>
            <a:endParaRPr lang="ru-RU" dirty="0" smtClean="0"/>
          </a:p>
          <a:p>
            <a:r>
              <a:rPr lang="ru-RU" dirty="0" smtClean="0"/>
              <a:t>солдатская</a:t>
            </a:r>
          </a:p>
          <a:p>
            <a:endParaRPr lang="ru-RU" dirty="0" smtClean="0"/>
          </a:p>
          <a:p>
            <a:r>
              <a:rPr lang="ru-RU" dirty="0" smtClean="0"/>
              <a:t>трудовая</a:t>
            </a:r>
          </a:p>
          <a:p>
            <a:endParaRPr lang="ru-RU" dirty="0" smtClean="0"/>
          </a:p>
          <a:p>
            <a:r>
              <a:rPr lang="ru-RU" dirty="0" smtClean="0"/>
              <a:t>плясовая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0562" y="4143380"/>
            <a:ext cx="4286280" cy="9144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/>
              <a:t>«Камаринская» фантазия </a:t>
            </a:r>
            <a:br>
              <a:rPr lang="ru-RU" sz="3200" b="1" dirty="0" smtClean="0"/>
            </a:br>
            <a:r>
              <a:rPr lang="ru-RU" sz="3200" b="1" dirty="0" smtClean="0"/>
              <a:t>для симфонического оркестра 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29190" y="714356"/>
            <a:ext cx="2357454" cy="142876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Михаил Иванович Глинка</a:t>
            </a:r>
            <a:endParaRPr lang="ru-RU" sz="2800" dirty="0"/>
          </a:p>
        </p:txBody>
      </p:sp>
      <p:pic>
        <p:nvPicPr>
          <p:cNvPr id="5" name="Picture 2" descr="https://snob.ru/i/indoc/user_22448/cd42698a62cfee9235829c6fd66711ea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928670"/>
            <a:ext cx="3450750" cy="46884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14818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Главная черта, особенность, которая объединяет </a:t>
            </a:r>
            <a:br>
              <a:rPr lang="ru-RU" dirty="0" smtClean="0"/>
            </a:br>
            <a:r>
              <a:rPr lang="ru-RU" dirty="0" smtClean="0"/>
              <a:t>все русские песни.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i="1" dirty="0" smtClean="0"/>
          </a:p>
          <a:p>
            <a:endParaRPr lang="ru-RU" b="1" i="1" dirty="0" smtClean="0"/>
          </a:p>
          <a:p>
            <a:pPr algn="ctr">
              <a:buNone/>
            </a:pPr>
            <a:r>
              <a:rPr lang="ru-RU" sz="8000" b="1" i="1" dirty="0" smtClean="0"/>
              <a:t>ПВЧЕЕСУЬТ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Особенности </a:t>
            </a:r>
            <a:br>
              <a:rPr lang="ru-RU" b="1" dirty="0" smtClean="0"/>
            </a:br>
            <a:r>
              <a:rPr lang="ru-RU" b="1" dirty="0" smtClean="0"/>
              <a:t>русских народных песен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85926"/>
            <a:ext cx="8183880" cy="4187952"/>
          </a:xfrm>
        </p:spPr>
        <p:txBody>
          <a:bodyPr/>
          <a:lstStyle/>
          <a:p>
            <a:r>
              <a:rPr lang="ru-RU" b="1" dirty="0" smtClean="0"/>
              <a:t>1. многоголосие;</a:t>
            </a:r>
            <a:endParaRPr lang="ru-RU" dirty="0" smtClean="0"/>
          </a:p>
          <a:p>
            <a:r>
              <a:rPr lang="ru-RU" b="1" dirty="0" smtClean="0"/>
              <a:t>2. пение </a:t>
            </a:r>
            <a:r>
              <a:rPr lang="ru-RU" b="1" dirty="0" err="1" smtClean="0"/>
              <a:t>a’capella</a:t>
            </a:r>
            <a:r>
              <a:rPr lang="ru-RU" b="1" dirty="0" smtClean="0"/>
              <a:t>;</a:t>
            </a:r>
            <a:endParaRPr lang="ru-RU" dirty="0" smtClean="0"/>
          </a:p>
          <a:p>
            <a:r>
              <a:rPr lang="ru-RU" b="1" dirty="0" smtClean="0"/>
              <a:t>3. наличие подголосков;</a:t>
            </a:r>
            <a:endParaRPr lang="ru-RU" dirty="0" smtClean="0"/>
          </a:p>
          <a:p>
            <a:r>
              <a:rPr lang="ru-RU" b="1" dirty="0" smtClean="0"/>
              <a:t>4. наличие междометий;</a:t>
            </a:r>
            <a:br>
              <a:rPr lang="ru-RU" b="1" dirty="0" smtClean="0"/>
            </a:br>
            <a:r>
              <a:rPr lang="ru-RU" b="1" dirty="0" smtClean="0"/>
              <a:t>5. обрывы слов;</a:t>
            </a:r>
            <a:endParaRPr lang="ru-RU" dirty="0" smtClean="0"/>
          </a:p>
          <a:p>
            <a:r>
              <a:rPr lang="ru-RU" b="1" dirty="0" smtClean="0"/>
              <a:t>6. напевность;</a:t>
            </a:r>
            <a:endParaRPr lang="ru-RU" dirty="0" smtClean="0"/>
          </a:p>
          <a:p>
            <a:r>
              <a:rPr lang="ru-RU" b="1" dirty="0" smtClean="0"/>
              <a:t>7. наличие распевов.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92</TotalTime>
  <Words>289</Words>
  <PresentationFormat>Экран (4:3)</PresentationFormat>
  <Paragraphs>85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Мир  русской песни.</vt:lpstr>
      <vt:lpstr>Поэт 19 века Иван Суриков  писал о русской песне:</vt:lpstr>
      <vt:lpstr> Сергей Александрович Есенин </vt:lpstr>
      <vt:lpstr>Сергей Есенин «Русская песня».</vt:lpstr>
      <vt:lpstr>  Игра «Собери слоги – назови жанр»</vt:lpstr>
      <vt:lpstr>Укажи правильно.</vt:lpstr>
      <vt:lpstr>«Камаринская» фантазия  для симфонического оркестра </vt:lpstr>
      <vt:lpstr>Главная черта, особенность, которая объединяет  все русские песни.</vt:lpstr>
      <vt:lpstr>Особенности  русских народных песен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 русской песни.</dc:title>
  <dc:creator>User</dc:creator>
  <cp:lastModifiedBy>User</cp:lastModifiedBy>
  <cp:revision>18</cp:revision>
  <dcterms:created xsi:type="dcterms:W3CDTF">2019-11-06T04:09:44Z</dcterms:created>
  <dcterms:modified xsi:type="dcterms:W3CDTF">2021-11-11T01:49:06Z</dcterms:modified>
</cp:coreProperties>
</file>