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83" r:id="rId6"/>
    <p:sldId id="269" r:id="rId7"/>
    <p:sldId id="270" r:id="rId8"/>
    <p:sldId id="274" r:id="rId9"/>
    <p:sldId id="275" r:id="rId10"/>
    <p:sldId id="271" r:id="rId11"/>
    <p:sldId id="273" r:id="rId12"/>
    <p:sldId id="276" r:id="rId13"/>
    <p:sldId id="277" r:id="rId14"/>
    <p:sldId id="278" r:id="rId15"/>
    <p:sldId id="279" r:id="rId16"/>
    <p:sldId id="280" r:id="rId17"/>
    <p:sldId id="261" r:id="rId18"/>
    <p:sldId id="281" r:id="rId19"/>
    <p:sldId id="282" r:id="rId20"/>
    <p:sldId id="284" r:id="rId21"/>
  </p:sldIdLst>
  <p:sldSz cx="9144000" cy="6858000" type="screen4x3"/>
  <p:notesSz cx="7099300" cy="10233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3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554998740166305E-2"/>
          <c:y val="1.8639078103228845E-3"/>
          <c:w val="0.38999799085344278"/>
          <c:h val="0.498518862176859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2702236462681663"/>
                  <c:y val="4.8887739126127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FDD-4BE1-A8DA-B627EB6AB2DF}"/>
                </c:ext>
              </c:extLst>
            </c:dLbl>
            <c:dLbl>
              <c:idx val="1"/>
              <c:layout>
                <c:manualLayout>
                  <c:x val="0.11670830503005183"/>
                  <c:y val="-0.167928295003521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FDD-4BE1-A8DA-B627EB6AB2DF}"/>
                </c:ext>
              </c:extLst>
            </c:dLbl>
            <c:dLbl>
              <c:idx val="2"/>
              <c:layout>
                <c:manualLayout>
                  <c:x val="0.11417942831546236"/>
                  <c:y val="4.7749581670604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FDD-4BE1-A8DA-B627EB6AB2D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недостаточный уровень владения нормами профессинальной этики</c:v>
                </c:pt>
                <c:pt idx="1">
                  <c:v>экономические проблемы</c:v>
                </c:pt>
                <c:pt idx="2">
                  <c:v>отсутствие опыта работы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0.32000000000000006</c:v>
                </c:pt>
                <c:pt idx="2">
                  <c:v>0.28000000000000008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FDD-4BE1-A8DA-B627EB6AB2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47247871175741657"/>
          <c:y val="4.6612847104182259E-2"/>
          <c:w val="0.47412607325306755"/>
          <c:h val="0.45388497179910731"/>
        </c:manualLayout>
      </c:layout>
      <c:overlay val="0"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433003857575337E-2"/>
          <c:y val="0.25748065771447215"/>
          <c:w val="0.43873324214161474"/>
          <c:h val="0.616937402972485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1"/>
              <c:layout>
                <c:manualLayout>
                  <c:x val="0.12354355140614399"/>
                  <c:y val="-0.228679233695990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C3-4C64-AD8F-848A2900F09B}"/>
                </c:ext>
              </c:extLst>
            </c:dLbl>
            <c:dLbl>
              <c:idx val="2"/>
              <c:layout>
                <c:manualLayout>
                  <c:x val="7.0109055463833697E-2"/>
                  <c:y val="1.2912166561755837E-2"/>
                </c:manualLayout>
              </c:layout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C3-4C64-AD8F-848A2900F09B}"/>
                </c:ext>
              </c:extLst>
            </c:dLbl>
            <c:dLbl>
              <c:idx val="3"/>
              <c:layout>
                <c:manualLayout>
                  <c:x val="7.0198269039754374E-2"/>
                  <c:y val="0.1189955829056371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12%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EC3-4C64-AD8F-848A2900F09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общекультурные и личностные компетенции</c:v>
                </c:pt>
                <c:pt idx="1">
                  <c:v>приобретенные умения и навыки</c:v>
                </c:pt>
                <c:pt idx="2">
                  <c:v>опыт работы</c:v>
                </c:pt>
                <c:pt idx="3">
                  <c:v>наличие диплома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0.43000000000000005</c:v>
                </c:pt>
                <c:pt idx="1">
                  <c:v>0.30000000000000004</c:v>
                </c:pt>
                <c:pt idx="2">
                  <c:v>0.15000000000000002</c:v>
                </c:pt>
                <c:pt idx="3">
                  <c:v>0.12000000000000001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C3-4C64-AD8F-848A2900F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2000966858290198"/>
          <c:y val="3.0574222267176866E-2"/>
          <c:w val="0.47999024128815004"/>
          <c:h val="0.76700075590022121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много </c:v>
                </c:pt>
                <c:pt idx="1">
                  <c:v>задумались</c:v>
                </c:pt>
                <c:pt idx="2">
                  <c:v>наглость - "второе счастье"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0.77</c:v>
                </c:pt>
                <c:pt idx="1">
                  <c:v>0.2</c:v>
                </c:pt>
                <c:pt idx="2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64-4B92-915E-4A81AB1FB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3037132431852341"/>
          <c:y val="7.6639108079721976E-2"/>
          <c:w val="0.45185102233171881"/>
          <c:h val="0.4784039511729032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759228431419721E-2"/>
          <c:y val="0.18555977026126891"/>
          <c:w val="0.32651061000118931"/>
          <c:h val="0.720787573021493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15%</a:t>
                    </a:r>
                    <a:endParaRPr lang="ru-RU" dirty="0"/>
                  </a:p>
                  <a:p>
                    <a:r>
                      <a:rPr lang="ru-RU" dirty="0"/>
                      <a:t>(10%)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2BA-44FE-9DBC-22DABB90F25D}"/>
                </c:ext>
              </c:extLst>
            </c:dLbl>
            <c:dLbl>
              <c:idx val="1"/>
              <c:layout>
                <c:manualLayout>
                  <c:x val="-9.650852583185518E-2"/>
                  <c:y val="-9.4463392901102594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15%</a:t>
                    </a:r>
                    <a:endParaRPr lang="ru-RU" dirty="0"/>
                  </a:p>
                  <a:p>
                    <a:r>
                      <a:rPr lang="ru-RU" dirty="0"/>
                      <a:t>(10%)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BA-44FE-9DBC-22DABB90F25D}"/>
                </c:ext>
              </c:extLst>
            </c:dLbl>
            <c:dLbl>
              <c:idx val="2"/>
              <c:layout>
                <c:manualLayout>
                  <c:x val="-5.1036904154292677E-2"/>
                  <c:y val="-0.2353803780659573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17%</a:t>
                    </a:r>
                    <a:endParaRPr lang="ru-RU" dirty="0"/>
                  </a:p>
                  <a:p>
                    <a:r>
                      <a:rPr lang="ru-RU" dirty="0"/>
                      <a:t>(15%)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2BA-44FE-9DBC-22DABB90F25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18,50%</a:t>
                    </a:r>
                    <a:endParaRPr lang="ru-RU" dirty="0"/>
                  </a:p>
                  <a:p>
                    <a:r>
                      <a:rPr lang="ru-RU" dirty="0"/>
                      <a:t>(14%)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BA-44FE-9DBC-22DABB90F25D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/>
                      <a:t>19%</a:t>
                    </a:r>
                  </a:p>
                  <a:p>
                    <a:r>
                      <a:rPr lang="ru-RU" dirty="0"/>
                      <a:t>(15%)</a:t>
                    </a:r>
                  </a:p>
                </c:rich>
              </c:tx>
              <c:showLegendKey val="0"/>
              <c:showVal val="1"/>
              <c:showCatName val="1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2BA-44FE-9DBC-22DABB90F25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тактичность</c:v>
                </c:pt>
                <c:pt idx="1">
                  <c:v>умение работать в команде</c:v>
                </c:pt>
                <c:pt idx="2">
                  <c:v>умение вести себя в соответствии с правилами (культурными, профессиональными, корпоративными)</c:v>
                </c:pt>
                <c:pt idx="3">
                  <c:v>умение анализировать свое поведение</c:v>
                </c:pt>
                <c:pt idx="4">
                  <c:v>умение прогнозировать развитие ситуаций общения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0.15000000000000002</c:v>
                </c:pt>
                <c:pt idx="1">
                  <c:v>0.15000000000000002</c:v>
                </c:pt>
                <c:pt idx="2">
                  <c:v>0.17</c:v>
                </c:pt>
                <c:pt idx="3" formatCode="0.00%">
                  <c:v>0.18500000000000003</c:v>
                </c:pt>
                <c:pt idx="4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2BA-44FE-9DBC-22DABB90F2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34879925764329023"/>
          <c:y val="7.5464302862965474E-2"/>
          <c:w val="0.6507209766259584"/>
          <c:h val="0.92453569713703454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03AD1D-99CB-45CE-85F0-E20B3E3A8491}" type="doc">
      <dgm:prSet loTypeId="urn:microsoft.com/office/officeart/2005/8/layout/h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F0F3497-26F3-423B-96DE-0D60696E4124}">
      <dgm:prSet phldrT="[Текст]" custT="1"/>
      <dgm:spPr/>
      <dgm:t>
        <a:bodyPr/>
        <a:lstStyle/>
        <a:p>
          <a:pPr algn="ctr"/>
          <a:r>
            <a:rPr lang="uk-UA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ІІ</a:t>
          </a:r>
          <a:r>
            <a: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этап основной создание сетевой модели формирование </a:t>
          </a:r>
          <a:r>
            <a:rPr lang="ru-RU" sz="1800" b="1" dirty="0" err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профэтикм</a:t>
          </a:r>
          <a:endParaRPr lang="ru-RU" sz="18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(октябрь 2017- апрель 2018) </a:t>
          </a:r>
        </a:p>
      </dgm:t>
    </dgm:pt>
    <dgm:pt modelId="{F90AD877-DB23-42C5-A714-5EA2AA155CAD}" type="parTrans" cxnId="{6EED91AC-E0F5-43AF-BD0D-551123EA9F44}">
      <dgm:prSet/>
      <dgm:spPr/>
      <dgm:t>
        <a:bodyPr/>
        <a:lstStyle/>
        <a:p>
          <a:endParaRPr lang="ru-RU"/>
        </a:p>
      </dgm:t>
    </dgm:pt>
    <dgm:pt modelId="{3B0F09AA-A9F4-48BD-A756-8F62679295DC}" type="sibTrans" cxnId="{6EED91AC-E0F5-43AF-BD0D-551123EA9F44}">
      <dgm:prSet/>
      <dgm:spPr/>
      <dgm:t>
        <a:bodyPr/>
        <a:lstStyle/>
        <a:p>
          <a:endParaRPr lang="ru-RU"/>
        </a:p>
      </dgm:t>
    </dgm:pt>
    <dgm:pt modelId="{3B9D6F23-1604-46E9-9B91-30F9298C0725}">
      <dgm:prSet phldrT="[Текст]"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создание модели, выбор по мотивации, коррекционная работа, , </a:t>
          </a:r>
        </a:p>
      </dgm:t>
    </dgm:pt>
    <dgm:pt modelId="{0999ED52-0C44-40F1-A288-576D5ECEE0D4}" type="parTrans" cxnId="{54634453-9D99-43FF-BC54-4F7A6E98E4D9}">
      <dgm:prSet/>
      <dgm:spPr/>
      <dgm:t>
        <a:bodyPr/>
        <a:lstStyle/>
        <a:p>
          <a:endParaRPr lang="ru-RU"/>
        </a:p>
      </dgm:t>
    </dgm:pt>
    <dgm:pt modelId="{F1BEBE61-F533-4D11-98AF-D8E2B587B2BD}" type="sibTrans" cxnId="{54634453-9D99-43FF-BC54-4F7A6E98E4D9}">
      <dgm:prSet/>
      <dgm:spPr/>
      <dgm:t>
        <a:bodyPr/>
        <a:lstStyle/>
        <a:p>
          <a:endParaRPr lang="ru-RU"/>
        </a:p>
      </dgm:t>
    </dgm:pt>
    <dgm:pt modelId="{541D0927-97EE-4946-84AC-C703E3CCF83F}">
      <dgm:prSet phldrT="[Текст]" custT="1"/>
      <dgm:spPr/>
      <dgm:t>
        <a:bodyPr/>
        <a:lstStyle/>
        <a:p>
          <a:r>
            <a:rPr lang="uk-UA" sz="1800" b="1" dirty="0">
              <a:latin typeface="Times New Roman" pitchFamily="18" charset="0"/>
              <a:cs typeface="Times New Roman" pitchFamily="18" charset="0"/>
            </a:rPr>
            <a:t>ІІІ</a:t>
          </a:r>
          <a:r>
            <a:rPr lang="ru-RU" sz="1800" b="1" dirty="0">
              <a:latin typeface="Times New Roman" pitchFamily="18" charset="0"/>
              <a:cs typeface="Times New Roman" pitchFamily="18" charset="0"/>
            </a:rPr>
            <a:t> этап итоговый </a:t>
          </a:r>
        </a:p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(апрель 2018-</a:t>
          </a:r>
        </a:p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июнь 2018)</a:t>
          </a:r>
        </a:p>
      </dgm:t>
    </dgm:pt>
    <dgm:pt modelId="{51845456-26DB-4EE7-8C62-2FAB5BA1E291}" type="parTrans" cxnId="{D6E1A9B5-7E5E-49B4-89DA-65366AB4D724}">
      <dgm:prSet/>
      <dgm:spPr/>
      <dgm:t>
        <a:bodyPr/>
        <a:lstStyle/>
        <a:p>
          <a:endParaRPr lang="ru-RU"/>
        </a:p>
      </dgm:t>
    </dgm:pt>
    <dgm:pt modelId="{5B050985-12B3-47C2-AD8B-F3FFC64A9D47}" type="sibTrans" cxnId="{D6E1A9B5-7E5E-49B4-89DA-65366AB4D724}">
      <dgm:prSet/>
      <dgm:spPr/>
      <dgm:t>
        <a:bodyPr/>
        <a:lstStyle/>
        <a:p>
          <a:endParaRPr lang="ru-RU"/>
        </a:p>
      </dgm:t>
    </dgm:pt>
    <dgm:pt modelId="{BCED53EF-55E0-4A0E-AA91-40358BFE93E9}">
      <dgm:prSet phldrT="[Текст]"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Демонстрация данной модели на примере создания пресс – центра (сайта, </a:t>
          </a:r>
          <a:r>
            <a:rPr lang="ru-RU" sz="1400" dirty="0" err="1">
              <a:latin typeface="Times New Roman" pitchFamily="18" charset="0"/>
              <a:cs typeface="Times New Roman" pitchFamily="18" charset="0"/>
            </a:rPr>
            <a:t>блога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,  сообщества, группы в ВК</a:t>
          </a:r>
        </a:p>
      </dgm:t>
    </dgm:pt>
    <dgm:pt modelId="{CB542376-399F-4222-A6BC-368A45EB9769}" type="parTrans" cxnId="{04E7A566-BDB0-41FE-8F8F-E66C8472809C}">
      <dgm:prSet/>
      <dgm:spPr/>
      <dgm:t>
        <a:bodyPr/>
        <a:lstStyle/>
        <a:p>
          <a:endParaRPr lang="ru-RU"/>
        </a:p>
      </dgm:t>
    </dgm:pt>
    <dgm:pt modelId="{FBC9FB60-00E9-4A18-AD58-97B536462885}" type="sibTrans" cxnId="{04E7A566-BDB0-41FE-8F8F-E66C8472809C}">
      <dgm:prSet/>
      <dgm:spPr/>
      <dgm:t>
        <a:bodyPr/>
        <a:lstStyle/>
        <a:p>
          <a:endParaRPr lang="ru-RU"/>
        </a:p>
      </dgm:t>
    </dgm:pt>
    <dgm:pt modelId="{1DBD2416-3DFA-4C6E-9DBB-E7C63AB1C2D5}">
      <dgm:prSet phldrT="[Текст]"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диагностика, сбор информации, мониторинг адаптации студентов;</a:t>
          </a:r>
        </a:p>
      </dgm:t>
    </dgm:pt>
    <dgm:pt modelId="{97DFB3FF-BB7F-4D32-B5A8-9CD6198F2DE8}" type="sibTrans" cxnId="{604CD08A-A727-46E2-B6D1-E1DDAC500BC1}">
      <dgm:prSet/>
      <dgm:spPr/>
      <dgm:t>
        <a:bodyPr/>
        <a:lstStyle/>
        <a:p>
          <a:endParaRPr lang="ru-RU"/>
        </a:p>
      </dgm:t>
    </dgm:pt>
    <dgm:pt modelId="{A9049366-4560-4383-A4D9-F26A9D61D7D2}" type="parTrans" cxnId="{604CD08A-A727-46E2-B6D1-E1DDAC500BC1}">
      <dgm:prSet/>
      <dgm:spPr/>
      <dgm:t>
        <a:bodyPr/>
        <a:lstStyle/>
        <a:p>
          <a:endParaRPr lang="ru-RU"/>
        </a:p>
      </dgm:t>
    </dgm:pt>
    <dgm:pt modelId="{E173C626-6519-49BB-87FC-091B92C958D2}">
      <dgm:prSet phldrT="[Текст]" custT="1"/>
      <dgm:spPr/>
      <dgm:t>
        <a:bodyPr/>
        <a:lstStyle/>
        <a:p>
          <a:r>
            <a:rPr lang="uk-UA" sz="1800" b="1" dirty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1800" b="1" dirty="0">
              <a:latin typeface="Times New Roman" pitchFamily="18" charset="0"/>
              <a:cs typeface="Times New Roman" pitchFamily="18" charset="0"/>
            </a:rPr>
            <a:t> этап подготовительный </a:t>
          </a:r>
          <a:r>
            <a:rPr lang="ru-RU" sz="1800" dirty="0">
              <a:latin typeface="Times New Roman" pitchFamily="18" charset="0"/>
              <a:cs typeface="Times New Roman" pitchFamily="18" charset="0"/>
            </a:rPr>
            <a:t>(сентябрь 2017)</a:t>
          </a:r>
        </a:p>
      </dgm:t>
    </dgm:pt>
    <dgm:pt modelId="{832A8E3D-2FA6-4328-8B2C-31B6D2177F9B}" type="sibTrans" cxnId="{FA75970B-4678-47D4-9C3D-8EAEA58A9053}">
      <dgm:prSet/>
      <dgm:spPr/>
      <dgm:t>
        <a:bodyPr/>
        <a:lstStyle/>
        <a:p>
          <a:endParaRPr lang="ru-RU"/>
        </a:p>
      </dgm:t>
    </dgm:pt>
    <dgm:pt modelId="{0287C398-F68B-45FB-93ED-8A4A961D18CB}" type="parTrans" cxnId="{FA75970B-4678-47D4-9C3D-8EAEA58A9053}">
      <dgm:prSet/>
      <dgm:spPr/>
      <dgm:t>
        <a:bodyPr/>
        <a:lstStyle/>
        <a:p>
          <a:endParaRPr lang="ru-RU"/>
        </a:p>
      </dgm:t>
    </dgm:pt>
    <dgm:pt modelId="{7EDFEB2B-6B52-4C08-9244-D0546C1B3C95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знакомство с системой моральных норм и правил поведения, которые следует иметь квалифицированному рабочему (официанту, бармену);</a:t>
          </a:r>
        </a:p>
      </dgm:t>
    </dgm:pt>
    <dgm:pt modelId="{A0B106A0-C0D0-4006-B3B0-D960C00633CF}" type="parTrans" cxnId="{640333B8-4029-4BD8-9260-38DF2F05258E}">
      <dgm:prSet/>
      <dgm:spPr/>
      <dgm:t>
        <a:bodyPr/>
        <a:lstStyle/>
        <a:p>
          <a:endParaRPr lang="ru-RU"/>
        </a:p>
      </dgm:t>
    </dgm:pt>
    <dgm:pt modelId="{60F54981-1318-4F05-9877-3003E0CEC2D5}" type="sibTrans" cxnId="{640333B8-4029-4BD8-9260-38DF2F05258E}">
      <dgm:prSet/>
      <dgm:spPr/>
      <dgm:t>
        <a:bodyPr/>
        <a:lstStyle/>
        <a:p>
          <a:endParaRPr lang="ru-RU"/>
        </a:p>
      </dgm:t>
    </dgm:pt>
    <dgm:pt modelId="{69B83AE5-31E3-49BE-80DB-227B8256C0B9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изучение требований работодателей к выпускнику лицея (опрос, анкетирование, интервьюирование);</a:t>
          </a:r>
        </a:p>
      </dgm:t>
    </dgm:pt>
    <dgm:pt modelId="{CCA89F1B-4E2C-4B90-BB4B-7163581EAFC8}" type="parTrans" cxnId="{9D74C3AE-7094-4602-B8EB-07F892FF4B61}">
      <dgm:prSet/>
      <dgm:spPr/>
      <dgm:t>
        <a:bodyPr/>
        <a:lstStyle/>
        <a:p>
          <a:endParaRPr lang="ru-RU"/>
        </a:p>
      </dgm:t>
    </dgm:pt>
    <dgm:pt modelId="{17BB6648-1E31-477E-94C1-74A3111609AA}" type="sibTrans" cxnId="{9D74C3AE-7094-4602-B8EB-07F892FF4B61}">
      <dgm:prSet/>
      <dgm:spPr/>
      <dgm:t>
        <a:bodyPr/>
        <a:lstStyle/>
        <a:p>
          <a:endParaRPr lang="ru-RU"/>
        </a:p>
      </dgm:t>
    </dgm:pt>
    <dgm:pt modelId="{87890D0E-EC75-463A-8904-F674D07DD93C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консультация практического психолога лицея;</a:t>
          </a:r>
        </a:p>
      </dgm:t>
    </dgm:pt>
    <dgm:pt modelId="{8475A829-EC65-4367-8353-C1840543D5C2}" type="parTrans" cxnId="{8DBA100D-7670-4842-BE67-B8EB9B384310}">
      <dgm:prSet/>
      <dgm:spPr/>
      <dgm:t>
        <a:bodyPr/>
        <a:lstStyle/>
        <a:p>
          <a:endParaRPr lang="ru-RU"/>
        </a:p>
      </dgm:t>
    </dgm:pt>
    <dgm:pt modelId="{AA7134E3-3653-4905-B13B-2AC0ACF01BF7}" type="sibTrans" cxnId="{8DBA100D-7670-4842-BE67-B8EB9B384310}">
      <dgm:prSet/>
      <dgm:spPr/>
      <dgm:t>
        <a:bodyPr/>
        <a:lstStyle/>
        <a:p>
          <a:endParaRPr lang="ru-RU"/>
        </a:p>
      </dgm:t>
    </dgm:pt>
    <dgm:pt modelId="{E59D6C5D-ABF3-4484-A43E-D1E28C11102E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анализ </a:t>
          </a:r>
        </a:p>
      </dgm:t>
    </dgm:pt>
    <dgm:pt modelId="{B2D8B2C6-D9B6-4F10-8EEC-168E579BDA35}" type="parTrans" cxnId="{6196C519-F3E1-4625-88C1-FCC8A2213F07}">
      <dgm:prSet/>
      <dgm:spPr/>
      <dgm:t>
        <a:bodyPr/>
        <a:lstStyle/>
        <a:p>
          <a:endParaRPr lang="ru-RU"/>
        </a:p>
      </dgm:t>
    </dgm:pt>
    <dgm:pt modelId="{CB24F78E-A249-4F6F-8387-48384BAF3314}" type="sibTrans" cxnId="{6196C519-F3E1-4625-88C1-FCC8A2213F07}">
      <dgm:prSet/>
      <dgm:spPr/>
      <dgm:t>
        <a:bodyPr/>
        <a:lstStyle/>
        <a:p>
          <a:endParaRPr lang="ru-RU"/>
        </a:p>
      </dgm:t>
    </dgm:pt>
    <dgm:pt modelId="{711F6AE3-6258-43A5-83B8-E47F23781476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групповое обучение</a:t>
          </a:r>
        </a:p>
      </dgm:t>
    </dgm:pt>
    <dgm:pt modelId="{B6AB23F7-3FCC-480E-A74F-70FFEF53ACFD}" type="parTrans" cxnId="{B71CBBA6-EE37-4903-BA1E-885A64A1B158}">
      <dgm:prSet/>
      <dgm:spPr/>
      <dgm:t>
        <a:bodyPr/>
        <a:lstStyle/>
        <a:p>
          <a:endParaRPr lang="ru-RU"/>
        </a:p>
      </dgm:t>
    </dgm:pt>
    <dgm:pt modelId="{20BCFF61-A50B-44C0-BFA3-AA48001C9B99}" type="sibTrans" cxnId="{B71CBBA6-EE37-4903-BA1E-885A64A1B158}">
      <dgm:prSet/>
      <dgm:spPr/>
      <dgm:t>
        <a:bodyPr/>
        <a:lstStyle/>
        <a:p>
          <a:endParaRPr lang="ru-RU"/>
        </a:p>
      </dgm:t>
    </dgm:pt>
    <dgm:pt modelId="{151F523D-9408-41F9-9264-E347E6B1586A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краткосрочные курсы делового этикета</a:t>
          </a:r>
        </a:p>
      </dgm:t>
    </dgm:pt>
    <dgm:pt modelId="{B98590C6-47EC-45A6-B5B6-EF55F1CD5CD0}" type="parTrans" cxnId="{F1F6852D-FAD4-4BD9-81CB-C341A54334FD}">
      <dgm:prSet/>
      <dgm:spPr/>
      <dgm:t>
        <a:bodyPr/>
        <a:lstStyle/>
        <a:p>
          <a:endParaRPr lang="ru-RU"/>
        </a:p>
      </dgm:t>
    </dgm:pt>
    <dgm:pt modelId="{3C0C586A-2FAE-47F4-BDF1-2EA3762EFA5D}" type="sibTrans" cxnId="{F1F6852D-FAD4-4BD9-81CB-C341A54334FD}">
      <dgm:prSet/>
      <dgm:spPr/>
      <dgm:t>
        <a:bodyPr/>
        <a:lstStyle/>
        <a:p>
          <a:endParaRPr lang="ru-RU"/>
        </a:p>
      </dgm:t>
    </dgm:pt>
    <dgm:pt modelId="{3DDD793F-D86B-4C25-A7D0-57AC5472B6A5}">
      <dgm:prSet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кружок</a:t>
          </a:r>
        </a:p>
      </dgm:t>
    </dgm:pt>
    <dgm:pt modelId="{66C98EE1-8F8B-46A4-BA44-FB3905908056}" type="parTrans" cxnId="{B80A2885-322A-4BE6-A6DB-538E67F8F287}">
      <dgm:prSet/>
      <dgm:spPr/>
      <dgm:t>
        <a:bodyPr/>
        <a:lstStyle/>
        <a:p>
          <a:endParaRPr lang="ru-RU"/>
        </a:p>
      </dgm:t>
    </dgm:pt>
    <dgm:pt modelId="{48D25AE4-1171-4E2F-A8C5-F6EAFA447B35}" type="sibTrans" cxnId="{B80A2885-322A-4BE6-A6DB-538E67F8F287}">
      <dgm:prSet/>
      <dgm:spPr/>
      <dgm:t>
        <a:bodyPr/>
        <a:lstStyle/>
        <a:p>
          <a:endParaRPr lang="ru-RU"/>
        </a:p>
      </dgm:t>
    </dgm:pt>
    <dgm:pt modelId="{FD0BD42F-71D0-4094-95DC-BAC61C80E300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внеаудиторная работа (фестиваль кулинарного и кондитерского искусства, профориентационные мероприятия)</a:t>
          </a:r>
        </a:p>
      </dgm:t>
    </dgm:pt>
    <dgm:pt modelId="{82B72582-FBF7-4AB0-8CFA-AA6B14FC7CF8}" type="parTrans" cxnId="{3CA9657E-94D9-4DC1-9141-D18AA66B1769}">
      <dgm:prSet/>
      <dgm:spPr/>
      <dgm:t>
        <a:bodyPr/>
        <a:lstStyle/>
        <a:p>
          <a:endParaRPr lang="ru-RU"/>
        </a:p>
      </dgm:t>
    </dgm:pt>
    <dgm:pt modelId="{E4FF767C-C68F-4B38-9207-F0FB878AF254}" type="sibTrans" cxnId="{3CA9657E-94D9-4DC1-9141-D18AA66B1769}">
      <dgm:prSet/>
      <dgm:spPr/>
      <dgm:t>
        <a:bodyPr/>
        <a:lstStyle/>
        <a:p>
          <a:endParaRPr lang="ru-RU"/>
        </a:p>
      </dgm:t>
    </dgm:pt>
    <dgm:pt modelId="{CB9265A4-F709-4EB1-9C4B-18AAED49C61A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благотворительность</a:t>
          </a:r>
        </a:p>
      </dgm:t>
    </dgm:pt>
    <dgm:pt modelId="{B0D0EA46-6D7D-4577-9046-1ABC6A72FEAF}" type="parTrans" cxnId="{46D90AAE-3226-4D54-B72B-5623A24433F3}">
      <dgm:prSet/>
      <dgm:spPr/>
      <dgm:t>
        <a:bodyPr/>
        <a:lstStyle/>
        <a:p>
          <a:endParaRPr lang="ru-RU"/>
        </a:p>
      </dgm:t>
    </dgm:pt>
    <dgm:pt modelId="{4079BE08-B757-44B7-A5F5-BC258DFBC8FA}" type="sibTrans" cxnId="{46D90AAE-3226-4D54-B72B-5623A24433F3}">
      <dgm:prSet/>
      <dgm:spPr/>
      <dgm:t>
        <a:bodyPr/>
        <a:lstStyle/>
        <a:p>
          <a:endParaRPr lang="ru-RU"/>
        </a:p>
      </dgm:t>
    </dgm:pt>
    <dgm:pt modelId="{17644282-1DBC-41B1-AE52-579EC197CFE9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Мониторинг, анкетирование студентов, родителей, руководителей практики, работодателей, членов ГЭК</a:t>
          </a:r>
        </a:p>
      </dgm:t>
    </dgm:pt>
    <dgm:pt modelId="{F5D290AE-302C-4013-8F78-A09566C84EA6}" type="parTrans" cxnId="{93560FA6-D553-4FEF-86B7-D7B790CC1336}">
      <dgm:prSet/>
      <dgm:spPr/>
      <dgm:t>
        <a:bodyPr/>
        <a:lstStyle/>
        <a:p>
          <a:endParaRPr lang="ru-RU"/>
        </a:p>
      </dgm:t>
    </dgm:pt>
    <dgm:pt modelId="{1D3C0047-9AF3-4970-B7AB-5098FEE64E9B}" type="sibTrans" cxnId="{93560FA6-D553-4FEF-86B7-D7B790CC1336}">
      <dgm:prSet/>
      <dgm:spPr/>
      <dgm:t>
        <a:bodyPr/>
        <a:lstStyle/>
        <a:p>
          <a:endParaRPr lang="ru-RU"/>
        </a:p>
      </dgm:t>
    </dgm:pt>
    <dgm:pt modelId="{353B6F00-160F-4AF0-8D6E-93AFD16F47E9}">
      <dgm:prSet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Трудоустройство </a:t>
          </a:r>
        </a:p>
      </dgm:t>
    </dgm:pt>
    <dgm:pt modelId="{B82A2906-8AF4-4999-9FF7-B9C6229B84AE}" type="parTrans" cxnId="{140BAE01-268B-4495-8223-F128CB531939}">
      <dgm:prSet/>
      <dgm:spPr/>
      <dgm:t>
        <a:bodyPr/>
        <a:lstStyle/>
        <a:p>
          <a:endParaRPr lang="ru-RU"/>
        </a:p>
      </dgm:t>
    </dgm:pt>
    <dgm:pt modelId="{E3F4341A-8235-4E02-9002-C6DC34968FE7}" type="sibTrans" cxnId="{140BAE01-268B-4495-8223-F128CB531939}">
      <dgm:prSet/>
      <dgm:spPr/>
      <dgm:t>
        <a:bodyPr/>
        <a:lstStyle/>
        <a:p>
          <a:endParaRPr lang="ru-RU"/>
        </a:p>
      </dgm:t>
    </dgm:pt>
    <dgm:pt modelId="{F8FFA406-45D5-4D34-A488-73D4D69B67A3}">
      <dgm:prSet/>
      <dgm:spPr/>
      <dgm:t>
        <a:bodyPr/>
        <a:lstStyle/>
        <a:p>
          <a:endParaRPr lang="ru-RU" sz="1300" dirty="0"/>
        </a:p>
      </dgm:t>
    </dgm:pt>
    <dgm:pt modelId="{8EE27F20-FF10-4052-9B41-45AB8DC60849}" type="parTrans" cxnId="{8631A848-AC8D-417F-BF65-CD730F543A45}">
      <dgm:prSet/>
      <dgm:spPr/>
      <dgm:t>
        <a:bodyPr/>
        <a:lstStyle/>
        <a:p>
          <a:endParaRPr lang="ru-RU"/>
        </a:p>
      </dgm:t>
    </dgm:pt>
    <dgm:pt modelId="{4A9F5FDF-5924-464D-B109-1F02A4F1B6BE}" type="sibTrans" cxnId="{8631A848-AC8D-417F-BF65-CD730F543A45}">
      <dgm:prSet/>
      <dgm:spPr/>
      <dgm:t>
        <a:bodyPr/>
        <a:lstStyle/>
        <a:p>
          <a:endParaRPr lang="ru-RU"/>
        </a:p>
      </dgm:t>
    </dgm:pt>
    <dgm:pt modelId="{08B31662-F78E-4BE0-9DCE-5FC7911F8527}">
      <dgm:prSet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просветительская работ</a:t>
          </a:r>
          <a:r>
            <a:rPr lang="ru-RU" sz="1300" dirty="0"/>
            <a:t>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368462F-0995-476A-A6C4-33562467B635}" type="parTrans" cxnId="{7BF64D5B-D7F5-4CDB-A8CC-D41C9B8CAE46}">
      <dgm:prSet/>
      <dgm:spPr/>
      <dgm:t>
        <a:bodyPr/>
        <a:lstStyle/>
        <a:p>
          <a:endParaRPr lang="ru-RU"/>
        </a:p>
      </dgm:t>
    </dgm:pt>
    <dgm:pt modelId="{EF2BD471-8209-482C-8243-F99B705277B8}" type="sibTrans" cxnId="{7BF64D5B-D7F5-4CDB-A8CC-D41C9B8CAE46}">
      <dgm:prSet/>
      <dgm:spPr/>
      <dgm:t>
        <a:bodyPr/>
        <a:lstStyle/>
        <a:p>
          <a:endParaRPr lang="ru-RU"/>
        </a:p>
      </dgm:t>
    </dgm:pt>
    <dgm:pt modelId="{41114EBF-B3D3-48B2-8744-6AB247C86AFF}" type="pres">
      <dgm:prSet presAssocID="{1803AD1D-99CB-45CE-85F0-E20B3E3A8491}" presName="Name0" presStyleCnt="0">
        <dgm:presLayoutVars>
          <dgm:dir/>
          <dgm:animLvl val="lvl"/>
          <dgm:resizeHandles val="exact"/>
        </dgm:presLayoutVars>
      </dgm:prSet>
      <dgm:spPr/>
    </dgm:pt>
    <dgm:pt modelId="{B943812B-E740-4D35-A4FA-4B9F854197EE}" type="pres">
      <dgm:prSet presAssocID="{E173C626-6519-49BB-87FC-091B92C958D2}" presName="composite" presStyleCnt="0"/>
      <dgm:spPr/>
    </dgm:pt>
    <dgm:pt modelId="{50B094AA-8388-481B-A53C-721FF6B179F9}" type="pres">
      <dgm:prSet presAssocID="{E173C626-6519-49BB-87FC-091B92C958D2}" presName="parTx" presStyleLbl="alignNode1" presStyleIdx="0" presStyleCnt="3" custScaleX="112560" custScaleY="100000">
        <dgm:presLayoutVars>
          <dgm:chMax val="0"/>
          <dgm:chPref val="0"/>
          <dgm:bulletEnabled val="1"/>
        </dgm:presLayoutVars>
      </dgm:prSet>
      <dgm:spPr/>
    </dgm:pt>
    <dgm:pt modelId="{8EFF5589-86DF-4F61-8A64-3C86B591A734}" type="pres">
      <dgm:prSet presAssocID="{E173C626-6519-49BB-87FC-091B92C958D2}" presName="desTx" presStyleLbl="alignAccFollowNode1" presStyleIdx="0" presStyleCnt="3" custScaleX="114239">
        <dgm:presLayoutVars>
          <dgm:bulletEnabled val="1"/>
        </dgm:presLayoutVars>
      </dgm:prSet>
      <dgm:spPr/>
    </dgm:pt>
    <dgm:pt modelId="{E6AB97C7-6B79-4573-B550-BB9040863F90}" type="pres">
      <dgm:prSet presAssocID="{832A8E3D-2FA6-4328-8B2C-31B6D2177F9B}" presName="space" presStyleCnt="0"/>
      <dgm:spPr/>
    </dgm:pt>
    <dgm:pt modelId="{D59A6EEA-E624-47E1-863C-12D05C17A56D}" type="pres">
      <dgm:prSet presAssocID="{6F0F3497-26F3-423B-96DE-0D60696E4124}" presName="composite" presStyleCnt="0"/>
      <dgm:spPr/>
    </dgm:pt>
    <dgm:pt modelId="{9EF04FAB-ED4A-4E36-A357-312CF6EFE6D5}" type="pres">
      <dgm:prSet presAssocID="{6F0F3497-26F3-423B-96DE-0D60696E4124}" presName="parTx" presStyleLbl="alignNode1" presStyleIdx="1" presStyleCnt="3" custScaleX="129229" custScaleY="198657">
        <dgm:presLayoutVars>
          <dgm:chMax val="0"/>
          <dgm:chPref val="0"/>
          <dgm:bulletEnabled val="1"/>
        </dgm:presLayoutVars>
      </dgm:prSet>
      <dgm:spPr/>
    </dgm:pt>
    <dgm:pt modelId="{B07D8454-370F-42E3-8B07-E737986625DB}" type="pres">
      <dgm:prSet presAssocID="{6F0F3497-26F3-423B-96DE-0D60696E4124}" presName="desTx" presStyleLbl="alignAccFollowNode1" presStyleIdx="1" presStyleCnt="3" custScaleX="133646" custScaleY="90943" custLinFactNeighborX="2261" custLinFactNeighborY="5617">
        <dgm:presLayoutVars>
          <dgm:bulletEnabled val="1"/>
        </dgm:presLayoutVars>
      </dgm:prSet>
      <dgm:spPr/>
    </dgm:pt>
    <dgm:pt modelId="{A4B1E31C-B66F-4422-AEF2-C262CECDD466}" type="pres">
      <dgm:prSet presAssocID="{3B0F09AA-A9F4-48BD-A756-8F62679295DC}" presName="space" presStyleCnt="0"/>
      <dgm:spPr/>
    </dgm:pt>
    <dgm:pt modelId="{93B67DAB-0767-441C-9B9E-2A7860DAD393}" type="pres">
      <dgm:prSet presAssocID="{541D0927-97EE-4946-84AC-C703E3CCF83F}" presName="composite" presStyleCnt="0"/>
      <dgm:spPr/>
    </dgm:pt>
    <dgm:pt modelId="{EE80F9D3-028C-4085-834D-84B5F5F51163}" type="pres">
      <dgm:prSet presAssocID="{541D0927-97EE-4946-84AC-C703E3CCF83F}" presName="parTx" presStyleLbl="alignNode1" presStyleIdx="2" presStyleCnt="3" custScaleY="271716">
        <dgm:presLayoutVars>
          <dgm:chMax val="0"/>
          <dgm:chPref val="0"/>
          <dgm:bulletEnabled val="1"/>
        </dgm:presLayoutVars>
      </dgm:prSet>
      <dgm:spPr/>
    </dgm:pt>
    <dgm:pt modelId="{FF7B52E1-0A95-4508-B4E1-63A333759FA0}" type="pres">
      <dgm:prSet presAssocID="{541D0927-97EE-4946-84AC-C703E3CCF83F}" presName="desTx" presStyleLbl="alignAccFollowNode1" presStyleIdx="2" presStyleCnt="3" custScaleY="85992">
        <dgm:presLayoutVars>
          <dgm:bulletEnabled val="1"/>
        </dgm:presLayoutVars>
      </dgm:prSet>
      <dgm:spPr/>
    </dgm:pt>
  </dgm:ptLst>
  <dgm:cxnLst>
    <dgm:cxn modelId="{140BAE01-268B-4495-8223-F128CB531939}" srcId="{541D0927-97EE-4946-84AC-C703E3CCF83F}" destId="{353B6F00-160F-4AF0-8D6E-93AFD16F47E9}" srcOrd="2" destOrd="0" parTransId="{B82A2906-8AF4-4999-9FF7-B9C6229B84AE}" sibTransId="{E3F4341A-8235-4E02-9002-C6DC34968FE7}"/>
    <dgm:cxn modelId="{7D50B607-AB4F-4EDE-9CEA-DA66CC081643}" type="presOf" srcId="{17644282-1DBC-41B1-AE52-579EC197CFE9}" destId="{FF7B52E1-0A95-4508-B4E1-63A333759FA0}" srcOrd="0" destOrd="1" presId="urn:microsoft.com/office/officeart/2005/8/layout/hList1"/>
    <dgm:cxn modelId="{FA75970B-4678-47D4-9C3D-8EAEA58A9053}" srcId="{1803AD1D-99CB-45CE-85F0-E20B3E3A8491}" destId="{E173C626-6519-49BB-87FC-091B92C958D2}" srcOrd="0" destOrd="0" parTransId="{0287C398-F68B-45FB-93ED-8A4A961D18CB}" sibTransId="{832A8E3D-2FA6-4328-8B2C-31B6D2177F9B}"/>
    <dgm:cxn modelId="{8DBA100D-7670-4842-BE67-B8EB9B384310}" srcId="{E173C626-6519-49BB-87FC-091B92C958D2}" destId="{87890D0E-EC75-463A-8904-F674D07DD93C}" srcOrd="3" destOrd="0" parTransId="{8475A829-EC65-4367-8353-C1840543D5C2}" sibTransId="{AA7134E3-3653-4905-B13B-2AC0ACF01BF7}"/>
    <dgm:cxn modelId="{A8A1D010-36E3-4795-BDFE-8E54E7D46F66}" type="presOf" srcId="{E59D6C5D-ABF3-4484-A43E-D1E28C11102E}" destId="{8EFF5589-86DF-4F61-8A64-3C86B591A734}" srcOrd="0" destOrd="4" presId="urn:microsoft.com/office/officeart/2005/8/layout/hList1"/>
    <dgm:cxn modelId="{A4E3D714-422A-4BCF-9739-8CD85B45A0E0}" type="presOf" srcId="{151F523D-9408-41F9-9264-E347E6B1586A}" destId="{B07D8454-370F-42E3-8B07-E737986625DB}" srcOrd="0" destOrd="2" presId="urn:microsoft.com/office/officeart/2005/8/layout/hList1"/>
    <dgm:cxn modelId="{6196C519-F3E1-4625-88C1-FCC8A2213F07}" srcId="{E173C626-6519-49BB-87FC-091B92C958D2}" destId="{E59D6C5D-ABF3-4484-A43E-D1E28C11102E}" srcOrd="4" destOrd="0" parTransId="{B2D8B2C6-D9B6-4F10-8EEC-168E579BDA35}" sibTransId="{CB24F78E-A249-4F6F-8387-48384BAF3314}"/>
    <dgm:cxn modelId="{22419420-0E5A-4CB4-A6FC-02456A0722FD}" type="presOf" srcId="{541D0927-97EE-4946-84AC-C703E3CCF83F}" destId="{EE80F9D3-028C-4085-834D-84B5F5F51163}" srcOrd="0" destOrd="0" presId="urn:microsoft.com/office/officeart/2005/8/layout/hList1"/>
    <dgm:cxn modelId="{62A74124-8DB0-4030-8B4C-23982672B6B6}" type="presOf" srcId="{FD0BD42F-71D0-4094-95DC-BAC61C80E300}" destId="{B07D8454-370F-42E3-8B07-E737986625DB}" srcOrd="0" destOrd="4" presId="urn:microsoft.com/office/officeart/2005/8/layout/hList1"/>
    <dgm:cxn modelId="{67610425-4445-4B36-BF1E-A5FD299E2D5F}" type="presOf" srcId="{711F6AE3-6258-43A5-83B8-E47F23781476}" destId="{B07D8454-370F-42E3-8B07-E737986625DB}" srcOrd="0" destOrd="1" presId="urn:microsoft.com/office/officeart/2005/8/layout/hList1"/>
    <dgm:cxn modelId="{2D4F692B-657F-4462-A0BB-8276F1A681BD}" type="presOf" srcId="{353B6F00-160F-4AF0-8D6E-93AFD16F47E9}" destId="{FF7B52E1-0A95-4508-B4E1-63A333759FA0}" srcOrd="0" destOrd="2" presId="urn:microsoft.com/office/officeart/2005/8/layout/hList1"/>
    <dgm:cxn modelId="{F1F6852D-FAD4-4BD9-81CB-C341A54334FD}" srcId="{6F0F3497-26F3-423B-96DE-0D60696E4124}" destId="{151F523D-9408-41F9-9264-E347E6B1586A}" srcOrd="2" destOrd="0" parTransId="{B98590C6-47EC-45A6-B5B6-EF55F1CD5CD0}" sibTransId="{3C0C586A-2FAE-47F4-BDF1-2EA3762EFA5D}"/>
    <dgm:cxn modelId="{3E889E34-693A-4200-AE11-87B588EC9570}" type="presOf" srcId="{E173C626-6519-49BB-87FC-091B92C958D2}" destId="{50B094AA-8388-481B-A53C-721FF6B179F9}" srcOrd="0" destOrd="0" presId="urn:microsoft.com/office/officeart/2005/8/layout/hList1"/>
    <dgm:cxn modelId="{7BF64D5B-D7F5-4CDB-A8CC-D41C9B8CAE46}" srcId="{6F0F3497-26F3-423B-96DE-0D60696E4124}" destId="{08B31662-F78E-4BE0-9DCE-5FC7911F8527}" srcOrd="6" destOrd="0" parTransId="{4368462F-0995-476A-A6C4-33562467B635}" sibTransId="{EF2BD471-8209-482C-8243-F99B705277B8}"/>
    <dgm:cxn modelId="{C884CA63-8AC8-43DF-9F54-EE398028BC51}" type="presOf" srcId="{87890D0E-EC75-463A-8904-F674D07DD93C}" destId="{8EFF5589-86DF-4F61-8A64-3C86B591A734}" srcOrd="0" destOrd="3" presId="urn:microsoft.com/office/officeart/2005/8/layout/hList1"/>
    <dgm:cxn modelId="{B1041865-54EE-4F5A-9856-35F0FC51567B}" type="presOf" srcId="{69B83AE5-31E3-49BE-80DB-227B8256C0B9}" destId="{8EFF5589-86DF-4F61-8A64-3C86B591A734}" srcOrd="0" destOrd="2" presId="urn:microsoft.com/office/officeart/2005/8/layout/hList1"/>
    <dgm:cxn modelId="{04E7A566-BDB0-41FE-8F8F-E66C8472809C}" srcId="{541D0927-97EE-4946-84AC-C703E3CCF83F}" destId="{BCED53EF-55E0-4A0E-AA91-40358BFE93E9}" srcOrd="0" destOrd="0" parTransId="{CB542376-399F-4222-A6BC-368A45EB9769}" sibTransId="{FBC9FB60-00E9-4A18-AD58-97B536462885}"/>
    <dgm:cxn modelId="{8631A848-AC8D-417F-BF65-CD730F543A45}" srcId="{541D0927-97EE-4946-84AC-C703E3CCF83F}" destId="{F8FFA406-45D5-4D34-A488-73D4D69B67A3}" srcOrd="3" destOrd="0" parTransId="{8EE27F20-FF10-4052-9B41-45AB8DC60849}" sibTransId="{4A9F5FDF-5924-464D-B109-1F02A4F1B6BE}"/>
    <dgm:cxn modelId="{54634453-9D99-43FF-BC54-4F7A6E98E4D9}" srcId="{6F0F3497-26F3-423B-96DE-0D60696E4124}" destId="{3B9D6F23-1604-46E9-9B91-30F9298C0725}" srcOrd="0" destOrd="0" parTransId="{0999ED52-0C44-40F1-A288-576D5ECEE0D4}" sibTransId="{F1BEBE61-F533-4D11-98AF-D8E2B587B2BD}"/>
    <dgm:cxn modelId="{04747577-FF09-48AF-AEC8-4C41CC29E3E8}" type="presOf" srcId="{F8FFA406-45D5-4D34-A488-73D4D69B67A3}" destId="{FF7B52E1-0A95-4508-B4E1-63A333759FA0}" srcOrd="0" destOrd="3" presId="urn:microsoft.com/office/officeart/2005/8/layout/hList1"/>
    <dgm:cxn modelId="{3CA9657E-94D9-4DC1-9141-D18AA66B1769}" srcId="{6F0F3497-26F3-423B-96DE-0D60696E4124}" destId="{FD0BD42F-71D0-4094-95DC-BAC61C80E300}" srcOrd="4" destOrd="0" parTransId="{82B72582-FBF7-4AB0-8CFA-AA6B14FC7CF8}" sibTransId="{E4FF767C-C68F-4B38-9207-F0FB878AF254}"/>
    <dgm:cxn modelId="{B80A2885-322A-4BE6-A6DB-538E67F8F287}" srcId="{6F0F3497-26F3-423B-96DE-0D60696E4124}" destId="{3DDD793F-D86B-4C25-A7D0-57AC5472B6A5}" srcOrd="3" destOrd="0" parTransId="{66C98EE1-8F8B-46A4-BA44-FB3905908056}" sibTransId="{48D25AE4-1171-4E2F-A8C5-F6EAFA447B35}"/>
    <dgm:cxn modelId="{C3317A89-46CF-4D5A-9336-072364A97F30}" type="presOf" srcId="{3B9D6F23-1604-46E9-9B91-30F9298C0725}" destId="{B07D8454-370F-42E3-8B07-E737986625DB}" srcOrd="0" destOrd="0" presId="urn:microsoft.com/office/officeart/2005/8/layout/hList1"/>
    <dgm:cxn modelId="{604CD08A-A727-46E2-B6D1-E1DDAC500BC1}" srcId="{E173C626-6519-49BB-87FC-091B92C958D2}" destId="{1DBD2416-3DFA-4C6E-9DBB-E7C63AB1C2D5}" srcOrd="0" destOrd="0" parTransId="{A9049366-4560-4383-A4D9-F26A9D61D7D2}" sibTransId="{97DFB3FF-BB7F-4D32-B5A8-9CD6198F2DE8}"/>
    <dgm:cxn modelId="{2D85108C-EC75-4352-9336-AFC8DF0C9329}" type="presOf" srcId="{CB9265A4-F709-4EB1-9C4B-18AAED49C61A}" destId="{B07D8454-370F-42E3-8B07-E737986625DB}" srcOrd="0" destOrd="5" presId="urn:microsoft.com/office/officeart/2005/8/layout/hList1"/>
    <dgm:cxn modelId="{1575DE9B-47FF-4B99-900A-BC7050F8BE9F}" type="presOf" srcId="{08B31662-F78E-4BE0-9DCE-5FC7911F8527}" destId="{B07D8454-370F-42E3-8B07-E737986625DB}" srcOrd="0" destOrd="6" presId="urn:microsoft.com/office/officeart/2005/8/layout/hList1"/>
    <dgm:cxn modelId="{93560FA6-D553-4FEF-86B7-D7B790CC1336}" srcId="{541D0927-97EE-4946-84AC-C703E3CCF83F}" destId="{17644282-1DBC-41B1-AE52-579EC197CFE9}" srcOrd="1" destOrd="0" parTransId="{F5D290AE-302C-4013-8F78-A09566C84EA6}" sibTransId="{1D3C0047-9AF3-4970-B7AB-5098FEE64E9B}"/>
    <dgm:cxn modelId="{B71CBBA6-EE37-4903-BA1E-885A64A1B158}" srcId="{6F0F3497-26F3-423B-96DE-0D60696E4124}" destId="{711F6AE3-6258-43A5-83B8-E47F23781476}" srcOrd="1" destOrd="0" parTransId="{B6AB23F7-3FCC-480E-A74F-70FFEF53ACFD}" sibTransId="{20BCFF61-A50B-44C0-BFA3-AA48001C9B99}"/>
    <dgm:cxn modelId="{6EED91AC-E0F5-43AF-BD0D-551123EA9F44}" srcId="{1803AD1D-99CB-45CE-85F0-E20B3E3A8491}" destId="{6F0F3497-26F3-423B-96DE-0D60696E4124}" srcOrd="1" destOrd="0" parTransId="{F90AD877-DB23-42C5-A714-5EA2AA155CAD}" sibTransId="{3B0F09AA-A9F4-48BD-A756-8F62679295DC}"/>
    <dgm:cxn modelId="{46D90AAE-3226-4D54-B72B-5623A24433F3}" srcId="{6F0F3497-26F3-423B-96DE-0D60696E4124}" destId="{CB9265A4-F709-4EB1-9C4B-18AAED49C61A}" srcOrd="5" destOrd="0" parTransId="{B0D0EA46-6D7D-4577-9046-1ABC6A72FEAF}" sibTransId="{4079BE08-B757-44B7-A5F5-BC258DFBC8FA}"/>
    <dgm:cxn modelId="{9D74C3AE-7094-4602-B8EB-07F892FF4B61}" srcId="{E173C626-6519-49BB-87FC-091B92C958D2}" destId="{69B83AE5-31E3-49BE-80DB-227B8256C0B9}" srcOrd="2" destOrd="0" parTransId="{CCA89F1B-4E2C-4B90-BB4B-7163581EAFC8}" sibTransId="{17BB6648-1E31-477E-94C1-74A3111609AA}"/>
    <dgm:cxn modelId="{D6E1A9B5-7E5E-49B4-89DA-65366AB4D724}" srcId="{1803AD1D-99CB-45CE-85F0-E20B3E3A8491}" destId="{541D0927-97EE-4946-84AC-C703E3CCF83F}" srcOrd="2" destOrd="0" parTransId="{51845456-26DB-4EE7-8C62-2FAB5BA1E291}" sibTransId="{5B050985-12B3-47C2-AD8B-F3FFC64A9D47}"/>
    <dgm:cxn modelId="{640333B8-4029-4BD8-9260-38DF2F05258E}" srcId="{E173C626-6519-49BB-87FC-091B92C958D2}" destId="{7EDFEB2B-6B52-4C08-9244-D0546C1B3C95}" srcOrd="1" destOrd="0" parTransId="{A0B106A0-C0D0-4006-B3B0-D960C00633CF}" sibTransId="{60F54981-1318-4F05-9877-3003E0CEC2D5}"/>
    <dgm:cxn modelId="{561AEDB9-541E-459B-A6F9-0B38E6E0C17C}" type="presOf" srcId="{6F0F3497-26F3-423B-96DE-0D60696E4124}" destId="{9EF04FAB-ED4A-4E36-A357-312CF6EFE6D5}" srcOrd="0" destOrd="0" presId="urn:microsoft.com/office/officeart/2005/8/layout/hList1"/>
    <dgm:cxn modelId="{CDCB31C4-CA00-4D17-A407-DA2184BF63A3}" type="presOf" srcId="{3DDD793F-D86B-4C25-A7D0-57AC5472B6A5}" destId="{B07D8454-370F-42E3-8B07-E737986625DB}" srcOrd="0" destOrd="3" presId="urn:microsoft.com/office/officeart/2005/8/layout/hList1"/>
    <dgm:cxn modelId="{2498BCE5-0071-4A05-94F1-95D94B4F1837}" type="presOf" srcId="{1803AD1D-99CB-45CE-85F0-E20B3E3A8491}" destId="{41114EBF-B3D3-48B2-8744-6AB247C86AFF}" srcOrd="0" destOrd="0" presId="urn:microsoft.com/office/officeart/2005/8/layout/hList1"/>
    <dgm:cxn modelId="{5729BFE7-A75F-43F9-89D1-8AF1710CB660}" type="presOf" srcId="{7EDFEB2B-6B52-4C08-9244-D0546C1B3C95}" destId="{8EFF5589-86DF-4F61-8A64-3C86B591A734}" srcOrd="0" destOrd="1" presId="urn:microsoft.com/office/officeart/2005/8/layout/hList1"/>
    <dgm:cxn modelId="{4F5275EA-5A3C-41A5-A4E4-28487ACA5B51}" type="presOf" srcId="{BCED53EF-55E0-4A0E-AA91-40358BFE93E9}" destId="{FF7B52E1-0A95-4508-B4E1-63A333759FA0}" srcOrd="0" destOrd="0" presId="urn:microsoft.com/office/officeart/2005/8/layout/hList1"/>
    <dgm:cxn modelId="{209267F3-BEE0-47DB-9F65-2204E5AEB0D3}" type="presOf" srcId="{1DBD2416-3DFA-4C6E-9DBB-E7C63AB1C2D5}" destId="{8EFF5589-86DF-4F61-8A64-3C86B591A734}" srcOrd="0" destOrd="0" presId="urn:microsoft.com/office/officeart/2005/8/layout/hList1"/>
    <dgm:cxn modelId="{7EAECC8E-A3B2-4663-A4F7-461E01708E4B}" type="presParOf" srcId="{41114EBF-B3D3-48B2-8744-6AB247C86AFF}" destId="{B943812B-E740-4D35-A4FA-4B9F854197EE}" srcOrd="0" destOrd="0" presId="urn:microsoft.com/office/officeart/2005/8/layout/hList1"/>
    <dgm:cxn modelId="{05CC5997-49AB-409D-A5F7-287EAF68D48F}" type="presParOf" srcId="{B943812B-E740-4D35-A4FA-4B9F854197EE}" destId="{50B094AA-8388-481B-A53C-721FF6B179F9}" srcOrd="0" destOrd="0" presId="urn:microsoft.com/office/officeart/2005/8/layout/hList1"/>
    <dgm:cxn modelId="{60B36EC3-329A-4910-B61F-9E3F905EACD9}" type="presParOf" srcId="{B943812B-E740-4D35-A4FA-4B9F854197EE}" destId="{8EFF5589-86DF-4F61-8A64-3C86B591A734}" srcOrd="1" destOrd="0" presId="urn:microsoft.com/office/officeart/2005/8/layout/hList1"/>
    <dgm:cxn modelId="{6201B4EE-0432-4957-847B-A020F07F6247}" type="presParOf" srcId="{41114EBF-B3D3-48B2-8744-6AB247C86AFF}" destId="{E6AB97C7-6B79-4573-B550-BB9040863F90}" srcOrd="1" destOrd="0" presId="urn:microsoft.com/office/officeart/2005/8/layout/hList1"/>
    <dgm:cxn modelId="{B804187B-33BE-47C2-8CD6-C562ED357A1F}" type="presParOf" srcId="{41114EBF-B3D3-48B2-8744-6AB247C86AFF}" destId="{D59A6EEA-E624-47E1-863C-12D05C17A56D}" srcOrd="2" destOrd="0" presId="urn:microsoft.com/office/officeart/2005/8/layout/hList1"/>
    <dgm:cxn modelId="{9A4FFBB1-0455-461B-9367-624B5F68EA49}" type="presParOf" srcId="{D59A6EEA-E624-47E1-863C-12D05C17A56D}" destId="{9EF04FAB-ED4A-4E36-A357-312CF6EFE6D5}" srcOrd="0" destOrd="0" presId="urn:microsoft.com/office/officeart/2005/8/layout/hList1"/>
    <dgm:cxn modelId="{A1EF8757-FEE1-43E7-9DB0-BE0898D01031}" type="presParOf" srcId="{D59A6EEA-E624-47E1-863C-12D05C17A56D}" destId="{B07D8454-370F-42E3-8B07-E737986625DB}" srcOrd="1" destOrd="0" presId="urn:microsoft.com/office/officeart/2005/8/layout/hList1"/>
    <dgm:cxn modelId="{5771DC30-2A72-4DF3-B822-01B5E8B71F15}" type="presParOf" srcId="{41114EBF-B3D3-48B2-8744-6AB247C86AFF}" destId="{A4B1E31C-B66F-4422-AEF2-C262CECDD466}" srcOrd="3" destOrd="0" presId="urn:microsoft.com/office/officeart/2005/8/layout/hList1"/>
    <dgm:cxn modelId="{10A93466-167B-4FAA-94F1-40541D460AB8}" type="presParOf" srcId="{41114EBF-B3D3-48B2-8744-6AB247C86AFF}" destId="{93B67DAB-0767-441C-9B9E-2A7860DAD393}" srcOrd="4" destOrd="0" presId="urn:microsoft.com/office/officeart/2005/8/layout/hList1"/>
    <dgm:cxn modelId="{435BE2BB-F676-442A-B431-9F434801506E}" type="presParOf" srcId="{93B67DAB-0767-441C-9B9E-2A7860DAD393}" destId="{EE80F9D3-028C-4085-834D-84B5F5F51163}" srcOrd="0" destOrd="0" presId="urn:microsoft.com/office/officeart/2005/8/layout/hList1"/>
    <dgm:cxn modelId="{C0EF6BD7-1756-428C-8A63-7EBF88D6A42A}" type="presParOf" srcId="{93B67DAB-0767-441C-9B9E-2A7860DAD393}" destId="{FF7B52E1-0A95-4508-B4E1-63A333759FA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B094AA-8388-481B-A53C-721FF6B179F9}">
      <dsp:nvSpPr>
        <dsp:cNvPr id="0" name=""/>
        <dsp:cNvSpPr/>
      </dsp:nvSpPr>
      <dsp:spPr>
        <a:xfrm>
          <a:off x="23634" y="403163"/>
          <a:ext cx="2349497" cy="5823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b="1" kern="1200" dirty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1800" b="1" kern="1200" dirty="0">
              <a:latin typeface="Times New Roman" pitchFamily="18" charset="0"/>
              <a:cs typeface="Times New Roman" pitchFamily="18" charset="0"/>
            </a:rPr>
            <a:t> этап подготовительный </a:t>
          </a: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(сентябрь 2017)</a:t>
          </a:r>
        </a:p>
      </dsp:txBody>
      <dsp:txXfrm>
        <a:off x="23634" y="403163"/>
        <a:ext cx="2349497" cy="582321"/>
      </dsp:txXfrm>
    </dsp:sp>
    <dsp:sp modelId="{8EFF5589-86DF-4F61-8A64-3C86B591A734}">
      <dsp:nvSpPr>
        <dsp:cNvPr id="0" name=""/>
        <dsp:cNvSpPr/>
      </dsp:nvSpPr>
      <dsp:spPr>
        <a:xfrm>
          <a:off x="6111" y="985484"/>
          <a:ext cx="2384543" cy="40406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диагностика, сбор информации, мониторинг адаптации студентов;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знакомство с системой моральных норм и правил поведения, которые следует иметь квалифицированному рабочему (официанту, бармену);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изучение требований работодателей к выпускнику лицея (опрос, анкетирование, интервьюирование);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консультация практического психолога лицея;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анализ </a:t>
          </a:r>
        </a:p>
      </dsp:txBody>
      <dsp:txXfrm>
        <a:off x="6111" y="985484"/>
        <a:ext cx="2384543" cy="4040640"/>
      </dsp:txXfrm>
    </dsp:sp>
    <dsp:sp modelId="{9EF04FAB-ED4A-4E36-A357-312CF6EFE6D5}">
      <dsp:nvSpPr>
        <dsp:cNvPr id="0" name=""/>
        <dsp:cNvSpPr/>
      </dsp:nvSpPr>
      <dsp:spPr>
        <a:xfrm>
          <a:off x="2728980" y="162418"/>
          <a:ext cx="2697434" cy="16586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b="1" kern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ІІ</a:t>
          </a:r>
          <a:r>
            <a:rPr lang="ru-RU" sz="1800" b="1" kern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этап основной создание сетевой модели формирование </a:t>
          </a:r>
          <a:r>
            <a:rPr lang="ru-RU" sz="1800" b="1" kern="1200" dirty="0" err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профэтикм</a:t>
          </a:r>
          <a:endParaRPr lang="ru-RU" sz="18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(октябрь 2017- апрель 2018) </a:t>
          </a:r>
        </a:p>
      </dsp:txBody>
      <dsp:txXfrm>
        <a:off x="2728980" y="162418"/>
        <a:ext cx="2697434" cy="1658650"/>
      </dsp:txXfrm>
    </dsp:sp>
    <dsp:sp modelId="{B07D8454-370F-42E3-8B07-E737986625DB}">
      <dsp:nvSpPr>
        <dsp:cNvPr id="0" name=""/>
        <dsp:cNvSpPr/>
      </dsp:nvSpPr>
      <dsp:spPr>
        <a:xfrm>
          <a:off x="2730076" y="1754608"/>
          <a:ext cx="2789631" cy="367467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создание модели, выбор по мотивации, коррекционная работа, ,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групповое обучение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краткосрочные курсы делового этикета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кружок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внеаудиторная работа (фестиваль кулинарного и кондитерского искусства, профориентационные мероприятия)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благотворительность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просветительская работ</a:t>
          </a:r>
          <a:r>
            <a:rPr lang="ru-RU" sz="1300" kern="1200" dirty="0"/>
            <a:t>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30076" y="1754608"/>
        <a:ext cx="2789631" cy="3674679"/>
      </dsp:txXfrm>
    </dsp:sp>
    <dsp:sp modelId="{EE80F9D3-028C-4085-834D-84B5F5F51163}">
      <dsp:nvSpPr>
        <dsp:cNvPr id="0" name=""/>
        <dsp:cNvSpPr/>
      </dsp:nvSpPr>
      <dsp:spPr>
        <a:xfrm>
          <a:off x="5764739" y="59933"/>
          <a:ext cx="2087329" cy="22686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b="1" kern="1200" dirty="0">
              <a:latin typeface="Times New Roman" pitchFamily="18" charset="0"/>
              <a:cs typeface="Times New Roman" pitchFamily="18" charset="0"/>
            </a:rPr>
            <a:t>ІІІ</a:t>
          </a:r>
          <a:r>
            <a:rPr lang="ru-RU" sz="1800" b="1" kern="1200" dirty="0">
              <a:latin typeface="Times New Roman" pitchFamily="18" charset="0"/>
              <a:cs typeface="Times New Roman" pitchFamily="18" charset="0"/>
            </a:rPr>
            <a:t> этап итоговый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(апрель 2018-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июнь 2018)</a:t>
          </a:r>
        </a:p>
      </dsp:txBody>
      <dsp:txXfrm>
        <a:off x="5764739" y="59933"/>
        <a:ext cx="2087329" cy="2268642"/>
      </dsp:txXfrm>
    </dsp:sp>
    <dsp:sp modelId="{FF7B52E1-0A95-4508-B4E1-63A333759FA0}">
      <dsp:nvSpPr>
        <dsp:cNvPr id="0" name=""/>
        <dsp:cNvSpPr/>
      </dsp:nvSpPr>
      <dsp:spPr>
        <a:xfrm>
          <a:off x="5764739" y="1894727"/>
          <a:ext cx="2087329" cy="347462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Демонстрация данной модели на примере создания пресс – центра (сайта, </a:t>
          </a:r>
          <a:r>
            <a:rPr lang="ru-RU" sz="1400" kern="1200" dirty="0" err="1">
              <a:latin typeface="Times New Roman" pitchFamily="18" charset="0"/>
              <a:cs typeface="Times New Roman" pitchFamily="18" charset="0"/>
            </a:rPr>
            <a:t>блога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,  сообщества, группы в ВК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Мониторинг, анкетирование студентов, родителей, руководителей практики, работодателей, членов ГЭК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Трудоустройство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300" kern="1200" dirty="0"/>
        </a:p>
      </dsp:txBody>
      <dsp:txXfrm>
        <a:off x="5764739" y="1894727"/>
        <a:ext cx="2087329" cy="3474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4F684-E577-4814-8182-157A047D54A0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25757-8B4A-47D9-B831-0440C1458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blue-business-meeting-silhouettes-thum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643182"/>
            <a:ext cx="4929222" cy="37048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428605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ДОНЕЦКОЙ НАРОДНОЙ РЕСПУБЛИКИ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ПРОФЕССИОНАЛЬНОЕ ОБРАЗОВАТЕЛЬНОЕ УЧРЕЖДЕНИЕ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«ЕНАКИЕВСКИЙ ТЕХНИКУМ СФЕРЫ УСЛУГ»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28596" y="1428736"/>
            <a:ext cx="578647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ОБРАЗОВАТЕЛЬНЫЙ  ПРОЕКТ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«МОДЕЛЬ  ФОРМИРОВАНИЯ ПРОФЕССИОНАЛЬНОЙ ЭТИКИ СТУДЕНТОВ»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олна 9"/>
          <p:cNvSpPr/>
          <p:nvPr/>
        </p:nvSpPr>
        <p:spPr>
          <a:xfrm rot="409048">
            <a:off x="5953943" y="1583566"/>
            <a:ext cx="2714644" cy="1780141"/>
          </a:xfrm>
          <a:prstGeom prst="wave">
            <a:avLst>
              <a:gd name="adj1" fmla="val 9950"/>
              <a:gd name="adj2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857375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ston" pitchFamily="66" charset="0"/>
                <a:cs typeface="Times New Roman" pitchFamily="18" charset="0"/>
              </a:rPr>
              <a:t>Все  правила достойного поведения 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ston" pitchFamily="66" charset="0"/>
                <a:cs typeface="Times New Roman" pitchFamily="18" charset="0"/>
              </a:rPr>
              <a:t>давным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ston" pitchFamily="66" charset="0"/>
                <a:cs typeface="Times New Roman" pitchFamily="18" charset="0"/>
              </a:rPr>
              <a:t> – давно известны, осталось за малым умением ими пользоваться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429124" y="3790567"/>
            <a:ext cx="42148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 проекта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75" algn="l"/>
              </a:tabLst>
            </a:pP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Огородняя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Марина Георгиевна,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75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реподаватель «специалист высшей категории», преподаватель-методист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5643578"/>
            <a:ext cx="2428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Енакиево, 2022</a:t>
            </a:r>
            <a:endParaRPr kumimoji="0" 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28662" y="3571876"/>
            <a:ext cx="3643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 ПРОЕКТА - СЕТЕВОЙ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1000109"/>
            <a:ext cx="82868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и внедрить в образовательный процесс лицея инновационную форму ЭТНО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СООБЩЕСТВО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УСПЕХ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объединяющую всех участников образовательного процесса, работодателей и партнеров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500042"/>
            <a:ext cx="3357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ИДЕЯ </a:t>
            </a:r>
            <a:endParaRPr lang="ru-RU" sz="2400" b="1" dirty="0">
              <a:solidFill>
                <a:srgbClr val="7030A0"/>
              </a:solidFill>
              <a:latin typeface="Arial" pitchFamily="34" charset="0"/>
            </a:endParaRPr>
          </a:p>
        </p:txBody>
      </p:sp>
      <p:pic>
        <p:nvPicPr>
          <p:cNvPr id="5" name="Рисунок 4" descr="QeMZuk9u3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928802"/>
            <a:ext cx="3357586" cy="4476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FCDxUu7Gsl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2571744"/>
            <a:ext cx="5143503" cy="3857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357422" y="357166"/>
            <a:ext cx="45005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929058" y="1928802"/>
            <a:ext cx="1357322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785786" y="928670"/>
            <a:ext cx="2786082" cy="17543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Усовершенствовать систему взаимодействия всех участников образовательного процесса и работодателей.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214414" y="3071811"/>
            <a:ext cx="3000396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Привлечь к сотрудничеству специалистов различных социальных учреждений 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643042" y="4572008"/>
            <a:ext cx="3429024" cy="17543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Повысить уровень владения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метапредметными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навыками профессиональной этики и психологии общения всех участников образовательного процесса.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5715008" y="642918"/>
            <a:ext cx="2786082" cy="258532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Разработать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методическое обеспечение формирования профессиональной этики студентов лицея (кодекс, буклеты, тренинги, семинары, практикумы).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5286380" y="3571876"/>
            <a:ext cx="3286148" cy="20313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2858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Разработать модель сетевого ЭТНО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СООБЩЕСТВА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Успех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обмена идеями, опытом и консультационной поддержки.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488" y="615549"/>
            <a:ext cx="29289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d187d0b5d0bbd0bed0b2d0b5d187d0bad0b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429000"/>
            <a:ext cx="4000528" cy="30003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071538" y="1214422"/>
            <a:ext cx="728667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>
                <a:tab pos="12858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организационно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педагогические условия и возможности для объединения участников образовательного процесса, работодателей и партнеров ЭКО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СООБЩЕСТВА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УСПЕХ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связанного коммуникативной сетью.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>
                <a:tab pos="1285875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>
                <a:tab pos="12858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Борьба с недостатками и развитие достоинства студентов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222" y="0"/>
            <a:ext cx="9501222" cy="6858000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071670" y="615553"/>
            <a:ext cx="57864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28725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ОСОБЕННОСТИ  ПРОЕКТА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571472" y="1071546"/>
            <a:ext cx="7215238" cy="211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2287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Сетевое взаимодействие в лицее.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2287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Обратная связь со студентами.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228725" algn="l"/>
              </a:tabLst>
            </a:pP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Тьюторство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 старший обучает младшего).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2287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Активное освещение в СМИ и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соцсетях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2287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Ситуация успеха.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244334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ФОРМАТЕ ЛИЦЕЯ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1142985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ФОРМАТЕ ГОРОДА, РЕСПУБЛИКИ</a:t>
            </a:r>
          </a:p>
        </p:txBody>
      </p:sp>
      <p:sp>
        <p:nvSpPr>
          <p:cNvPr id="7" name="Овал 6"/>
          <p:cNvSpPr/>
          <p:nvPr/>
        </p:nvSpPr>
        <p:spPr>
          <a:xfrm>
            <a:off x="0" y="3929066"/>
            <a:ext cx="1571604" cy="142876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Студент </a:t>
            </a:r>
          </a:p>
        </p:txBody>
      </p:sp>
      <p:sp>
        <p:nvSpPr>
          <p:cNvPr id="8" name="Овал 7"/>
          <p:cNvSpPr/>
          <p:nvPr/>
        </p:nvSpPr>
        <p:spPr>
          <a:xfrm>
            <a:off x="1357290" y="3929066"/>
            <a:ext cx="1643074" cy="150019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Педагоги </a:t>
            </a:r>
          </a:p>
        </p:txBody>
      </p:sp>
      <p:sp>
        <p:nvSpPr>
          <p:cNvPr id="9" name="Овал 8"/>
          <p:cNvSpPr/>
          <p:nvPr/>
        </p:nvSpPr>
        <p:spPr>
          <a:xfrm>
            <a:off x="2786050" y="4000504"/>
            <a:ext cx="1785950" cy="142876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Родители </a:t>
            </a:r>
          </a:p>
        </p:txBody>
      </p:sp>
      <p:sp>
        <p:nvSpPr>
          <p:cNvPr id="10" name="Овал 9"/>
          <p:cNvSpPr/>
          <p:nvPr/>
        </p:nvSpPr>
        <p:spPr>
          <a:xfrm>
            <a:off x="4286248" y="3857628"/>
            <a:ext cx="2214578" cy="164307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Работодатели</a:t>
            </a:r>
            <a:r>
              <a:rPr lang="ru-RU" dirty="0"/>
              <a:t> 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 flipV="1">
            <a:off x="714348" y="1538883"/>
            <a:ext cx="25003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2872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rPd-O7t3GA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1785926"/>
            <a:ext cx="2184514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28596" y="928670"/>
            <a:ext cx="785818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2287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Позитивная динамика вовлечения студентов в процесс  обучения нормам  профессиональной этики.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28725" algn="l"/>
              </a:tabLst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2287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обратной связи через создание открытого образовательного пространства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285984" y="428604"/>
            <a:ext cx="45005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28725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ОЖИДАЕМЫЙ РЕЗУЛЬТАТ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642910" y="2500306"/>
            <a:ext cx="2571768" cy="7386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ЭТНО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СООБЩЕСТВО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Живое общение		</a:t>
            </a: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571868" y="2500306"/>
            <a:ext cx="1643074" cy="7386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САЙТ 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Онлайн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общение  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6000760" y="2500306"/>
            <a:ext cx="2000264" cy="7386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БЛОГ 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Онлайн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общение 	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571472" y="2786058"/>
            <a:ext cx="7929618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7" fontAlgn="base">
              <a:spcBef>
                <a:spcPct val="0"/>
              </a:spcBef>
              <a:spcAft>
                <a:spcPct val="0"/>
              </a:spcAft>
              <a:tabLst>
                <a:tab pos="1457325" algn="l"/>
              </a:tabLst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7" fontAlgn="base">
              <a:spcBef>
                <a:spcPct val="0"/>
              </a:spcBef>
              <a:spcAft>
                <a:spcPct val="0"/>
              </a:spcAft>
              <a:tabLst>
                <a:tab pos="1457325" algn="l"/>
              </a:tabLst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7" fontAlgn="base">
              <a:spcBef>
                <a:spcPct val="0"/>
              </a:spcBef>
              <a:spcAft>
                <a:spcPct val="0"/>
              </a:spcAft>
              <a:tabLst>
                <a:tab pos="1457325" algn="l"/>
              </a:tabLst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7" fontAlgn="base">
              <a:spcBef>
                <a:spcPct val="0"/>
              </a:spcBef>
              <a:spcAft>
                <a:spcPct val="0"/>
              </a:spcAft>
              <a:tabLst>
                <a:tab pos="1457325" algn="l"/>
              </a:tabLst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7" fontAlgn="base">
              <a:spcBef>
                <a:spcPct val="0"/>
              </a:spcBef>
              <a:spcAft>
                <a:spcPct val="0"/>
              </a:spcAft>
              <a:tabLst>
                <a:tab pos="1457325" algn="l"/>
              </a:tabLst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7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4573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Улучшение морально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психологических отношений в коллективе  (студентов и преподавателей)</a:t>
            </a:r>
          </a:p>
          <a:p>
            <a:pPr lvl="7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457325" algn="l"/>
              </a:tabLst>
            </a:pP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7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457325" algn="l"/>
              </a:tabLst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7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457325" algn="l"/>
              </a:tabLst>
            </a:pPr>
            <a:r>
              <a:rPr kumimoji="0" lang="ru-RU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культуры труда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Рисунок 8" descr="presentation-title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00438"/>
            <a:ext cx="2928958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428860" y="615553"/>
            <a:ext cx="50720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57325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ЭФФЕКТИВНОСТЬ  ПРОЕКТА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28596" y="1142984"/>
            <a:ext cx="80010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4573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Выпускники с новыми ключевыми компетенциями; правильное поведение помогает  выпускнику быстрее найти престижную работу.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457325" algn="l"/>
              </a:tabLst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4573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Осознание студентами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573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необходимости обучения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573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нормам профессиональной этики.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zQq0k-9Ev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428868"/>
            <a:ext cx="4451627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71226_1225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3000372"/>
            <a:ext cx="419102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643174" y="500042"/>
            <a:ext cx="27146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РИСКИ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57158" y="1071546"/>
            <a:ext cx="585791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ходе любого проекта могут возникнуть риски:</a:t>
            </a: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пассивность педагогического коллектива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слабая мотивация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ехватка финансов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еподготовленность студентов в данном вопросе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3500438"/>
            <a:ext cx="5102714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48" y="285729"/>
            <a:ext cx="74295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</a:t>
            </a:r>
            <a:r>
              <a:rPr kumimoji="0" lang="uk-UA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РЕАЛИЗАЦИИ</a:t>
            </a:r>
            <a:r>
              <a:rPr kumimoji="0" lang="uk-UA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ПРОЕКТА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714348" y="1071546"/>
          <a:ext cx="785818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6976" y="404664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ВЗАИМОДЕЙСТВИЕ В РАМКАХ «ЭТНО-СООБЩЕСТВА»: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1700808"/>
            <a:ext cx="676875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со школами, ОУ СПО, предприятиями;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тренинги со специалистами;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уроки;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 по этике и культуре общения;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Внутрилицейные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конкурсы;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встречи с работодателями;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опытом;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психолога;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рекомендаций относительно соблюдения этических и профессиональных норм;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с успешными людьми, проведение фестиваля «Успех», использование готовых рекомендаций кодекса этики.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440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14260854"/>
              </p:ext>
            </p:extLst>
          </p:nvPr>
        </p:nvGraphicFramePr>
        <p:xfrm>
          <a:off x="428596" y="2143116"/>
          <a:ext cx="835824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Рисунок 5" descr="69878947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214290"/>
            <a:ext cx="1928826" cy="19288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910" y="404664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ПРОЕКТА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(анкетирование путем самооценки, оценка работодателей 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86" y="1428736"/>
            <a:ext cx="7805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социально-профессиональной  компетентности.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071679"/>
            <a:ext cx="8143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профессинально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-важных качеств личности студентов</a:t>
            </a:r>
          </a:p>
        </p:txBody>
      </p:sp>
    </p:spTree>
    <p:extLst>
      <p:ext uri="{BB962C8B-B14F-4D97-AF65-F5344CB8AC3E}">
        <p14:creationId xmlns:p14="http://schemas.microsoft.com/office/powerpoint/2010/main" val="1987334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bigstock-manager-woman-and-staff-37189684-900x8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714620"/>
            <a:ext cx="3842872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500034" y="500042"/>
            <a:ext cx="3071834" cy="2000264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00034" y="1071547"/>
            <a:ext cx="28575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75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img_s531059_1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571480"/>
            <a:ext cx="5143536" cy="4429156"/>
          </a:xfrm>
          <a:prstGeom prst="rect">
            <a:avLst/>
          </a:prstGeom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286248" y="1142985"/>
            <a:ext cx="428628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Студенты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Педагогические работники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Представители общественности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Партнерские организации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Предприятия общественного питания и ресторанного хозяйства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75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1285860"/>
            <a:ext cx="6643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357166"/>
            <a:ext cx="79296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 ПРОЕКТА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928670"/>
            <a:ext cx="6286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«Успехи того или иного человека в его финансовых делах процентов на 50 зависят от его профессиональных знаний и процентов на 85 – от его умения общаться с людьми». 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				Дейл Карнеги </a:t>
            </a:r>
          </a:p>
        </p:txBody>
      </p:sp>
      <p:pic>
        <p:nvPicPr>
          <p:cNvPr id="5" name="Рисунок 4" descr="depositphotos_51657771-stock-illustration-vector-illustration-of-a-busines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000240"/>
            <a:ext cx="5715040" cy="4286280"/>
          </a:xfrm>
          <a:prstGeom prst="ellipse">
            <a:avLst/>
          </a:prstGeom>
          <a:ln>
            <a:solidFill>
              <a:srgbClr val="FF0066"/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428605"/>
            <a:ext cx="78581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РЫНОК ТРУДА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СОЦИОЛОГИЧЕСКИЙ  ОПРОС  РАБОТОДАТЕЛЕЙ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" name="Выноска 3 (без границы) 4"/>
          <p:cNvSpPr/>
          <p:nvPr/>
        </p:nvSpPr>
        <p:spPr>
          <a:xfrm rot="20349161">
            <a:off x="1011358" y="1590496"/>
            <a:ext cx="2428892" cy="1714512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09395"/>
              <a:gd name="adj8" fmla="val 135842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Вопрос: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Причины текучести кадров на предприятиях сферы услуг, ресторанного бизнеса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3357562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7030A0"/>
              </a:solidFill>
              <a:latin typeface="Arial" pitchFamily="34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3428992" y="1000108"/>
          <a:ext cx="5429288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Выноска 3 (без границы) 5"/>
          <p:cNvSpPr/>
          <p:nvPr/>
        </p:nvSpPr>
        <p:spPr>
          <a:xfrm rot="20748745">
            <a:off x="1169862" y="4086455"/>
            <a:ext cx="2071702" cy="1643074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52822"/>
              <a:gd name="adj8" fmla="val 13359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«Что является для вас приоритетом  при приеме на работу  нашего выпускника?»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428992" y="3429000"/>
          <a:ext cx="5000660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7422" y="571480"/>
            <a:ext cx="52149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СОЦИОЛОГИЧЕСКИЙ  ОПРОС </a:t>
            </a:r>
            <a:endParaRPr lang="ru-RU" sz="2400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000100" y="1000108"/>
            <a:ext cx="15716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Студенты 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28596" y="1571612"/>
            <a:ext cx="27146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Каким я хочу быть?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профессионалом;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уметь владеть собой;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ответственным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928662" y="2857496"/>
            <a:ext cx="54292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Каким я должен быть?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66750" algn="l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честным;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добросовестным;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компетентным;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Вежливым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могу быть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грубым;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безответственным;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невежливым;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66675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циничным, злым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1714488"/>
            <a:ext cx="2500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</a:t>
            </a:r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Существуют ли общечеловеческие правила  поведения, которые определяются людьми разных социальных групп?</a:t>
            </a:r>
            <a:r>
              <a:rPr lang="ru-RU" sz="1400" dirty="0"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latin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5786446" y="1231106"/>
            <a:ext cx="16430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одители 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4214810" y="3143248"/>
          <a:ext cx="4286280" cy="3206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428604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857375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ТРЕБОВАНИЯ  РАБОТОДАТЕЛЯ  К ВЫПУСКНИКУ ЛИЦЕЯ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4" name="Рисунок 3" descr="img_8320-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285860"/>
            <a:ext cx="7849798" cy="441586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14678" y="1214422"/>
            <a:ext cx="550072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Честность, добросовестность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Профессиональный подход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Компетентность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Объективность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Честная</a:t>
            </a:r>
            <a:r>
              <a:rPr kumimoji="0" lang="ru-RU" sz="2000" b="1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практика деловых отношений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lang="ru-RU" sz="2000" b="1" baseline="0" dirty="0">
                <a:latin typeface="Times New Roman" pitchFamily="18" charset="0"/>
                <a:cs typeface="Times New Roman" pitchFamily="18" charset="0"/>
              </a:rPr>
              <a:t>Социальная ответственность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kumimoji="0" lang="ru-RU" sz="2000" b="1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Уважение и справедливость отношений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857375" algn="l"/>
              </a:tabLst>
            </a:pPr>
            <a:r>
              <a:rPr lang="ru-RU" sz="2000" b="1" baseline="0" dirty="0">
                <a:latin typeface="Times New Roman" pitchFamily="18" charset="0"/>
                <a:cs typeface="Times New Roman" pitchFamily="18" charset="0"/>
              </a:rPr>
              <a:t>Ответственность и принятие решений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00166" y="411480"/>
            <a:ext cx="51435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ПРОТИВОРЕЧИЯ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62" y="1285860"/>
            <a:ext cx="742955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5144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 требованиями рынка труда, профессионально важным личностным качеством студентов и  недостаточностью разработанности методического обеспечения процесса формирования у студентов профессиональной этической культуры;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514475" algn="l"/>
              </a:tabLs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в  частности: недооценка  этого факта в процессе обучения студентов в лицее.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51447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также: между требованиями Государственного образовательного стандарта и отсутствием общепринятой технологии обучения нормам профессиональной этики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571604" y="615552"/>
            <a:ext cx="41434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ПРОБЛЕМЫ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71472" y="1214423"/>
            <a:ext cx="757242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Разобщенность участников образовательного процесса и рынка труда;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Отсутствие у студентов элементарной культуры поведения;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создана педагогическая система, направленная на формирование социально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профессиональной компетенции студентов в области профессиональной этики;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Практически отсутствуют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учебные дисциплины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профессиональной этике;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Недооценка факта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необходимости обучения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студентов нормам этики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процессе профессиональной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подготовки.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500_F_59365348_Hf99PYWnhUvakBpiRwu7wcJDQeD3hEX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75350">
            <a:off x="4572000" y="3571876"/>
            <a:ext cx="3146921" cy="2528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0427547_011063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qdefau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357298"/>
            <a:ext cx="4857784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 rot="485539">
            <a:off x="5627050" y="671005"/>
            <a:ext cx="2806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Невозможно решить проблему на том же уровне, на котором она возникла. Нужно стать выше этой проблемы, поднявшись на новый уровень.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Альберт Эйнштейн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858</Words>
  <Application>Microsoft Office PowerPoint</Application>
  <PresentationFormat>Экран (4:3)</PresentationFormat>
  <Paragraphs>192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Ariston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Татьяна Яковлева</cp:lastModifiedBy>
  <cp:revision>66</cp:revision>
  <dcterms:created xsi:type="dcterms:W3CDTF">2018-12-10T18:27:42Z</dcterms:created>
  <dcterms:modified xsi:type="dcterms:W3CDTF">2022-02-04T12:26:19Z</dcterms:modified>
</cp:coreProperties>
</file>