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2" r:id="rId1"/>
  </p:sldMasterIdLst>
  <p:notesMasterIdLst>
    <p:notesMasterId r:id="rId19"/>
  </p:notesMasterIdLst>
  <p:handoutMasterIdLst>
    <p:handoutMasterId r:id="rId20"/>
  </p:handoutMasterIdLst>
  <p:sldIdLst>
    <p:sldId id="271" r:id="rId2"/>
    <p:sldId id="256" r:id="rId3"/>
    <p:sldId id="264" r:id="rId4"/>
    <p:sldId id="257" r:id="rId5"/>
    <p:sldId id="266" r:id="rId6"/>
    <p:sldId id="258" r:id="rId7"/>
    <p:sldId id="259" r:id="rId8"/>
    <p:sldId id="261" r:id="rId9"/>
    <p:sldId id="260" r:id="rId10"/>
    <p:sldId id="262" r:id="rId11"/>
    <p:sldId id="263" r:id="rId12"/>
    <p:sldId id="277" r:id="rId13"/>
    <p:sldId id="278" r:id="rId14"/>
    <p:sldId id="279" r:id="rId15"/>
    <p:sldId id="270" r:id="rId16"/>
    <p:sldId id="286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6" autoAdjust="0"/>
    <p:restoredTop sz="91117" autoAdjust="0"/>
  </p:normalViewPr>
  <p:slideViewPr>
    <p:cSldViewPr>
      <p:cViewPr varScale="1">
        <p:scale>
          <a:sx n="42" d="100"/>
          <a:sy n="42" d="100"/>
        </p:scale>
        <p:origin x="134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33345-1227-4DA7-ABF1-A584B4F658C4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8A54-16F8-46A4-8CF5-7FA86B30E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339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5ADE9-0B86-4DA5-B5F2-18EC97FF6C8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BE06B-41F7-4136-B4EE-81DA9DC9E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033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38B7AE-F978-4C3A-8778-A3BD36722B57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439A-F7CE-455D-A435-C5A96E917AFA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5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9BC5BA-0144-4A08-A5C2-34704691A5F8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AF2ED-511F-4C0A-8521-578DF0AA799A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54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04BFA7-F7A9-4FFF-A468-64A899CEB119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69AB1-4041-472B-B070-094BD49E599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69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9F9F7B-C9A3-47F4-9ED7-ACD227F01201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BC73-F6F8-4F2A-89A9-9D8A4B98A8B5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610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10355-FA04-43EE-9FE7-D09F1AD95404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4228A-6162-4337-9B13-1100BABF0D6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8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4DDF49-01CD-4B0C-9740-EDF91FE5F76D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40E4-C2E8-4C0A-B33F-32C0CB82B27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25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9682AF-A4F2-4D19-B49F-FBC53DD655D5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D70D-CBDE-47DB-8645-BF4AE6D3CF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44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C2A9D-8B64-4BA3-8750-EA98D536C306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BA2D4-2F80-4DBD-84B1-CF63F0F2ED3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23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6EC510-43BE-4423-8FFE-9C4B4427C47D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13CDF-573C-43DF-98F4-18B74493FBB0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336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EA715C-B6CE-4004-ABE0-A2B97C87DAE0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BA02-FBE7-45BF-8121-C198A3717C0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00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56A85F-CCB8-4513-920B-73B163B3FF5C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F2D8-EBD2-44E5-A304-69CDFE2D6B6A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584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D98241-7213-4543-9C34-6165E889EF5F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16.10.2020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4DAF9-F24B-418F-BDDC-F1BA958C5438}" type="slidenum">
              <a:rPr lang="ru-RU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3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</p:sldLayoutIdLst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lag_of_Sasovsky_rayon_(Ryazan_oblast).png?uselang=ru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ommons.wikimedia.org/wiki/File:Flag_of_Sasovsky_rayon_(Ryazan_oblast).png?uselang=ru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CC">
                <a:alpha val="47059"/>
              </a:srgbClr>
            </a:gs>
            <a:gs pos="100000">
              <a:schemeClr val="accent5">
                <a:lumMod val="10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6" y="3356992"/>
            <a:ext cx="4115940" cy="2572338"/>
          </a:xfrm>
          <a:ln>
            <a:miter lim="800000"/>
            <a:headEnd/>
            <a:tailEnd/>
          </a:ln>
          <a:extLst/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ченик </a:t>
            </a: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класса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«Салтыковской ОШ» - филиала МКОУ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«Придорожная СШ»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имени </a:t>
            </a:r>
            <a:r>
              <a:rPr lang="ru-RU" sz="2400" b="1" dirty="0" err="1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А.С.Новикова</a:t>
            </a: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-Прибоя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 Егор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b="1" dirty="0" smtClean="0">
              <a:solidFill>
                <a:srgbClr val="000099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0783" y="332656"/>
            <a:ext cx="7524559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Край</a:t>
            </a: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, в 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котором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 я живу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5"/>
        <p14:stopEvt time="1163" objId="5"/>
        <p14:playEvt time="14650" objId="5"/>
        <p14:pauseEvt time="39960" objId="5"/>
        <p14:seekEvt time="39960" objId="5" seek="25294"/>
        <p14:resumeEvt time="3996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1класс  по программе Критской\Музыка и ты картинки к урокам\0007-007-Belyj-tsvet-berjoz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:\1класс  по программе Критской\Музыка и ты картинки к урокам\0008-008-1_Rossija-svjaschennaja-nasha-derzhava-Rossija-ljubimaja-nasha-stra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33CC">
                <a:alpha val="47059"/>
              </a:srgbClr>
            </a:gs>
            <a:gs pos="100000">
              <a:schemeClr val="accent5">
                <a:lumMod val="10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2245" y="404665"/>
            <a:ext cx="5779509" cy="1368152"/>
          </a:xfrm>
          <a:prstGeom prst="rect">
            <a:avLst/>
          </a:prstGeom>
        </p:spPr>
      </p:pic>
      <p:pic>
        <p:nvPicPr>
          <p:cNvPr id="4" name="Рисунок 3" descr="Flag of Sasovsky rayon (Ryazan oblast)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2" y="2133600"/>
            <a:ext cx="3455740" cy="323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Ан\Desktop\im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089" y="2133600"/>
            <a:ext cx="3529335" cy="3455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2704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33CC">
                <a:alpha val="47059"/>
              </a:srgbClr>
            </a:gs>
            <a:gs pos="100000">
              <a:schemeClr val="accent5">
                <a:lumMod val="10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н\Desktop\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20528"/>
            <a:ext cx="3351957" cy="45902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801646"/>
            <a:ext cx="40324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>
                  <a:solidFill>
                    <a:srgbClr val="5B9BD5">
                      <a:lumMod val="50000"/>
                    </a:srgbClr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рассеченном серебряном и зеленом щите справа – лазоревая (голубая, синяя) волнистая перевязь, слева – две серебряных левых узких перевязи; над ними – золотой хлебный сноп с раздвоенным верхом, обвязанный золотой веревкой с развевающимися концами; в лазоревой главе – серебряная, летящая вправо с распростертыми крыльями цапля. В левой золотой вольной части со скругленным углом – старинная зеленая княжеская шапка с черной собольей опушкой, над которой золотое украшение («городок») с лазоревым самоцветным камнем. Щит увенчан муниципальной короной установленного образца.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590287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Calibri"/>
              </a:rPr>
              <a:t>     </a:t>
            </a:r>
            <a:r>
              <a:rPr lang="ru-RU" sz="20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Calibri"/>
              </a:rPr>
              <a:t>Герб Сасовского района</a:t>
            </a:r>
            <a:endParaRPr lang="ru-RU" sz="2000" dirty="0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2228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33CC">
                <a:alpha val="47059"/>
              </a:srgbClr>
            </a:gs>
            <a:gs pos="100000">
              <a:schemeClr val="accent5">
                <a:lumMod val="10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lag of Sasovsky rayon (Ryazan oblast)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3659498" cy="4193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8024" y="332656"/>
            <a:ext cx="388843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Флаг Сасовского района представляет собой прямоугольное полотнище с отношением ширины к длине, равным 2:3, разделённое вертикально золотым, серебряным и зелёным полем, горизонтально — лазоревой (синей, голубой). В серебряном поле — лазоревая волнистая перевязь (диагональная полоса), символизирующая реку Цну. В зелёном поле — две серебряных левых узких перевязи, означающие железную дорогу; над ними — золотой хлебный сноп с раздвоенным верхом, символизирующий хлебные богатства и плодородие района. Сноп обвязан золотой верёвкой с развевающимися концами в знак того, что в этих местах издревле занимались изготовлением верёвок и канатов. Горизонтально сверху расположено лазоревое поле в отношении 1/3 к ширине флага, в центре которого изображена серебряная летящая с распростёртыми крыльями цапля, символизирующая природные богатства и особенности Сасовской земли.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золотом поле, которое располагается вертикально помещена старинная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княжеская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шапка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венчающая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главу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князя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областном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гербе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Шапка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чёрную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соболью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опушку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лазоревым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самоцветным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камнем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символизирующим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драгоценный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камень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Сасовского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венце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Рязанской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en-US" sz="1400" dirty="0">
                <a:ln>
                  <a:solidFill>
                    <a:srgbClr val="9ACD4C">
                      <a:lumMod val="50000"/>
                    </a:srgbClr>
                  </a:solidFill>
                </a:ln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n>
                <a:solidFill>
                  <a:srgbClr val="9ACD4C">
                    <a:lumMod val="50000"/>
                  </a:srgbClr>
                </a:solidFill>
              </a:ln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301208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Сасовского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9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1класс  по программе Критской\Музыка и ты картинки к урокам\Наша Родина картинки\0028-028-ZHivut-v-Rossii-raznye-U-kazhdogo-naroda-Narody-s-davnikh-p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CC">
                <a:alpha val="47059"/>
              </a:srgbClr>
            </a:gs>
            <a:gs pos="100000">
              <a:schemeClr val="accent5">
                <a:lumMod val="10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6" y="548680"/>
            <a:ext cx="4115940" cy="5380650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b="1" dirty="0" smtClean="0">
              <a:solidFill>
                <a:srgbClr val="000099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634" y="549836"/>
            <a:ext cx="3816424" cy="5904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4283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костюме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местности очень богатая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выполненная в технике двустороннего ткачества. Сверху мы видим красный цвет в черную узкую полосу, а с изнанки она льняная с красными полосками шерсти. Ценность и сложность в том, что туда вплетены обереги. Как поясняют ткачи,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обережную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функцию там несет знак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коловрата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солнцеворота. Он многорядный, там все в этих знаках. На сегодняшний день современные ткачи не берутся ткать такую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паневу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уж очень она сложна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042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5"/>
        <p14:stopEvt time="1163" objId="5"/>
        <p14:playEvt time="14650" objId="5"/>
        <p14:pauseEvt time="39960" objId="5"/>
        <p14:seekEvt time="39960" objId="5" seek="25294"/>
        <p14:resumeEvt time="39960" objId="5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852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013176"/>
            <a:ext cx="8507288" cy="1813972"/>
          </a:xfrm>
        </p:spPr>
        <p:txBody>
          <a:bodyPr/>
          <a:lstStyle/>
          <a:p>
            <a:r>
              <a:rPr lang="ru-RU" sz="3200" dirty="0"/>
              <a:t>церковь Спаса Нерукотворного Образа, она же церковь Сергия Радонежского</a:t>
            </a:r>
          </a:p>
        </p:txBody>
      </p:sp>
    </p:spTree>
    <p:extLst>
      <p:ext uri="{BB962C8B-B14F-4D97-AF65-F5344CB8AC3E}">
        <p14:creationId xmlns:p14="http://schemas.microsoft.com/office/powerpoint/2010/main" val="7685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1класс  по программе Критской\Музыка и ты картинки к урокам\0002-002-Moja-rodina-Rossij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G:\1класс  по программе Критской\Музыка и ты картинки к урокам\0002-003-Moja-rodina-Rossij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708275"/>
            <a:ext cx="5184775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CC">
                <a:alpha val="47059"/>
              </a:srgbClr>
            </a:gs>
            <a:gs pos="100000">
              <a:schemeClr val="accent5">
                <a:lumMod val="10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404664"/>
            <a:ext cx="5662653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РОД</a:t>
            </a:r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420888"/>
            <a:ext cx="5079852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при</a:t>
            </a:r>
            <a:r>
              <a:rPr lang="ru-RU" sz="9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РОД</a:t>
            </a:r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727" y="4536995"/>
            <a:ext cx="374775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на</a:t>
            </a:r>
            <a:r>
              <a:rPr lang="ru-RU" sz="9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РОД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1класс  по программе Критской\Музыка и ты картинки к урокам\0005-005-CHto-my-Rodinoj-zovj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1класс  по программе Критской\Музыка и ты картинки к урокам\Вечер\22788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1класс  по программе Критской\Музыка и ты картинки к урокам\0003-003-CHto-my-Rodinoj-zovj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1класс  по программе Критской\Музыка и ты картинки к урокам\0004-004-CHto-my-Rodinoj-zovj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93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1класс  по программе Критской\Музыка и ты картинки к урокам\0009-009-Mosk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1класс  по программе Критской\Музыка и ты картинки к урокам\0006-006-Gerb-Ross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249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церковь Спаса Нерукотворного Образа, она же церковь Сергия Радонежского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43</cp:revision>
  <dcterms:modified xsi:type="dcterms:W3CDTF">2020-10-15T21:36:12Z</dcterms:modified>
</cp:coreProperties>
</file>