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72" r:id="rId3"/>
    <p:sldId id="257" r:id="rId4"/>
    <p:sldId id="262" r:id="rId5"/>
    <p:sldId id="263" r:id="rId6"/>
    <p:sldId id="264" r:id="rId7"/>
    <p:sldId id="258" r:id="rId8"/>
    <p:sldId id="259" r:id="rId9"/>
    <p:sldId id="275" r:id="rId10"/>
    <p:sldId id="260" r:id="rId11"/>
    <p:sldId id="268" r:id="rId12"/>
    <p:sldId id="273" r:id="rId13"/>
    <p:sldId id="274"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65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B8C6F8D-C58A-40BF-9044-ECCEE03E7D65}" type="datetimeFigureOut">
              <a:rPr lang="ru-RU" smtClean="0"/>
              <a:t>20.05.2018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965ACEE-4C33-4B55-8CB7-1EF49371DDFD}" type="slidenum">
              <a:rPr lang="ru-RU" smtClean="0"/>
              <a:t>‹#›</a:t>
            </a:fld>
            <a:endParaRPr lang="ru-RU"/>
          </a:p>
        </p:txBody>
      </p:sp>
    </p:spTree>
    <p:extLst>
      <p:ext uri="{BB962C8B-B14F-4D97-AF65-F5344CB8AC3E}">
        <p14:creationId xmlns:p14="http://schemas.microsoft.com/office/powerpoint/2010/main" val="32417078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B8C6F8D-C58A-40BF-9044-ECCEE03E7D65}" type="datetimeFigureOut">
              <a:rPr lang="ru-RU" smtClean="0"/>
              <a:t>20.05.2018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965ACEE-4C33-4B55-8CB7-1EF49371DDFD}" type="slidenum">
              <a:rPr lang="ru-RU" smtClean="0"/>
              <a:t>‹#›</a:t>
            </a:fld>
            <a:endParaRPr lang="ru-RU"/>
          </a:p>
        </p:txBody>
      </p:sp>
    </p:spTree>
    <p:extLst>
      <p:ext uri="{BB962C8B-B14F-4D97-AF65-F5344CB8AC3E}">
        <p14:creationId xmlns:p14="http://schemas.microsoft.com/office/powerpoint/2010/main" val="11166960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B8C6F8D-C58A-40BF-9044-ECCEE03E7D65}" type="datetimeFigureOut">
              <a:rPr lang="ru-RU" smtClean="0"/>
              <a:t>20.05.2018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965ACEE-4C33-4B55-8CB7-1EF49371DDFD}" type="slidenum">
              <a:rPr lang="ru-RU" smtClean="0"/>
              <a:t>‹#›</a:t>
            </a:fld>
            <a:endParaRPr lang="ru-RU"/>
          </a:p>
        </p:txBody>
      </p:sp>
    </p:spTree>
    <p:extLst>
      <p:ext uri="{BB962C8B-B14F-4D97-AF65-F5344CB8AC3E}">
        <p14:creationId xmlns:p14="http://schemas.microsoft.com/office/powerpoint/2010/main" val="144201915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B8C6F8D-C58A-40BF-9044-ECCEE03E7D65}" type="datetimeFigureOut">
              <a:rPr lang="ru-RU" smtClean="0"/>
              <a:t>20.05.2018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965ACEE-4C33-4B55-8CB7-1EF49371DDFD}" type="slidenum">
              <a:rPr lang="ru-RU" smtClean="0"/>
              <a:t>‹#›</a:t>
            </a:fld>
            <a:endParaRPr lang="ru-RU"/>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9378371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B8C6F8D-C58A-40BF-9044-ECCEE03E7D65}" type="datetimeFigureOut">
              <a:rPr lang="ru-RU" smtClean="0"/>
              <a:t>20.05.2018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965ACEE-4C33-4B55-8CB7-1EF49371DDFD}" type="slidenum">
              <a:rPr lang="ru-RU" smtClean="0"/>
              <a:t>‹#›</a:t>
            </a:fld>
            <a:endParaRPr lang="ru-RU"/>
          </a:p>
        </p:txBody>
      </p:sp>
    </p:spTree>
    <p:extLst>
      <p:ext uri="{BB962C8B-B14F-4D97-AF65-F5344CB8AC3E}">
        <p14:creationId xmlns:p14="http://schemas.microsoft.com/office/powerpoint/2010/main" val="178928678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CB8C6F8D-C58A-40BF-9044-ECCEE03E7D65}" type="datetimeFigureOut">
              <a:rPr lang="ru-RU" smtClean="0"/>
              <a:t>20.05.2018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965ACEE-4C33-4B55-8CB7-1EF49371DDFD}" type="slidenum">
              <a:rPr lang="ru-RU" smtClean="0"/>
              <a:t>‹#›</a:t>
            </a:fld>
            <a:endParaRPr lang="ru-RU"/>
          </a:p>
        </p:txBody>
      </p:sp>
    </p:spTree>
    <p:extLst>
      <p:ext uri="{BB962C8B-B14F-4D97-AF65-F5344CB8AC3E}">
        <p14:creationId xmlns:p14="http://schemas.microsoft.com/office/powerpoint/2010/main" val="27087440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CB8C6F8D-C58A-40BF-9044-ECCEE03E7D65}" type="datetimeFigureOut">
              <a:rPr lang="ru-RU" smtClean="0"/>
              <a:t>20.05.2018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965ACEE-4C33-4B55-8CB7-1EF49371DDFD}" type="slidenum">
              <a:rPr lang="ru-RU" smtClean="0"/>
              <a:t>‹#›</a:t>
            </a:fld>
            <a:endParaRPr lang="ru-RU"/>
          </a:p>
        </p:txBody>
      </p:sp>
    </p:spTree>
    <p:extLst>
      <p:ext uri="{BB962C8B-B14F-4D97-AF65-F5344CB8AC3E}">
        <p14:creationId xmlns:p14="http://schemas.microsoft.com/office/powerpoint/2010/main" val="7798973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B8C6F8D-C58A-40BF-9044-ECCEE03E7D65}" type="datetimeFigureOut">
              <a:rPr lang="ru-RU" smtClean="0"/>
              <a:t>20.05.2018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965ACEE-4C33-4B55-8CB7-1EF49371DDFD}" type="slidenum">
              <a:rPr lang="ru-RU" smtClean="0"/>
              <a:t>‹#›</a:t>
            </a:fld>
            <a:endParaRPr lang="ru-RU"/>
          </a:p>
        </p:txBody>
      </p:sp>
    </p:spTree>
    <p:extLst>
      <p:ext uri="{BB962C8B-B14F-4D97-AF65-F5344CB8AC3E}">
        <p14:creationId xmlns:p14="http://schemas.microsoft.com/office/powerpoint/2010/main" val="3072551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B8C6F8D-C58A-40BF-9044-ECCEE03E7D65}" type="datetimeFigureOut">
              <a:rPr lang="ru-RU" smtClean="0"/>
              <a:t>20.05.2018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965ACEE-4C33-4B55-8CB7-1EF49371DDFD}" type="slidenum">
              <a:rPr lang="ru-RU" smtClean="0"/>
              <a:t>‹#›</a:t>
            </a:fld>
            <a:endParaRPr lang="ru-RU"/>
          </a:p>
        </p:txBody>
      </p:sp>
    </p:spTree>
    <p:extLst>
      <p:ext uri="{BB962C8B-B14F-4D97-AF65-F5344CB8AC3E}">
        <p14:creationId xmlns:p14="http://schemas.microsoft.com/office/powerpoint/2010/main" val="9536943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B8C6F8D-C58A-40BF-9044-ECCEE03E7D65}" type="datetimeFigureOut">
              <a:rPr lang="ru-RU" smtClean="0"/>
              <a:t>20.05.2018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965ACEE-4C33-4B55-8CB7-1EF49371DDFD}" type="slidenum">
              <a:rPr lang="ru-RU" smtClean="0"/>
              <a:t>‹#›</a:t>
            </a:fld>
            <a:endParaRPr lang="ru-RU"/>
          </a:p>
        </p:txBody>
      </p:sp>
    </p:spTree>
    <p:extLst>
      <p:ext uri="{BB962C8B-B14F-4D97-AF65-F5344CB8AC3E}">
        <p14:creationId xmlns:p14="http://schemas.microsoft.com/office/powerpoint/2010/main" val="42048092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ru-RU" smtClean="0"/>
              <a:t>Образец заголовка</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B8C6F8D-C58A-40BF-9044-ECCEE03E7D65}" type="datetimeFigureOut">
              <a:rPr lang="ru-RU" smtClean="0"/>
              <a:t>20.05.2018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965ACEE-4C33-4B55-8CB7-1EF49371DDFD}" type="slidenum">
              <a:rPr lang="ru-RU" smtClean="0"/>
              <a:t>‹#›</a:t>
            </a:fld>
            <a:endParaRPr lang="ru-RU"/>
          </a:p>
        </p:txBody>
      </p:sp>
    </p:spTree>
    <p:extLst>
      <p:ext uri="{BB962C8B-B14F-4D97-AF65-F5344CB8AC3E}">
        <p14:creationId xmlns:p14="http://schemas.microsoft.com/office/powerpoint/2010/main" val="2168225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B8C6F8D-C58A-40BF-9044-ECCEE03E7D65}" type="datetimeFigureOut">
              <a:rPr lang="ru-RU" smtClean="0"/>
              <a:t>20.05.2018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965ACEE-4C33-4B55-8CB7-1EF49371DDFD}" type="slidenum">
              <a:rPr lang="ru-RU" smtClean="0"/>
              <a:t>‹#›</a:t>
            </a:fld>
            <a:endParaRPr lang="ru-RU"/>
          </a:p>
        </p:txBody>
      </p:sp>
    </p:spTree>
    <p:extLst>
      <p:ext uri="{BB962C8B-B14F-4D97-AF65-F5344CB8AC3E}">
        <p14:creationId xmlns:p14="http://schemas.microsoft.com/office/powerpoint/2010/main" val="18154883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13795" y="2912232"/>
            <a:ext cx="5107208" cy="287896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912232"/>
            <a:ext cx="5095357" cy="287896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B8C6F8D-C58A-40BF-9044-ECCEE03E7D65}" type="datetimeFigureOut">
              <a:rPr lang="ru-RU" smtClean="0"/>
              <a:t>20.05.2018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965ACEE-4C33-4B55-8CB7-1EF49371DDFD}" type="slidenum">
              <a:rPr lang="ru-RU" smtClean="0"/>
              <a:t>‹#›</a:t>
            </a:fld>
            <a:endParaRPr lang="ru-RU"/>
          </a:p>
        </p:txBody>
      </p:sp>
    </p:spTree>
    <p:extLst>
      <p:ext uri="{BB962C8B-B14F-4D97-AF65-F5344CB8AC3E}">
        <p14:creationId xmlns:p14="http://schemas.microsoft.com/office/powerpoint/2010/main" val="293747541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B8C6F8D-C58A-40BF-9044-ECCEE03E7D65}" type="datetimeFigureOut">
              <a:rPr lang="ru-RU" smtClean="0"/>
              <a:t>20.05.2018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965ACEE-4C33-4B55-8CB7-1EF49371DDFD}" type="slidenum">
              <a:rPr lang="ru-RU" smtClean="0"/>
              <a:t>‹#›</a:t>
            </a:fld>
            <a:endParaRPr lang="ru-RU"/>
          </a:p>
        </p:txBody>
      </p:sp>
    </p:spTree>
    <p:extLst>
      <p:ext uri="{BB962C8B-B14F-4D97-AF65-F5344CB8AC3E}">
        <p14:creationId xmlns:p14="http://schemas.microsoft.com/office/powerpoint/2010/main" val="9004082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8C6F8D-C58A-40BF-9044-ECCEE03E7D65}" type="datetimeFigureOut">
              <a:rPr lang="ru-RU" smtClean="0"/>
              <a:t>20.05.2018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965ACEE-4C33-4B55-8CB7-1EF49371DDFD}" type="slidenum">
              <a:rPr lang="ru-RU" smtClean="0"/>
              <a:t>‹#›</a:t>
            </a:fld>
            <a:endParaRPr lang="ru-RU"/>
          </a:p>
        </p:txBody>
      </p:sp>
    </p:spTree>
    <p:extLst>
      <p:ext uri="{BB962C8B-B14F-4D97-AF65-F5344CB8AC3E}">
        <p14:creationId xmlns:p14="http://schemas.microsoft.com/office/powerpoint/2010/main" val="14848014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ru-RU" smtClean="0"/>
              <a:t>Образец заголовка</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B8C6F8D-C58A-40BF-9044-ECCEE03E7D65}" type="datetimeFigureOut">
              <a:rPr lang="ru-RU" smtClean="0"/>
              <a:t>20.05.2018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965ACEE-4C33-4B55-8CB7-1EF49371DDFD}" type="slidenum">
              <a:rPr lang="ru-RU" smtClean="0"/>
              <a:t>‹#›</a:t>
            </a:fld>
            <a:endParaRPr lang="ru-RU"/>
          </a:p>
        </p:txBody>
      </p:sp>
    </p:spTree>
    <p:extLst>
      <p:ext uri="{BB962C8B-B14F-4D97-AF65-F5344CB8AC3E}">
        <p14:creationId xmlns:p14="http://schemas.microsoft.com/office/powerpoint/2010/main" val="21123531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B8C6F8D-C58A-40BF-9044-ECCEE03E7D65}" type="datetimeFigureOut">
              <a:rPr lang="ru-RU" smtClean="0"/>
              <a:t>20.05.2018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965ACEE-4C33-4B55-8CB7-1EF49371DDFD}" type="slidenum">
              <a:rPr lang="ru-RU" smtClean="0"/>
              <a:t>‹#›</a:t>
            </a:fld>
            <a:endParaRPr lang="ru-RU"/>
          </a:p>
        </p:txBody>
      </p:sp>
    </p:spTree>
    <p:extLst>
      <p:ext uri="{BB962C8B-B14F-4D97-AF65-F5344CB8AC3E}">
        <p14:creationId xmlns:p14="http://schemas.microsoft.com/office/powerpoint/2010/main" val="12030081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CB8C6F8D-C58A-40BF-9044-ECCEE03E7D65}" type="datetimeFigureOut">
              <a:rPr lang="ru-RU" smtClean="0"/>
              <a:t>20.05.2018</a:t>
            </a:fld>
            <a:endParaRPr lang="ru-RU"/>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B965ACEE-4C33-4B55-8CB7-1EF49371DDFD}" type="slidenum">
              <a:rPr lang="ru-RU" smtClean="0"/>
              <a:t>‹#›</a:t>
            </a:fld>
            <a:endParaRPr lang="ru-RU"/>
          </a:p>
        </p:txBody>
      </p:sp>
    </p:spTree>
    <p:extLst>
      <p:ext uri="{BB962C8B-B14F-4D97-AF65-F5344CB8AC3E}">
        <p14:creationId xmlns:p14="http://schemas.microsoft.com/office/powerpoint/2010/main" val="1816626328"/>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Образ л.а. </a:t>
            </a:r>
            <a:r>
              <a:rPr lang="ru-RU" dirty="0" err="1" smtClean="0"/>
              <a:t>раневской</a:t>
            </a:r>
            <a:r>
              <a:rPr lang="ru-RU" dirty="0"/>
              <a:t> и л.а. </a:t>
            </a:r>
            <a:r>
              <a:rPr lang="ru-RU" dirty="0" err="1" smtClean="0"/>
              <a:t>гаева</a:t>
            </a:r>
            <a:r>
              <a:rPr lang="ru-RU" dirty="0" smtClean="0"/>
              <a:t> </a:t>
            </a:r>
            <a:r>
              <a:rPr lang="ru-RU" dirty="0"/>
              <a:t>в пьесе «Вишневый сад»</a:t>
            </a:r>
            <a:r>
              <a:rPr lang="ru-RU" dirty="0" smtClean="0"/>
              <a:t>  </a:t>
            </a:r>
            <a:endParaRPr lang="ru-RU" dirty="0"/>
          </a:p>
        </p:txBody>
      </p:sp>
      <p:sp>
        <p:nvSpPr>
          <p:cNvPr id="3" name="Подзаголовок 2"/>
          <p:cNvSpPr>
            <a:spLocks noGrp="1"/>
          </p:cNvSpPr>
          <p:nvPr>
            <p:ph type="subTitle" idx="1"/>
          </p:nvPr>
        </p:nvSpPr>
        <p:spPr/>
        <p:txBody>
          <a:bodyPr/>
          <a:lstStyle/>
          <a:p>
            <a:pPr algn="r"/>
            <a:r>
              <a:rPr lang="ru-RU" dirty="0" smtClean="0"/>
              <a:t>Булыга Елизавета</a:t>
            </a:r>
            <a:endParaRPr lang="ru-RU" dirty="0"/>
          </a:p>
        </p:txBody>
      </p:sp>
    </p:spTree>
    <p:extLst>
      <p:ext uri="{BB962C8B-B14F-4D97-AF65-F5344CB8AC3E}">
        <p14:creationId xmlns:p14="http://schemas.microsoft.com/office/powerpoint/2010/main" val="428064601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682884" y="766617"/>
            <a:ext cx="5366934" cy="5913645"/>
          </a:xfrm>
        </p:spPr>
        <p:txBody>
          <a:bodyPr>
            <a:normAutofit fontScale="92500" lnSpcReduction="20000"/>
          </a:bodyPr>
          <a:lstStyle/>
          <a:p>
            <a:pPr marL="0" indent="0">
              <a:buNone/>
            </a:pPr>
            <a:r>
              <a:rPr lang="ru-RU" dirty="0" smtClean="0"/>
              <a:t>Автор очень мало рассказывает нам о прошлом </a:t>
            </a:r>
            <a:r>
              <a:rPr lang="ru-RU" dirty="0" err="1" smtClean="0"/>
              <a:t>Гаева</a:t>
            </a:r>
            <a:r>
              <a:rPr lang="ru-RU" dirty="0" smtClean="0"/>
              <a:t>. Однако мы понимаем, что этот человек образован, что он умеет облачить мысли в красивые речи, хотя и пустые. Всю свою жизнь интересующий нас герой прожил в имении. Он являлся завсегдатаем мужских клубов, где предавался игре в бильярд, любимому своему занятию. Именно оттуда Гаев приносил все новости. Здесь же ему предложили должность служащего в банке с хорошим годовым окладом в 6 тысяч. Окружающих очень удивило это предложение. Сестра </a:t>
            </a:r>
            <a:r>
              <a:rPr lang="ru-RU" dirty="0" err="1" smtClean="0"/>
              <a:t>Гаева</a:t>
            </a:r>
            <a:r>
              <a:rPr lang="ru-RU" dirty="0" smtClean="0"/>
              <a:t> прямо говорит Леониду Андреевичу: "Где тебе! Сиди уж". Лопахин также высказывает свое сомнение по этому поводу, считая, что Гаев не сможет удержаться на предложенном месте, так как он "ленив очень". Только Аня, племянница героя, верит в него.</a:t>
            </a:r>
            <a:endParaRPr lang="ru-RU" dirty="0"/>
          </a:p>
        </p:txBody>
      </p:sp>
      <p:pic>
        <p:nvPicPr>
          <p:cNvPr id="4" name="Объект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67418" y="181551"/>
            <a:ext cx="4100138" cy="6145817"/>
          </a:xfrm>
          <a:prstGeom prst="rect">
            <a:avLst/>
          </a:prstGeom>
        </p:spPr>
      </p:pic>
      <p:sp>
        <p:nvSpPr>
          <p:cNvPr id="5" name="TextBox 4"/>
          <p:cNvSpPr txBox="1"/>
          <p:nvPr/>
        </p:nvSpPr>
        <p:spPr>
          <a:xfrm>
            <a:off x="7777019" y="6310931"/>
            <a:ext cx="3490537" cy="369332"/>
          </a:xfrm>
          <a:prstGeom prst="rect">
            <a:avLst/>
          </a:prstGeom>
          <a:noFill/>
        </p:spPr>
        <p:txBody>
          <a:bodyPr wrap="square" rtlCol="0">
            <a:spAutoFit/>
          </a:bodyPr>
          <a:lstStyle/>
          <a:p>
            <a:r>
              <a:rPr lang="ru-RU" dirty="0" smtClean="0"/>
              <a:t>Станиславский в роли </a:t>
            </a:r>
            <a:r>
              <a:rPr lang="ru-RU" dirty="0" err="1" smtClean="0"/>
              <a:t>Гаева</a:t>
            </a:r>
            <a:endParaRPr lang="ru-RU" dirty="0"/>
          </a:p>
        </p:txBody>
      </p:sp>
    </p:spTree>
    <p:extLst>
      <p:ext uri="{BB962C8B-B14F-4D97-AF65-F5344CB8AC3E}">
        <p14:creationId xmlns:p14="http://schemas.microsoft.com/office/powerpoint/2010/main" val="21627178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331905" y="1643481"/>
            <a:ext cx="4100052" cy="4673599"/>
          </a:xfrm>
        </p:spPr>
        <p:txBody>
          <a:bodyPr/>
          <a:lstStyle/>
          <a:p>
            <a:pPr marL="0" indent="0">
              <a:buNone/>
            </a:pPr>
            <a:r>
              <a:rPr lang="ru-RU" dirty="0" smtClean="0"/>
              <a:t>Он любит свою сестру и своих племянниц. В своей семье Гаев является единственным мужчиной. Однако он не смог стать главой семьи. Герой не способен никому помочь, поскольку ему даже в голову это не приходит. Это указывает на то, что чувства </a:t>
            </a:r>
            <a:r>
              <a:rPr lang="ru-RU" dirty="0" err="1" smtClean="0"/>
              <a:t>Гаева</a:t>
            </a:r>
            <a:r>
              <a:rPr lang="ru-RU" dirty="0" smtClean="0"/>
              <a:t> весьма неглубоки.</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07058" y="886691"/>
            <a:ext cx="6835600" cy="4562763"/>
          </a:xfrm>
          <a:prstGeom prst="rect">
            <a:avLst/>
          </a:prstGeom>
        </p:spPr>
      </p:pic>
      <p:sp>
        <p:nvSpPr>
          <p:cNvPr id="5" name="Прямоугольник 4"/>
          <p:cNvSpPr/>
          <p:nvPr/>
        </p:nvSpPr>
        <p:spPr>
          <a:xfrm>
            <a:off x="4667257" y="5732305"/>
            <a:ext cx="7499928" cy="584775"/>
          </a:xfrm>
          <a:prstGeom prst="rect">
            <a:avLst/>
          </a:prstGeom>
        </p:spPr>
        <p:txBody>
          <a:bodyPr wrap="square">
            <a:spAutoFit/>
          </a:bodyPr>
          <a:lstStyle/>
          <a:p>
            <a:r>
              <a:rPr lang="ru-RU" sz="1600" dirty="0"/>
              <a:t>Варя – Мария </a:t>
            </a:r>
            <a:r>
              <a:rPr lang="ru-RU" sz="1600" dirty="0" smtClean="0"/>
              <a:t>Аниканова, Гаев </a:t>
            </a:r>
            <a:r>
              <a:rPr lang="ru-RU" sz="1600" dirty="0"/>
              <a:t>– Владислав </a:t>
            </a:r>
            <a:r>
              <a:rPr lang="ru-RU" sz="1600" dirty="0" smtClean="0"/>
              <a:t>Ветров, Аня Виктория </a:t>
            </a:r>
            <a:r>
              <a:rPr lang="ru-RU" sz="1600" dirty="0"/>
              <a:t>Романенко </a:t>
            </a:r>
            <a:br>
              <a:rPr lang="ru-RU" sz="1600" dirty="0"/>
            </a:br>
            <a:r>
              <a:rPr lang="ru-RU" sz="1600" dirty="0"/>
              <a:t>Фото Елены </a:t>
            </a:r>
            <a:r>
              <a:rPr lang="ru-RU" sz="1600" dirty="0" smtClean="0"/>
              <a:t>Сидякиной, </a:t>
            </a:r>
            <a:r>
              <a:rPr lang="ru-RU" sz="1600" dirty="0"/>
              <a:t>театр «Современник</a:t>
            </a:r>
            <a:r>
              <a:rPr lang="ru-RU" sz="1600" dirty="0" smtClean="0"/>
              <a:t>»</a:t>
            </a:r>
            <a:endParaRPr lang="ru-RU" sz="1600" dirty="0"/>
          </a:p>
        </p:txBody>
      </p:sp>
    </p:spTree>
    <p:extLst>
      <p:ext uri="{BB962C8B-B14F-4D97-AF65-F5344CB8AC3E}">
        <p14:creationId xmlns:p14="http://schemas.microsoft.com/office/powerpoint/2010/main" val="351689657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dirty="0" smtClean="0"/>
              <a:t>Отношение к саду </a:t>
            </a:r>
            <a:r>
              <a:rPr lang="ru-RU" dirty="0" err="1" smtClean="0"/>
              <a:t>гаева</a:t>
            </a:r>
            <a:endParaRPr lang="ru-RU" dirty="0"/>
          </a:p>
        </p:txBody>
      </p:sp>
      <p:sp>
        <p:nvSpPr>
          <p:cNvPr id="3" name="Объект 2"/>
          <p:cNvSpPr>
            <a:spLocks noGrp="1"/>
          </p:cNvSpPr>
          <p:nvPr>
            <p:ph idx="1"/>
          </p:nvPr>
        </p:nvSpPr>
        <p:spPr>
          <a:xfrm>
            <a:off x="446652" y="1935921"/>
            <a:ext cx="5644023" cy="4424809"/>
          </a:xfrm>
        </p:spPr>
        <p:txBody>
          <a:bodyPr>
            <a:normAutofit/>
          </a:bodyPr>
          <a:lstStyle/>
          <a:p>
            <a:pPr marL="0" indent="0">
              <a:buNone/>
            </a:pPr>
            <a:r>
              <a:rPr lang="ru-RU" dirty="0"/>
              <a:t>Д</a:t>
            </a:r>
            <a:r>
              <a:rPr lang="ru-RU" dirty="0" smtClean="0"/>
              <a:t>ля </a:t>
            </a:r>
            <a:r>
              <a:rPr lang="ru-RU" dirty="0"/>
              <a:t>брата, </a:t>
            </a:r>
            <a:r>
              <a:rPr lang="ru-RU" dirty="0" smtClean="0"/>
              <a:t>как </a:t>
            </a:r>
            <a:r>
              <a:rPr lang="ru-RU" dirty="0"/>
              <a:t>для сестры вишневый сад — живое существо, </a:t>
            </a:r>
            <a:r>
              <a:rPr lang="ru-RU" dirty="0" smtClean="0"/>
              <a:t>член </a:t>
            </a:r>
            <a:r>
              <a:rPr lang="ru-RU" dirty="0"/>
              <a:t>семьи, символ всего вечного, неизменного и жизненно важного. Наконец, сад — живое напоминание </a:t>
            </a:r>
            <a:r>
              <a:rPr lang="ru-RU" dirty="0" smtClean="0"/>
              <a:t>о </a:t>
            </a:r>
            <a:r>
              <a:rPr lang="ru-RU" dirty="0"/>
              <a:t>детстве и юности. В</a:t>
            </a:r>
            <a:r>
              <a:rPr lang="ru-RU" dirty="0" smtClean="0"/>
              <a:t>едь </a:t>
            </a:r>
            <a:r>
              <a:rPr lang="ru-RU" dirty="0"/>
              <a:t>каждый человек без исключения вспоминает свое прошлое если не с сожалением, то по крайней мере с умилением. </a:t>
            </a:r>
            <a:r>
              <a:rPr lang="ru-RU" dirty="0" smtClean="0"/>
              <a:t>Гаев, </a:t>
            </a:r>
            <a:r>
              <a:rPr lang="ru-RU" dirty="0"/>
              <a:t>пусть чуть менее страстно, чем сестра, выражает свое трепетное отношение к саду. </a:t>
            </a: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45986" y="1649505"/>
            <a:ext cx="3985378" cy="4465410"/>
          </a:xfrm>
          <a:prstGeom prst="rect">
            <a:avLst/>
          </a:prstGeom>
        </p:spPr>
      </p:pic>
      <p:sp>
        <p:nvSpPr>
          <p:cNvPr id="6" name="Прямоугольник 5"/>
          <p:cNvSpPr/>
          <p:nvPr/>
        </p:nvSpPr>
        <p:spPr>
          <a:xfrm>
            <a:off x="6090675" y="6114915"/>
            <a:ext cx="6096000" cy="646331"/>
          </a:xfrm>
          <a:prstGeom prst="rect">
            <a:avLst/>
          </a:prstGeom>
        </p:spPr>
        <p:txBody>
          <a:bodyPr>
            <a:spAutoFit/>
          </a:bodyPr>
          <a:lstStyle/>
          <a:p>
            <a:r>
              <a:rPr lang="ru-RU" dirty="0"/>
              <a:t>Гаев – Владислав Ветров, Раневская – Марина Неелова </a:t>
            </a:r>
            <a:br>
              <a:rPr lang="ru-RU" dirty="0"/>
            </a:br>
            <a:r>
              <a:rPr lang="ru-RU" dirty="0" smtClean="0"/>
              <a:t>Фото</a:t>
            </a:r>
            <a:r>
              <a:rPr lang="ru-RU" dirty="0"/>
              <a:t> Сергея Петрова</a:t>
            </a:r>
            <a:r>
              <a:rPr lang="ru-RU" dirty="0" smtClean="0"/>
              <a:t>, </a:t>
            </a:r>
            <a:r>
              <a:rPr lang="ru-RU" dirty="0"/>
              <a:t>театр «Современник»</a:t>
            </a:r>
            <a:endParaRPr lang="ru-RU" dirty="0"/>
          </a:p>
        </p:txBody>
      </p:sp>
    </p:spTree>
    <p:extLst>
      <p:ext uri="{BB962C8B-B14F-4D97-AF65-F5344CB8AC3E}">
        <p14:creationId xmlns:p14="http://schemas.microsoft.com/office/powerpoint/2010/main" val="33977120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Раневская и гаев - Прошлое </a:t>
            </a:r>
            <a:r>
              <a:rPr lang="ru-RU" sz="3200" dirty="0"/>
              <a:t>в пьесе «Вишневый сад»</a:t>
            </a:r>
          </a:p>
        </p:txBody>
      </p:sp>
      <p:sp>
        <p:nvSpPr>
          <p:cNvPr id="3" name="Объект 2"/>
          <p:cNvSpPr>
            <a:spLocks noGrp="1"/>
          </p:cNvSpPr>
          <p:nvPr>
            <p:ph idx="1"/>
          </p:nvPr>
        </p:nvSpPr>
        <p:spPr>
          <a:xfrm>
            <a:off x="23413" y="1797400"/>
            <a:ext cx="5920509" cy="5052857"/>
          </a:xfrm>
        </p:spPr>
        <p:txBody>
          <a:bodyPr>
            <a:normAutofit fontScale="77500" lnSpcReduction="20000"/>
          </a:bodyPr>
          <a:lstStyle/>
          <a:p>
            <a:pPr marL="0" indent="0">
              <a:buNone/>
            </a:pPr>
            <a:r>
              <a:rPr lang="ru-RU" dirty="0"/>
              <a:t>Раневская и Гаев — неплохие, добродушные люди. Но они уже отжили свой век, это ощущается в их поведении, в речи. Они сентиментальны, но не энергичны, не способны действовать, не могут разумно решать свои дела, </a:t>
            </a:r>
            <a:r>
              <a:rPr lang="ru-RU" dirty="0" smtClean="0"/>
              <a:t>беспомощны. </a:t>
            </a:r>
            <a:r>
              <a:rPr lang="ru-RU" dirty="0"/>
              <a:t>Чехов все время показывает несоответствие между их словами и делами. И Раневская, и Гаев проливают слезы, жалея о вишневом саде, где прошло их детство, они не представляют себе жизни без него. </a:t>
            </a:r>
            <a:r>
              <a:rPr lang="ru-RU" dirty="0" smtClean="0"/>
              <a:t>Но </a:t>
            </a:r>
            <a:r>
              <a:rPr lang="ru-RU" dirty="0"/>
              <a:t>вот имение продано, и бывшие хозяева уезжают, быстро примирившись с его утратой. </a:t>
            </a:r>
            <a:r>
              <a:rPr lang="ru-RU" dirty="0" smtClean="0"/>
              <a:t>Они </a:t>
            </a:r>
            <a:r>
              <a:rPr lang="ru-RU" dirty="0"/>
              <a:t>наслаждались жизнью, занимаясь тем, что приносит удовольствие, умея ценить красоту нематериальных вещей – им тяжело приспособиться к новым порядкам, при которых на смену высокоморальных ценностей приходят ценности вещественные. Для них унизительно говорить о деньгах, о способах их заработка, и реальное предложение Лопахина сдать в аренду землю занятую, по сути, никчемным садом, воспринимается как пошлость. Не способные принять решения о будущем вишневого сада, они поддаются течению жизни и просто плывут по нему.</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3922" y="1935921"/>
            <a:ext cx="5805376" cy="4150843"/>
          </a:xfrm>
          <a:prstGeom prst="rect">
            <a:avLst/>
          </a:prstGeom>
        </p:spPr>
      </p:pic>
      <p:sp>
        <p:nvSpPr>
          <p:cNvPr id="5" name="Прямоугольник 4"/>
          <p:cNvSpPr/>
          <p:nvPr/>
        </p:nvSpPr>
        <p:spPr>
          <a:xfrm>
            <a:off x="5943922" y="6051526"/>
            <a:ext cx="6096000" cy="646331"/>
          </a:xfrm>
          <a:prstGeom prst="rect">
            <a:avLst/>
          </a:prstGeom>
        </p:spPr>
        <p:txBody>
          <a:bodyPr>
            <a:spAutoFit/>
          </a:bodyPr>
          <a:lstStyle/>
          <a:p>
            <a:r>
              <a:rPr lang="ru-RU" dirty="0"/>
              <a:t>Раневская – Марина </a:t>
            </a:r>
            <a:r>
              <a:rPr lang="ru-RU" dirty="0" smtClean="0"/>
              <a:t>Неелова, Гаев </a:t>
            </a:r>
            <a:r>
              <a:rPr lang="ru-RU" dirty="0"/>
              <a:t>– Владислав Ветров </a:t>
            </a:r>
            <a:br>
              <a:rPr lang="ru-RU" dirty="0"/>
            </a:br>
            <a:r>
              <a:rPr lang="ru-RU" dirty="0"/>
              <a:t>Фото Сергея </a:t>
            </a:r>
            <a:r>
              <a:rPr lang="ru-RU" dirty="0" smtClean="0"/>
              <a:t>Петрова, </a:t>
            </a:r>
            <a:r>
              <a:rPr lang="ru-RU" dirty="0"/>
              <a:t>театр «Современник</a:t>
            </a:r>
            <a:r>
              <a:rPr lang="ru-RU" dirty="0" smtClean="0"/>
              <a:t>»</a:t>
            </a:r>
            <a:endParaRPr lang="ru-RU" dirty="0"/>
          </a:p>
        </p:txBody>
      </p:sp>
    </p:spTree>
    <p:extLst>
      <p:ext uri="{BB962C8B-B14F-4D97-AF65-F5344CB8AC3E}">
        <p14:creationId xmlns:p14="http://schemas.microsoft.com/office/powerpoint/2010/main" val="8099727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208167" y="1516497"/>
            <a:ext cx="4234524" cy="4389205"/>
          </a:xfrm>
        </p:spPr>
        <p:txBody>
          <a:bodyPr>
            <a:normAutofit/>
          </a:bodyPr>
          <a:lstStyle/>
          <a:p>
            <a:pPr marL="0" indent="0">
              <a:buNone/>
            </a:pPr>
            <a:r>
              <a:rPr lang="ru-RU" dirty="0"/>
              <a:t>Пьеса "Вишневый сад" стала жемчужиной творчества А. П. Чехова. Литературоведы продолжают спорить о том, что символизировал вишневый сад. А созданные характеры персонажей вызывают противоречивые мнения, но читателей они не оставят равнодушными.</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42691" y="921779"/>
            <a:ext cx="7472751" cy="4278293"/>
          </a:xfrm>
          <a:prstGeom prst="rect">
            <a:avLst/>
          </a:prstGeom>
        </p:spPr>
      </p:pic>
      <p:sp>
        <p:nvSpPr>
          <p:cNvPr id="5" name="Прямоугольник 4"/>
          <p:cNvSpPr/>
          <p:nvPr/>
        </p:nvSpPr>
        <p:spPr>
          <a:xfrm>
            <a:off x="6761541" y="5407061"/>
            <a:ext cx="3597010" cy="369332"/>
          </a:xfrm>
          <a:prstGeom prst="rect">
            <a:avLst/>
          </a:prstGeom>
        </p:spPr>
        <p:txBody>
          <a:bodyPr wrap="none">
            <a:spAutoFit/>
          </a:bodyPr>
          <a:lstStyle/>
          <a:p>
            <a:r>
              <a:rPr lang="ru-RU" dirty="0"/>
              <a:t>Кадр из фильма «Сад» 2008 года</a:t>
            </a:r>
          </a:p>
        </p:txBody>
      </p:sp>
    </p:spTree>
    <p:extLst>
      <p:ext uri="{BB962C8B-B14F-4D97-AF65-F5344CB8AC3E}">
        <p14:creationId xmlns:p14="http://schemas.microsoft.com/office/powerpoint/2010/main" val="40942102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dirty="0" smtClean="0"/>
              <a:t>Образ л.а. </a:t>
            </a:r>
            <a:r>
              <a:rPr lang="ru-RU" dirty="0" err="1" smtClean="0"/>
              <a:t>раневской</a:t>
            </a:r>
            <a:endParaRPr lang="ru-RU" dirty="0"/>
          </a:p>
        </p:txBody>
      </p:sp>
      <p:sp>
        <p:nvSpPr>
          <p:cNvPr id="3" name="Объект 2"/>
          <p:cNvSpPr>
            <a:spLocks noGrp="1"/>
          </p:cNvSpPr>
          <p:nvPr>
            <p:ph idx="1"/>
          </p:nvPr>
        </p:nvSpPr>
        <p:spPr>
          <a:xfrm>
            <a:off x="560504" y="1533236"/>
            <a:ext cx="6237421" cy="2160678"/>
          </a:xfrm>
        </p:spPr>
        <p:txBody>
          <a:bodyPr>
            <a:normAutofit fontScale="92500"/>
          </a:bodyPr>
          <a:lstStyle/>
          <a:p>
            <a:pPr marL="0" indent="0">
              <a:lnSpc>
                <a:spcPct val="100000"/>
              </a:lnSpc>
              <a:buNone/>
            </a:pPr>
            <a:r>
              <a:rPr lang="ru-RU" sz="1800" dirty="0" smtClean="0">
                <a:effectLst/>
              </a:rPr>
              <a:t>Раневская Любовь Андреевна – помещица. 5 лет назад уехала за границу, после смерти мужа и гибели маленького сына. Она жила в Париже, принимала гостей, тратила много денег. </a:t>
            </a:r>
          </a:p>
          <a:p>
            <a:pPr marL="0" indent="0">
              <a:lnSpc>
                <a:spcPct val="110000"/>
              </a:lnSpc>
              <a:buNone/>
            </a:pPr>
            <a:r>
              <a:rPr lang="ru-RU" sz="1800" dirty="0" smtClean="0">
                <a:effectLst/>
              </a:rPr>
              <a:t>Героиня понимает, что живет неправильно: грешит, сорит деньгами. Но она привыкла жить роскошно, ни в чем себе не отказывая, и теперь не может и не хочет измениться.</a:t>
            </a:r>
          </a:p>
          <a:p>
            <a:endParaRPr lang="ru-RU" dirty="0"/>
          </a:p>
        </p:txBody>
      </p:sp>
      <p:pic>
        <p:nvPicPr>
          <p:cNvPr id="4" name="Рисунок 3"/>
          <p:cNvPicPr>
            <a:picLocks noChangeAspect="1"/>
          </p:cNvPicPr>
          <p:nvPr/>
        </p:nvPicPr>
        <p:blipFill rotWithShape="1">
          <a:blip r:embed="rId2">
            <a:extLst>
              <a:ext uri="{28A0092B-C50C-407E-A947-70E740481C1C}">
                <a14:useLocalDpi xmlns:a14="http://schemas.microsoft.com/office/drawing/2010/main" val="0"/>
              </a:ext>
            </a:extLst>
          </a:blip>
          <a:srcRect b="6528"/>
          <a:stretch/>
        </p:blipFill>
        <p:spPr>
          <a:xfrm>
            <a:off x="7117350" y="110838"/>
            <a:ext cx="4150206" cy="5818908"/>
          </a:xfrm>
          <a:prstGeom prst="rect">
            <a:avLst/>
          </a:prstGeom>
        </p:spPr>
      </p:pic>
      <p:sp>
        <p:nvSpPr>
          <p:cNvPr id="5" name="Прямоугольник 4"/>
          <p:cNvSpPr/>
          <p:nvPr/>
        </p:nvSpPr>
        <p:spPr>
          <a:xfrm>
            <a:off x="6861809" y="5929746"/>
            <a:ext cx="4785245" cy="830997"/>
          </a:xfrm>
          <a:prstGeom prst="rect">
            <a:avLst/>
          </a:prstGeom>
        </p:spPr>
        <p:txBody>
          <a:bodyPr wrap="square">
            <a:spAutoFit/>
          </a:bodyPr>
          <a:lstStyle/>
          <a:p>
            <a:r>
              <a:rPr lang="ru-RU" sz="1600" dirty="0"/>
              <a:t>Раневская (актриса Марина </a:t>
            </a:r>
            <a:r>
              <a:rPr lang="ru-RU" sz="1600" dirty="0" err="1"/>
              <a:t>Русакова</a:t>
            </a:r>
            <a:r>
              <a:rPr lang="ru-RU" sz="1600" dirty="0"/>
              <a:t>) </a:t>
            </a:r>
            <a:r>
              <a:rPr lang="ru-RU" sz="1600" dirty="0" smtClean="0"/>
              <a:t>и </a:t>
            </a:r>
            <a:r>
              <a:rPr lang="ru-RU" sz="1600" dirty="0"/>
              <a:t>Лопахин (Дмитрий </a:t>
            </a:r>
            <a:r>
              <a:rPr lang="ru-RU" sz="1600" dirty="0" err="1"/>
              <a:t>Гарнов</a:t>
            </a:r>
            <a:r>
              <a:rPr lang="ru-RU" sz="1600" dirty="0"/>
              <a:t>). Спектакль "Вишневый сад". Белгородский драм. театр им. Щепкина</a:t>
            </a:r>
            <a:endParaRPr lang="ru-RU" sz="1600" b="0" dirty="0">
              <a:effectLst/>
            </a:endParaRPr>
          </a:p>
        </p:txBody>
      </p:sp>
      <p:sp>
        <p:nvSpPr>
          <p:cNvPr id="6" name="Прямоугольник 5"/>
          <p:cNvSpPr/>
          <p:nvPr/>
        </p:nvSpPr>
        <p:spPr>
          <a:xfrm>
            <a:off x="560504" y="3693914"/>
            <a:ext cx="5709774" cy="2862322"/>
          </a:xfrm>
          <a:prstGeom prst="rect">
            <a:avLst/>
          </a:prstGeom>
        </p:spPr>
        <p:txBody>
          <a:bodyPr wrap="square">
            <a:spAutoFit/>
          </a:bodyPr>
          <a:lstStyle/>
          <a:p>
            <a:r>
              <a:rPr lang="ru-RU" dirty="0"/>
              <a:t>С одной стороны Раневская -</a:t>
            </a:r>
            <a:r>
              <a:rPr lang="ru-RU" dirty="0" smtClean="0"/>
              <a:t> </a:t>
            </a:r>
            <a:r>
              <a:rPr lang="ru-RU" dirty="0"/>
              <a:t>красивая женщина, образованная, с тонким чувством прекрасного, добрая и щедрая, которую любят окружающие, но ее недостатки граничат с пороком и поэтому так заметны. « Хороший она человек. Легкий, простой»- говорит Лопахин. Он искренне любит ее, но его любовь так ненавязчива, что </a:t>
            </a:r>
            <a:r>
              <a:rPr lang="ru-RU" dirty="0" smtClean="0"/>
              <a:t>никто </a:t>
            </a:r>
            <a:r>
              <a:rPr lang="ru-RU" dirty="0"/>
              <a:t>не догадывается об этом. Почти тоже самое говорит и ее брат: «Она хорошая, добрая, славная…» но она «порочна. Это чувствуется в ее малейшем движении».</a:t>
            </a:r>
            <a:endParaRPr lang="ru-RU" dirty="0"/>
          </a:p>
        </p:txBody>
      </p:sp>
    </p:spTree>
    <p:extLst>
      <p:ext uri="{BB962C8B-B14F-4D97-AF65-F5344CB8AC3E}">
        <p14:creationId xmlns:p14="http://schemas.microsoft.com/office/powerpoint/2010/main" val="19287957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5031" y="458552"/>
            <a:ext cx="10353761" cy="1326321"/>
          </a:xfrm>
        </p:spPr>
        <p:txBody>
          <a:bodyPr/>
          <a:lstStyle/>
          <a:p>
            <a:pPr algn="l"/>
            <a:endParaRPr lang="ru-RU" dirty="0"/>
          </a:p>
        </p:txBody>
      </p:sp>
      <p:sp>
        <p:nvSpPr>
          <p:cNvPr id="3" name="Объект 2"/>
          <p:cNvSpPr>
            <a:spLocks noGrp="1"/>
          </p:cNvSpPr>
          <p:nvPr>
            <p:ph idx="1"/>
          </p:nvPr>
        </p:nvSpPr>
        <p:spPr>
          <a:xfrm>
            <a:off x="295127" y="1283855"/>
            <a:ext cx="4498545" cy="5292436"/>
          </a:xfrm>
        </p:spPr>
        <p:txBody>
          <a:bodyPr>
            <a:normAutofit fontScale="92500" lnSpcReduction="20000"/>
          </a:bodyPr>
          <a:lstStyle/>
          <a:p>
            <a:pPr marL="0" indent="0">
              <a:buNone/>
            </a:pPr>
            <a:r>
              <a:rPr lang="ru-RU" dirty="0" smtClean="0"/>
              <a:t>О ее неумении распоряжаться деньгами говорят абсолютно все действующие лица, и она сама это прекрасно понимает: « Я всегда сорила деньгами без удержу, как сумасшедшая…»; «…у нее ничего не осталось. И мама не понимает!», говорит Аня, «Сестра не отвыкла еще сорить деньгами»- вторит ей Гаев. Раневская привыкла жить не отказывая себе в удовольствиях, и если ее родные стараются ужать свои расходы, то у Любови Андреевны это просто не получается, она готова отдать последние деньги случайному прохожему, хотя Варе нечем кормить домочадцев.</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3672" y="989231"/>
            <a:ext cx="6972562" cy="4654185"/>
          </a:xfrm>
          <a:prstGeom prst="rect">
            <a:avLst/>
          </a:prstGeom>
        </p:spPr>
      </p:pic>
      <p:sp>
        <p:nvSpPr>
          <p:cNvPr id="5" name="Прямоугольник 4"/>
          <p:cNvSpPr/>
          <p:nvPr/>
        </p:nvSpPr>
        <p:spPr>
          <a:xfrm>
            <a:off x="4793672" y="5786688"/>
            <a:ext cx="6534281" cy="646331"/>
          </a:xfrm>
          <a:prstGeom prst="rect">
            <a:avLst/>
          </a:prstGeom>
        </p:spPr>
        <p:txBody>
          <a:bodyPr wrap="square">
            <a:spAutoFit/>
          </a:bodyPr>
          <a:lstStyle/>
          <a:p>
            <a:r>
              <a:rPr lang="ru-RU" dirty="0"/>
              <a:t>Раневская – Марина Неелова </a:t>
            </a:r>
            <a:br>
              <a:rPr lang="ru-RU" dirty="0"/>
            </a:br>
            <a:r>
              <a:rPr lang="ru-RU" dirty="0"/>
              <a:t>Фото Елены </a:t>
            </a:r>
            <a:r>
              <a:rPr lang="ru-RU" dirty="0" smtClean="0"/>
              <a:t>Сидякиной, театр «Современник»</a:t>
            </a:r>
            <a:endParaRPr lang="ru-RU" dirty="0"/>
          </a:p>
        </p:txBody>
      </p:sp>
    </p:spTree>
    <p:extLst>
      <p:ext uri="{BB962C8B-B14F-4D97-AF65-F5344CB8AC3E}">
        <p14:creationId xmlns:p14="http://schemas.microsoft.com/office/powerpoint/2010/main" val="356082529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sz="2400" dirty="0" smtClean="0"/>
              <a:t>Отношение к саду </a:t>
            </a:r>
            <a:r>
              <a:rPr lang="ru-RU" sz="2400" dirty="0" err="1" smtClean="0"/>
              <a:t>раневской</a:t>
            </a:r>
            <a:r>
              <a:rPr lang="ru-RU" sz="2400" dirty="0" smtClean="0"/>
              <a:t> </a:t>
            </a:r>
            <a:endParaRPr lang="ru-RU" sz="2400" dirty="0"/>
          </a:p>
        </p:txBody>
      </p:sp>
      <p:sp>
        <p:nvSpPr>
          <p:cNvPr id="3" name="Объект 2"/>
          <p:cNvSpPr>
            <a:spLocks noGrp="1"/>
          </p:cNvSpPr>
          <p:nvPr>
            <p:ph idx="1"/>
          </p:nvPr>
        </p:nvSpPr>
        <p:spPr>
          <a:xfrm>
            <a:off x="913795" y="1865154"/>
            <a:ext cx="5616314" cy="4639440"/>
          </a:xfrm>
        </p:spPr>
        <p:txBody>
          <a:bodyPr>
            <a:normAutofit/>
          </a:bodyPr>
          <a:lstStyle/>
          <a:p>
            <a:pPr marL="0" indent="0">
              <a:buNone/>
            </a:pPr>
            <a:r>
              <a:rPr lang="ru-RU" dirty="0" smtClean="0"/>
              <a:t>«О, сад мой! После темной ненастной осени и </a:t>
            </a:r>
            <a:r>
              <a:rPr lang="ru-RU" dirty="0" smtClean="0"/>
              <a:t>холодной </a:t>
            </a:r>
            <a:r>
              <a:rPr lang="ru-RU" dirty="0" smtClean="0"/>
              <a:t>зимы опять ты молод, полон счастья, </a:t>
            </a:r>
            <a:r>
              <a:rPr lang="ru-RU" dirty="0" smtClean="0"/>
              <a:t>ангелы </a:t>
            </a:r>
            <a:r>
              <a:rPr lang="ru-RU" dirty="0" smtClean="0"/>
              <a:t>небесные не покинули тебя…» – такими словами приветствует Раневская сад после долгой разлуки, сад, без которого она «не понимает своей жизни», с которым неразрывно связаны ее детство и юность. И, кажется, что Любовь Андреевна любит свое имение, и жить без него не сможет, однако предпринять какие- то попытки для его спасения она не старается, тем самым предав его. </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37932" y="168564"/>
            <a:ext cx="4129624" cy="5920608"/>
          </a:xfrm>
          <a:prstGeom prst="rect">
            <a:avLst/>
          </a:prstGeom>
        </p:spPr>
      </p:pic>
      <p:sp>
        <p:nvSpPr>
          <p:cNvPr id="5" name="Прямоугольник 4"/>
          <p:cNvSpPr/>
          <p:nvPr/>
        </p:nvSpPr>
        <p:spPr>
          <a:xfrm>
            <a:off x="7137931" y="6089172"/>
            <a:ext cx="4370577" cy="646331"/>
          </a:xfrm>
          <a:prstGeom prst="rect">
            <a:avLst/>
          </a:prstGeom>
        </p:spPr>
        <p:txBody>
          <a:bodyPr wrap="square">
            <a:spAutoFit/>
          </a:bodyPr>
          <a:lstStyle/>
          <a:p>
            <a:r>
              <a:rPr lang="ru-RU" dirty="0"/>
              <a:t>Раневская – Марина Неелова </a:t>
            </a:r>
            <a:br>
              <a:rPr lang="ru-RU" dirty="0"/>
            </a:br>
            <a:r>
              <a:rPr lang="ru-RU" dirty="0"/>
              <a:t>Фото Юрия </a:t>
            </a:r>
            <a:r>
              <a:rPr lang="ru-RU" dirty="0" smtClean="0"/>
              <a:t>Роста, </a:t>
            </a:r>
            <a:r>
              <a:rPr lang="ru-RU" dirty="0" err="1" smtClean="0"/>
              <a:t>тетр</a:t>
            </a:r>
            <a:r>
              <a:rPr lang="ru-RU" dirty="0" smtClean="0"/>
              <a:t> «Современник»</a:t>
            </a:r>
            <a:endParaRPr lang="ru-RU" dirty="0"/>
          </a:p>
        </p:txBody>
      </p:sp>
    </p:spTree>
    <p:extLst>
      <p:ext uri="{BB962C8B-B14F-4D97-AF65-F5344CB8AC3E}">
        <p14:creationId xmlns:p14="http://schemas.microsoft.com/office/powerpoint/2010/main" val="34127749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292285" y="1272760"/>
            <a:ext cx="5025186" cy="5386658"/>
          </a:xfrm>
        </p:spPr>
        <p:txBody>
          <a:bodyPr>
            <a:normAutofit/>
          </a:bodyPr>
          <a:lstStyle/>
          <a:p>
            <a:pPr marL="0" indent="0">
              <a:buNone/>
            </a:pPr>
            <a:r>
              <a:rPr lang="ru-RU" dirty="0" smtClean="0"/>
              <a:t>Большую часть пьесы Раневская надеется, что вопрос с имением решится сам собой, без ее участия, хотя именно ее решение является главным. Хотя предложение Лопахина самый реальный способ его спасти. Купец предчувствует будущее, говоря, что вполне возможно, что «дачник … займется хозяйством, и тогда ваш вишневый сад станет счастливым, богатым, роскошным», ведь на данный момент сад находится в запущенном состоянии, и не приносит ни пользы, ни </a:t>
            </a:r>
            <a:r>
              <a:rPr lang="ru-RU" dirty="0" smtClean="0"/>
              <a:t>прибыли </a:t>
            </a:r>
            <a:r>
              <a:rPr lang="ru-RU" dirty="0" smtClean="0"/>
              <a:t>своим хозяевам.</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6558" y="951345"/>
            <a:ext cx="6614203" cy="4414981"/>
          </a:xfrm>
          <a:prstGeom prst="rect">
            <a:avLst/>
          </a:prstGeom>
        </p:spPr>
      </p:pic>
      <p:sp>
        <p:nvSpPr>
          <p:cNvPr id="5" name="Прямоугольник 4"/>
          <p:cNvSpPr/>
          <p:nvPr/>
        </p:nvSpPr>
        <p:spPr>
          <a:xfrm>
            <a:off x="6090675" y="5366326"/>
            <a:ext cx="5913948" cy="1200329"/>
          </a:xfrm>
          <a:prstGeom prst="rect">
            <a:avLst/>
          </a:prstGeom>
        </p:spPr>
        <p:txBody>
          <a:bodyPr wrap="square">
            <a:spAutoFit/>
          </a:bodyPr>
          <a:lstStyle/>
          <a:p>
            <a:r>
              <a:rPr lang="ru-RU" dirty="0"/>
              <a:t>Аня – Виктория Романенко </a:t>
            </a:r>
            <a:br>
              <a:rPr lang="ru-RU" dirty="0"/>
            </a:br>
            <a:r>
              <a:rPr lang="ru-RU" dirty="0"/>
              <a:t>Раневская – Марина Неелова </a:t>
            </a:r>
            <a:br>
              <a:rPr lang="ru-RU" dirty="0"/>
            </a:br>
            <a:r>
              <a:rPr lang="ru-RU" dirty="0"/>
              <a:t>Варя – Мария Аниканова </a:t>
            </a:r>
            <a:br>
              <a:rPr lang="ru-RU" dirty="0"/>
            </a:br>
            <a:r>
              <a:rPr lang="ru-RU" dirty="0"/>
              <a:t>Фото Елены </a:t>
            </a:r>
            <a:r>
              <a:rPr lang="ru-RU" dirty="0" smtClean="0"/>
              <a:t>Сидякиной, театр «Современник»</a:t>
            </a:r>
            <a:endParaRPr lang="ru-RU" dirty="0"/>
          </a:p>
        </p:txBody>
      </p:sp>
    </p:spTree>
    <p:extLst>
      <p:ext uri="{BB962C8B-B14F-4D97-AF65-F5344CB8AC3E}">
        <p14:creationId xmlns:p14="http://schemas.microsoft.com/office/powerpoint/2010/main" val="25551895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dirty="0" smtClean="0"/>
              <a:t>Образ л.а. </a:t>
            </a:r>
            <a:r>
              <a:rPr lang="ru-RU" dirty="0" err="1" smtClean="0"/>
              <a:t>гаева</a:t>
            </a:r>
            <a:endParaRPr lang="ru-RU" dirty="0"/>
          </a:p>
        </p:txBody>
      </p:sp>
      <p:sp>
        <p:nvSpPr>
          <p:cNvPr id="3" name="Объект 2"/>
          <p:cNvSpPr>
            <a:spLocks noGrp="1"/>
          </p:cNvSpPr>
          <p:nvPr>
            <p:ph idx="1"/>
          </p:nvPr>
        </p:nvSpPr>
        <p:spPr>
          <a:xfrm>
            <a:off x="517236" y="1935921"/>
            <a:ext cx="5644226" cy="4741970"/>
          </a:xfrm>
        </p:spPr>
        <p:txBody>
          <a:bodyPr>
            <a:normAutofit fontScale="92500"/>
          </a:bodyPr>
          <a:lstStyle/>
          <a:p>
            <a:pPr marL="0" indent="0">
              <a:buNone/>
            </a:pPr>
            <a:r>
              <a:rPr lang="ru-RU" b="1" dirty="0"/>
              <a:t>Гаев</a:t>
            </a:r>
            <a:r>
              <a:rPr lang="ru-RU" dirty="0"/>
              <a:t> Леонид Андреевич – один из главных персонажей в пьесе «</a:t>
            </a:r>
            <a:r>
              <a:rPr lang="ru-RU" b="1" dirty="0"/>
              <a:t>Вишневый сад</a:t>
            </a:r>
            <a:r>
              <a:rPr lang="ru-RU" dirty="0" smtClean="0"/>
              <a:t>», </a:t>
            </a:r>
            <a:r>
              <a:rPr lang="ru-RU" dirty="0"/>
              <a:t>брат помещицы Раневской. Человек старой закалки, как и сестра сентиментален. Очень переживает по поводу продажи родового имения и потери </a:t>
            </a:r>
            <a:r>
              <a:rPr lang="ru-RU" b="1" dirty="0"/>
              <a:t>вишневого сада</a:t>
            </a:r>
            <a:r>
              <a:rPr lang="ru-RU" dirty="0"/>
              <a:t>. По натуре </a:t>
            </a:r>
            <a:r>
              <a:rPr lang="ru-RU" b="1" dirty="0"/>
              <a:t>Гаев</a:t>
            </a:r>
            <a:r>
              <a:rPr lang="ru-RU" dirty="0"/>
              <a:t> – идеалист и романтик</a:t>
            </a:r>
            <a:r>
              <a:rPr lang="ru-RU" dirty="0" smtClean="0"/>
              <a:t>.</a:t>
            </a:r>
          </a:p>
          <a:p>
            <a:pPr marL="0" indent="0">
              <a:buNone/>
            </a:pPr>
            <a:r>
              <a:rPr lang="ru-RU" dirty="0"/>
              <a:t>Он </a:t>
            </a:r>
            <a:r>
              <a:rPr lang="ru-RU" dirty="0" smtClean="0"/>
              <a:t>плохо </a:t>
            </a:r>
            <a:r>
              <a:rPr lang="ru-RU" dirty="0"/>
              <a:t>приспособлен к «новой» жизни. Себя относит к людям 80-х годов 19 века. Он артистичен и искренен. Может признаться в любви даже шкафу, который для него является хранителем семьи почти на протяжении века. Он много говорит, порой не по существу. </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1646" y="94672"/>
            <a:ext cx="4198863" cy="6063340"/>
          </a:xfrm>
          <a:prstGeom prst="rect">
            <a:avLst/>
          </a:prstGeom>
        </p:spPr>
      </p:pic>
      <p:sp>
        <p:nvSpPr>
          <p:cNvPr id="5" name="Прямоугольник 4"/>
          <p:cNvSpPr/>
          <p:nvPr/>
        </p:nvSpPr>
        <p:spPr>
          <a:xfrm>
            <a:off x="6428509" y="6158012"/>
            <a:ext cx="5477163" cy="584775"/>
          </a:xfrm>
          <a:prstGeom prst="rect">
            <a:avLst/>
          </a:prstGeom>
        </p:spPr>
        <p:txBody>
          <a:bodyPr wrap="square">
            <a:spAutoFit/>
          </a:bodyPr>
          <a:lstStyle/>
          <a:p>
            <a:r>
              <a:rPr lang="ru-RU" sz="1600" dirty="0"/>
              <a:t>Гаев – Владислав </a:t>
            </a:r>
            <a:r>
              <a:rPr lang="ru-RU" sz="1600" dirty="0" smtClean="0"/>
              <a:t>Ветров, Раневская </a:t>
            </a:r>
            <a:r>
              <a:rPr lang="ru-RU" sz="1600" dirty="0"/>
              <a:t>– Марина Неелова </a:t>
            </a:r>
            <a:br>
              <a:rPr lang="ru-RU" sz="1600" dirty="0"/>
            </a:br>
            <a:r>
              <a:rPr lang="ru-RU" sz="1600" dirty="0"/>
              <a:t>Фото Сергея </a:t>
            </a:r>
            <a:r>
              <a:rPr lang="ru-RU" sz="1600" dirty="0" smtClean="0"/>
              <a:t>Петрова, театр «Современник»</a:t>
            </a:r>
            <a:endParaRPr lang="ru-RU" sz="1600" dirty="0"/>
          </a:p>
        </p:txBody>
      </p:sp>
    </p:spTree>
    <p:extLst>
      <p:ext uri="{BB962C8B-B14F-4D97-AF65-F5344CB8AC3E}">
        <p14:creationId xmlns:p14="http://schemas.microsoft.com/office/powerpoint/2010/main" val="35602816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265470" y="1541542"/>
            <a:ext cx="4484574" cy="3838951"/>
          </a:xfrm>
        </p:spPr>
        <p:txBody>
          <a:bodyPr>
            <a:normAutofit lnSpcReduction="10000"/>
          </a:bodyPr>
          <a:lstStyle/>
          <a:p>
            <a:pPr marL="0" indent="0">
              <a:buNone/>
            </a:pPr>
            <a:r>
              <a:rPr lang="ru-RU" dirty="0" smtClean="0"/>
              <a:t>Леонид </a:t>
            </a:r>
            <a:r>
              <a:rPr lang="ru-RU" dirty="0" smtClean="0"/>
              <a:t>Андреевич Гаев – это помещик, который проел свое состояние "на леденцах". Он ведет достаточно праздный образ жизни. Тем не менее он удивляется тому, что сад необходимо продать за долги. Этому человеку уже 51 год, однако у него нет своей семьи. Гаев проживает в старом имении, разрушающемся прямо у него на глазах. </a:t>
            </a:r>
            <a:endParaRPr lang="ru-RU" dirty="0"/>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6297" y="1088029"/>
            <a:ext cx="6833329" cy="4561247"/>
          </a:xfrm>
          <a:prstGeom prst="rect">
            <a:avLst/>
          </a:prstGeom>
        </p:spPr>
      </p:pic>
      <p:sp>
        <p:nvSpPr>
          <p:cNvPr id="7" name="Прямоугольник 6"/>
          <p:cNvSpPr/>
          <p:nvPr/>
        </p:nvSpPr>
        <p:spPr>
          <a:xfrm>
            <a:off x="4916297" y="5866095"/>
            <a:ext cx="6833330" cy="523220"/>
          </a:xfrm>
          <a:prstGeom prst="rect">
            <a:avLst/>
          </a:prstGeom>
        </p:spPr>
        <p:txBody>
          <a:bodyPr wrap="square">
            <a:spAutoFit/>
          </a:bodyPr>
          <a:lstStyle/>
          <a:p>
            <a:r>
              <a:rPr lang="ru-RU" sz="1400" dirty="0"/>
              <a:t>Варя – Мария </a:t>
            </a:r>
            <a:r>
              <a:rPr lang="ru-RU" sz="1400" dirty="0" smtClean="0"/>
              <a:t>Аниканова, Гаев </a:t>
            </a:r>
            <a:r>
              <a:rPr lang="ru-RU" sz="1400" dirty="0"/>
              <a:t>– Владислав </a:t>
            </a:r>
            <a:r>
              <a:rPr lang="ru-RU" sz="1400" dirty="0" smtClean="0"/>
              <a:t>Ветров, Яша - </a:t>
            </a:r>
            <a:r>
              <a:rPr lang="ru-RU" sz="1400" dirty="0"/>
              <a:t>Андрей Аверьянов </a:t>
            </a:r>
            <a:br>
              <a:rPr lang="ru-RU" sz="1400" dirty="0"/>
            </a:br>
            <a:r>
              <a:rPr lang="ru-RU" sz="1400" dirty="0"/>
              <a:t>Фото Елены </a:t>
            </a:r>
            <a:r>
              <a:rPr lang="ru-RU" sz="1400" dirty="0" smtClean="0"/>
              <a:t>Сидякиной, </a:t>
            </a:r>
            <a:r>
              <a:rPr lang="ru-RU" sz="1400" dirty="0"/>
              <a:t>театр «Современник</a:t>
            </a:r>
            <a:r>
              <a:rPr lang="ru-RU" sz="1400" dirty="0" smtClean="0"/>
              <a:t>»</a:t>
            </a:r>
            <a:endParaRPr lang="ru-RU" sz="1400" dirty="0"/>
          </a:p>
        </p:txBody>
      </p:sp>
    </p:spTree>
    <p:extLst>
      <p:ext uri="{BB962C8B-B14F-4D97-AF65-F5344CB8AC3E}">
        <p14:creationId xmlns:p14="http://schemas.microsoft.com/office/powerpoint/2010/main" val="12643783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70449" y="1255769"/>
            <a:ext cx="5762482" cy="5015722"/>
          </a:xfrm>
        </p:spPr>
        <p:txBody>
          <a:bodyPr>
            <a:normAutofit/>
          </a:bodyPr>
          <a:lstStyle/>
          <a:p>
            <a:pPr marL="0" indent="0">
              <a:buNone/>
            </a:pPr>
            <a:r>
              <a:rPr lang="ru-RU" dirty="0"/>
              <a:t>Он находится под опекой Фирса, старого лакея. Характеристику </a:t>
            </a:r>
            <a:r>
              <a:rPr lang="ru-RU" dirty="0" err="1"/>
              <a:t>Гаева</a:t>
            </a:r>
            <a:r>
              <a:rPr lang="ru-RU" dirty="0"/>
              <a:t> следует дополнить и тем, что он постоянно пытается занять денег у кого-нибудь для того, чтобы хотя бы покрыть проценты по своим долгам и по долгам своей сестры. Несбыточной мечтой для него является погашение всех кредитов. Этот помещик надеется получить наследство от кого-нибудь, выдать Анну за обеспеченного человека, отправиться в Ярославль, где можно попробовать попытать счастья у графини-тетушки.</a:t>
            </a:r>
          </a:p>
          <a:p>
            <a:pPr marL="0" indent="0">
              <a:buNone/>
            </a:pP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91120" y="186047"/>
            <a:ext cx="4156364" cy="5937662"/>
          </a:xfrm>
          <a:prstGeom prst="rect">
            <a:avLst/>
          </a:prstGeom>
        </p:spPr>
      </p:pic>
      <p:sp>
        <p:nvSpPr>
          <p:cNvPr id="5" name="Прямоугольник 4"/>
          <p:cNvSpPr/>
          <p:nvPr/>
        </p:nvSpPr>
        <p:spPr>
          <a:xfrm>
            <a:off x="6543257" y="6123709"/>
            <a:ext cx="5362416" cy="646331"/>
          </a:xfrm>
          <a:prstGeom prst="rect">
            <a:avLst/>
          </a:prstGeom>
        </p:spPr>
        <p:txBody>
          <a:bodyPr wrap="square">
            <a:spAutoFit/>
          </a:bodyPr>
          <a:lstStyle/>
          <a:p>
            <a:r>
              <a:rPr lang="ru-RU" dirty="0"/>
              <a:t>Гаев – Владислав Ветров </a:t>
            </a:r>
            <a:r>
              <a:rPr lang="ru-RU" dirty="0" smtClean="0"/>
              <a:t>, Фирс </a:t>
            </a:r>
            <a:r>
              <a:rPr lang="ru-RU" dirty="0"/>
              <a:t>– Валентин Гафт </a:t>
            </a:r>
            <a:br>
              <a:rPr lang="ru-RU" dirty="0"/>
            </a:br>
            <a:r>
              <a:rPr lang="ru-RU" dirty="0"/>
              <a:t>Фото Сергея </a:t>
            </a:r>
            <a:r>
              <a:rPr lang="ru-RU" dirty="0" smtClean="0"/>
              <a:t>Петрова, театр «Современник»</a:t>
            </a:r>
            <a:endParaRPr lang="ru-RU" dirty="0"/>
          </a:p>
        </p:txBody>
      </p:sp>
    </p:spTree>
    <p:extLst>
      <p:ext uri="{BB962C8B-B14F-4D97-AF65-F5344CB8AC3E}">
        <p14:creationId xmlns:p14="http://schemas.microsoft.com/office/powerpoint/2010/main" val="292019005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6D8C60"/>
      </a:dk2>
      <a:lt2>
        <a:srgbClr val="B1D7A1"/>
      </a:lt2>
      <a:accent1>
        <a:srgbClr val="81B992"/>
      </a:accent1>
      <a:accent2>
        <a:srgbClr val="9ABC65"/>
      </a:accent2>
      <a:accent3>
        <a:srgbClr val="BDB564"/>
      </a:accent3>
      <a:accent4>
        <a:srgbClr val="BD8964"/>
      </a:accent4>
      <a:accent5>
        <a:srgbClr val="BD6466"/>
      </a:accent5>
      <a:accent6>
        <a:srgbClr val="64A4BD"/>
      </a:accent6>
      <a:hlink>
        <a:srgbClr val="8CCC71"/>
      </a:hlink>
      <a:folHlink>
        <a:srgbClr val="A4C795"/>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4539428D-6454-4FE6-B992-2D59F0AC2F89}"/>
    </a:ext>
  </a:extLst>
</a:theme>
</file>

<file path=docProps/app.xml><?xml version="1.0" encoding="utf-8"?>
<Properties xmlns="http://schemas.openxmlformats.org/officeDocument/2006/extended-properties" xmlns:vt="http://schemas.openxmlformats.org/officeDocument/2006/docPropsVTypes">
  <Template>Дамаск</Template>
  <TotalTime>231</TotalTime>
  <Words>1302</Words>
  <Application>Microsoft Office PowerPoint</Application>
  <PresentationFormat>Широкоэкранный</PresentationFormat>
  <Paragraphs>34</Paragraphs>
  <Slides>13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13</vt:i4>
      </vt:variant>
    </vt:vector>
  </HeadingPairs>
  <TitlesOfParts>
    <vt:vector size="17" baseType="lpstr">
      <vt:lpstr>Arial</vt:lpstr>
      <vt:lpstr>Bookman Old Style</vt:lpstr>
      <vt:lpstr>Rockwell</vt:lpstr>
      <vt:lpstr>Damask</vt:lpstr>
      <vt:lpstr>Образ л.а. раневской и л.а. гаева в пьесе «Вишневый сад»  </vt:lpstr>
      <vt:lpstr>Презентация PowerPoint</vt:lpstr>
      <vt:lpstr>Образ л.а. раневской</vt:lpstr>
      <vt:lpstr>Презентация PowerPoint</vt:lpstr>
      <vt:lpstr>Отношение к саду раневской </vt:lpstr>
      <vt:lpstr>Презентация PowerPoint</vt:lpstr>
      <vt:lpstr>Образ л.а. гаева</vt:lpstr>
      <vt:lpstr>Презентация PowerPoint</vt:lpstr>
      <vt:lpstr>Презентация PowerPoint</vt:lpstr>
      <vt:lpstr>Презентация PowerPoint</vt:lpstr>
      <vt:lpstr>Презентация PowerPoint</vt:lpstr>
      <vt:lpstr>Отношение к саду гаева</vt:lpstr>
      <vt:lpstr>Раневская и гаев - Прошлое в пьесе «Вишневый сад»</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Образ </dc:title>
  <dc:creator>Пользователь</dc:creator>
  <cp:lastModifiedBy>Пользователь</cp:lastModifiedBy>
  <cp:revision>19</cp:revision>
  <dcterms:created xsi:type="dcterms:W3CDTF">2018-05-19T04:17:42Z</dcterms:created>
  <dcterms:modified xsi:type="dcterms:W3CDTF">2018-05-20T01:53:59Z</dcterms:modified>
</cp:coreProperties>
</file>