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2" roundtripDataSignature="AMtx7mgiMZ5HlwkdbdoYYtBRGwXpIVB9b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1450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89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" name="Google Shape;236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7" name="Google Shape;247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1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7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8"/>
          <p:cNvSpPr txBox="1">
            <a:spLocks noGrp="1"/>
          </p:cNvSpPr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8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9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9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2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2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2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1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21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2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22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2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3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23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23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23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2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5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5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25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2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6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6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6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2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p1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g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g"/><Relationship Id="rId5" Type="http://schemas.openxmlformats.org/officeDocument/2006/relationships/image" Target="../media/image26.jpeg"/><Relationship Id="rId4" Type="http://schemas.openxmlformats.org/officeDocument/2006/relationships/image" Target="../media/image2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3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g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36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jpeg"/><Relationship Id="rId5" Type="http://schemas.openxmlformats.org/officeDocument/2006/relationships/image" Target="../media/image34.jpg"/><Relationship Id="rId4" Type="http://schemas.openxmlformats.org/officeDocument/2006/relationships/image" Target="../media/image33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jpg"/><Relationship Id="rId4" Type="http://schemas.openxmlformats.org/officeDocument/2006/relationships/image" Target="../media/image37.jp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4.jpeg"/><Relationship Id="rId7" Type="http://schemas.openxmlformats.org/officeDocument/2006/relationships/image" Target="../media/image4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0120313" cy="71008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/>
          <p:nvPr/>
        </p:nvSpPr>
        <p:spPr>
          <a:xfrm>
            <a:off x="1135250" y="908720"/>
            <a:ext cx="7343935" cy="1107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6600" b="1" i="0" u="none" strike="noStrike" cap="none">
                <a:solidFill>
                  <a:srgbClr val="FC7876"/>
                </a:solidFill>
                <a:latin typeface="Calibri"/>
                <a:ea typeface="Calibri"/>
                <a:cs typeface="Calibri"/>
                <a:sym typeface="Calibri"/>
              </a:rPr>
              <a:t>Олимпийские игры</a:t>
            </a:r>
            <a:endParaRPr sz="6600" b="1" i="0" u="none" strike="noStrike" cap="none">
              <a:solidFill>
                <a:srgbClr val="FC787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1"/>
          <p:cNvSpPr txBox="1"/>
          <p:nvPr/>
        </p:nvSpPr>
        <p:spPr>
          <a:xfrm>
            <a:off x="1476375" y="4724400"/>
            <a:ext cx="7343775" cy="369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Google Shape;178;p10" descr="L:\олимпиада\g.jpg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938" y="0"/>
            <a:ext cx="9144001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10" descr="L:\олимпиада\2866159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9512" y="188640"/>
            <a:ext cx="4267200" cy="2847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10" descr="L:\олимпиада\480x320_LhInPDruGJGiQyxd2j6yY1Xpw0QoTmwJ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283968" y="737298"/>
            <a:ext cx="4267200" cy="2847975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10"/>
          <p:cNvSpPr txBox="1"/>
          <p:nvPr/>
        </p:nvSpPr>
        <p:spPr>
          <a:xfrm>
            <a:off x="4716463" y="276225"/>
            <a:ext cx="3616325" cy="46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прыжки в воду,</a:t>
            </a:r>
            <a:endParaRPr/>
          </a:p>
        </p:txBody>
      </p:sp>
      <p:sp>
        <p:nvSpPr>
          <p:cNvPr id="183" name="Google Shape;183;p10"/>
          <p:cNvSpPr txBox="1"/>
          <p:nvPr/>
        </p:nvSpPr>
        <p:spPr>
          <a:xfrm>
            <a:off x="168275" y="5821363"/>
            <a:ext cx="5256213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184" name="Google Shape;184;p10" descr="L:\олимпиада\x_711d2438.jp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24326" y="3792127"/>
            <a:ext cx="4544109" cy="3032928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10"/>
          <p:cNvSpPr txBox="1"/>
          <p:nvPr/>
        </p:nvSpPr>
        <p:spPr>
          <a:xfrm>
            <a:off x="179388" y="3100388"/>
            <a:ext cx="4392612" cy="46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теннис,</a:t>
            </a:r>
            <a:endParaRPr/>
          </a:p>
        </p:txBody>
      </p:sp>
      <p:sp>
        <p:nvSpPr>
          <p:cNvPr id="186" name="Google Shape;186;p10"/>
          <p:cNvSpPr txBox="1"/>
          <p:nvPr/>
        </p:nvSpPr>
        <p:spPr>
          <a:xfrm>
            <a:off x="4932363" y="3429000"/>
            <a:ext cx="3619500" cy="461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волейбол,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Google Shape;191;p11" descr="L:\олимпиада\g.jpg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11" descr="L:\олимпиада\2abcd7978a95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504" y="116632"/>
            <a:ext cx="4586224" cy="360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11" descr="L:\олимпиада\zCh8yc8NNeU.jpg"/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5976" y="3249947"/>
            <a:ext cx="4530243" cy="3030162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11"/>
          <p:cNvSpPr txBox="1"/>
          <p:nvPr/>
        </p:nvSpPr>
        <p:spPr>
          <a:xfrm>
            <a:off x="7302500" y="6008688"/>
            <a:ext cx="1584325" cy="46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плавание. </a:t>
            </a:r>
            <a:endParaRPr/>
          </a:p>
        </p:txBody>
      </p:sp>
      <p:pic>
        <p:nvPicPr>
          <p:cNvPr id="195" name="Google Shape;195;p11" descr="L:\олимпиада\x_b0888b89.jp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6152" y="2492896"/>
            <a:ext cx="3338015" cy="4760686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11"/>
          <p:cNvSpPr txBox="1"/>
          <p:nvPr/>
        </p:nvSpPr>
        <p:spPr>
          <a:xfrm>
            <a:off x="2147888" y="6280150"/>
            <a:ext cx="3575050" cy="461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спортивная гимнастика</a:t>
            </a:r>
            <a:r>
              <a:rPr lang="ru-RU" sz="180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,</a:t>
            </a:r>
            <a:endParaRPr/>
          </a:p>
        </p:txBody>
      </p:sp>
      <p:pic>
        <p:nvPicPr>
          <p:cNvPr id="197" name="Google Shape;197;p11" descr="L:\олимпиада\2c7b875b95_79489.jpg"/>
          <p:cNvPicPr preferRelativeResize="0"/>
          <p:nvPr/>
        </p:nvPicPr>
        <p:blipFill rotWithShape="1"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89183" y="116632"/>
            <a:ext cx="4682796" cy="3116188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11"/>
          <p:cNvSpPr txBox="1"/>
          <p:nvPr/>
        </p:nvSpPr>
        <p:spPr>
          <a:xfrm>
            <a:off x="5073650" y="2967038"/>
            <a:ext cx="3313113" cy="46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стрельба из лука,</a:t>
            </a:r>
            <a:endParaRPr/>
          </a:p>
        </p:txBody>
      </p:sp>
      <p:sp>
        <p:nvSpPr>
          <p:cNvPr id="199" name="Google Shape;199;p11"/>
          <p:cNvSpPr txBox="1"/>
          <p:nvPr/>
        </p:nvSpPr>
        <p:spPr>
          <a:xfrm>
            <a:off x="3024188" y="3001963"/>
            <a:ext cx="3095625" cy="46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дзюдо,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Google Shape;204;p12" descr="L:\олимпиада\g.jpg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12"/>
          <p:cNvSpPr txBox="1"/>
          <p:nvPr/>
        </p:nvSpPr>
        <p:spPr>
          <a:xfrm>
            <a:off x="107950" y="101600"/>
            <a:ext cx="3095625" cy="461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Зимняя Олимпиада </a:t>
            </a:r>
            <a:endParaRPr sz="2400" i="1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Google Shape;206;p12"/>
          <p:cNvSpPr/>
          <p:nvPr/>
        </p:nvSpPr>
        <p:spPr>
          <a:xfrm>
            <a:off x="0" y="466188"/>
            <a:ext cx="8782200" cy="12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Зимние Олимпийские игры начали проводиться с </a:t>
            </a:r>
            <a:r>
              <a:rPr lang="ru-RU" sz="24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1924 </a:t>
            </a:r>
            <a:r>
              <a:rPr lang="ru-RU" sz="24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года как дополнения к летним Играм. Существует </a:t>
            </a:r>
            <a:r>
              <a:rPr lang="ru-RU" sz="24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</a:t>
            </a:r>
            <a:r>
              <a:rPr lang="ru-RU" sz="24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зимних видов спорта, входящих в программу Олимпийских игр: </a:t>
            </a:r>
            <a:endParaRPr/>
          </a:p>
        </p:txBody>
      </p:sp>
      <p:pic>
        <p:nvPicPr>
          <p:cNvPr id="207" name="Google Shape;207;p12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54056" y="1556400"/>
            <a:ext cx="3641541" cy="275598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lt2"/>
            </a:outerShdw>
          </a:effectLst>
        </p:spPr>
      </p:pic>
      <p:pic>
        <p:nvPicPr>
          <p:cNvPr id="208" name="Google Shape;208;p12" descr="L:\олимпиада\Oksana2803_15.jpg"/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37535" y="4026870"/>
            <a:ext cx="4070979" cy="2873355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Google Shape;209;p12"/>
          <p:cNvSpPr txBox="1"/>
          <p:nvPr/>
        </p:nvSpPr>
        <p:spPr>
          <a:xfrm>
            <a:off x="6723063" y="5157788"/>
            <a:ext cx="2417762" cy="83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конькобежный спорт,</a:t>
            </a:r>
            <a:endParaRPr/>
          </a:p>
        </p:txBody>
      </p:sp>
      <p:pic>
        <p:nvPicPr>
          <p:cNvPr id="210" name="Google Shape;210;p12" descr="L:\олимпиада\49338-olimpizm-mok-nameren-vkljuchit-zhenskie-pryzhki-s-tramplina-v-programmu-olimpiad-.jp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-826053" y="3429000"/>
            <a:ext cx="4762500" cy="3867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12" descr="L:\олимпиада\x_6b8a3e81.jp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06997" y="1697287"/>
            <a:ext cx="4323101" cy="2615091"/>
          </a:xfrm>
          <a:prstGeom prst="rect">
            <a:avLst/>
          </a:prstGeom>
          <a:noFill/>
          <a:ln>
            <a:noFill/>
          </a:ln>
        </p:spPr>
      </p:pic>
      <p:sp>
        <p:nvSpPr>
          <p:cNvPr id="212" name="Google Shape;212;p12"/>
          <p:cNvSpPr txBox="1"/>
          <p:nvPr/>
        </p:nvSpPr>
        <p:spPr>
          <a:xfrm>
            <a:off x="1555750" y="6200775"/>
            <a:ext cx="5184775" cy="461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лыжный спорт,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7" name="Google Shape;217;p13" descr="L:\олимпиада\g.jpg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13" descr="L:\олимпиада\biathlon_ostersund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504" y="116632"/>
            <a:ext cx="4267200" cy="2828925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13"/>
          <p:cNvSpPr txBox="1"/>
          <p:nvPr/>
        </p:nvSpPr>
        <p:spPr>
          <a:xfrm>
            <a:off x="2111375" y="2714625"/>
            <a:ext cx="3529013" cy="461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биатлон,</a:t>
            </a:r>
            <a:endParaRPr/>
          </a:p>
        </p:txBody>
      </p:sp>
      <p:pic>
        <p:nvPicPr>
          <p:cNvPr id="220" name="Google Shape;220;p13" descr="L:\олимпиада\8919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7499" y="3228194"/>
            <a:ext cx="4392500" cy="3564931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13"/>
          <p:cNvSpPr txBox="1"/>
          <p:nvPr/>
        </p:nvSpPr>
        <p:spPr>
          <a:xfrm>
            <a:off x="468313" y="6365875"/>
            <a:ext cx="3024187" cy="461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бобслей,</a:t>
            </a:r>
            <a:endParaRPr/>
          </a:p>
        </p:txBody>
      </p:sp>
      <p:pic>
        <p:nvPicPr>
          <p:cNvPr id="222" name="Google Shape;222;p13" descr="L:\олимпиада\x_a127cf0a.jpg"/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74704" y="167973"/>
            <a:ext cx="4093915" cy="2836098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13"/>
          <p:cNvSpPr txBox="1"/>
          <p:nvPr/>
        </p:nvSpPr>
        <p:spPr>
          <a:xfrm>
            <a:off x="4500563" y="125413"/>
            <a:ext cx="2447925" cy="46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хоккей с шайбой, </a:t>
            </a:r>
            <a:endParaRPr/>
          </a:p>
        </p:txBody>
      </p:sp>
      <p:pic>
        <p:nvPicPr>
          <p:cNvPr id="224" name="Google Shape;224;p13" descr="L:\олимпиада\GYI0058979748_crop_450x500.jp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963951" y="3292449"/>
            <a:ext cx="4093925" cy="3184151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13"/>
          <p:cNvSpPr txBox="1"/>
          <p:nvPr/>
        </p:nvSpPr>
        <p:spPr>
          <a:xfrm>
            <a:off x="4716463" y="6165850"/>
            <a:ext cx="3671887" cy="46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санный спорт,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" name="Google Shape;230;p14" descr="L:\олимпиада\g.jpg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14"/>
          <p:cNvSpPr txBox="1"/>
          <p:nvPr/>
        </p:nvSpPr>
        <p:spPr>
          <a:xfrm>
            <a:off x="1116013" y="4508500"/>
            <a:ext cx="4464050" cy="461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кёрлинг.</a:t>
            </a:r>
            <a:endParaRPr/>
          </a:p>
        </p:txBody>
      </p:sp>
      <p:pic>
        <p:nvPicPr>
          <p:cNvPr id="232" name="Google Shape;232;p14" descr="L:\олимпиада\1315660806_944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32041" y="1327764"/>
            <a:ext cx="4110146" cy="548019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14" descr="L:\олимпиада\55435613_1266658890_image_37707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7505" y="116632"/>
            <a:ext cx="5832648" cy="4484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" name="Google Shape;238;p15" descr="L:\олимпиада\g.jpg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p15" descr="L:\олимпиада\RIAN_archive_487039_Opening_ceremony_of_the_1980_Olympic_Games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2308" y="696901"/>
            <a:ext cx="3368582" cy="3448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40" name="Google Shape;240;p15"/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0" y="1700213"/>
            <a:ext cx="1439863" cy="2305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1" name="Google Shape;241;p15" descr="L:\олимпиада\501px-Moscow_olympic_medal.jpg"/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18322" y="1316961"/>
            <a:ext cx="2013228" cy="2408684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Google Shape;242;p15"/>
          <p:cNvSpPr txBox="1"/>
          <p:nvPr/>
        </p:nvSpPr>
        <p:spPr>
          <a:xfrm>
            <a:off x="34925" y="115888"/>
            <a:ext cx="8785225" cy="1187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 России Олимпиада проводилась 2 раза. В </a:t>
            </a:r>
            <a:r>
              <a:rPr lang="ru-RU" sz="24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1980</a:t>
            </a:r>
            <a:r>
              <a:rPr lang="ru-RU" sz="24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году  в </a:t>
            </a:r>
            <a:r>
              <a:rPr lang="ru-RU" sz="24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Москве </a:t>
            </a:r>
            <a:r>
              <a:rPr lang="ru-RU" sz="24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состоялись летние Олимпийские игры.   И В Сочи в 2014 году состоялись зимние Олимпийские игры.</a:t>
            </a:r>
            <a:endParaRPr/>
          </a:p>
        </p:txBody>
      </p:sp>
      <p:pic>
        <p:nvPicPr>
          <p:cNvPr id="243" name="Google Shape;243;p15" descr="L:\олимпиада\70423078_vvv.jpg"/>
          <p:cNvPicPr preferRelativeResize="0"/>
          <p:nvPr/>
        </p:nvPicPr>
        <p:blipFill rotWithShape="1"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60303" y="3936823"/>
            <a:ext cx="1983015" cy="2699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15" descr="L:\олимпиада\sochi_2014_stadium.jpg"/>
          <p:cNvPicPr preferRelativeResize="0"/>
          <p:nvPr/>
        </p:nvPicPr>
        <p:blipFill rotWithShape="1"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5058" y="4012757"/>
            <a:ext cx="3516039" cy="26371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16" descr="L:\олимпиада\g.jpg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p16" descr="L:\олимпиада\6a00d83452cb3169e2013488ad9acd970c-320wi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39752" y="476672"/>
            <a:ext cx="4464496" cy="54504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2" descr="L:\олимпиада\g.jpg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15616" y="1628800"/>
            <a:ext cx="7202633" cy="319796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lt2"/>
            </a:outerShdw>
          </a:effectLst>
        </p:spPr>
      </p:pic>
      <p:sp>
        <p:nvSpPr>
          <p:cNvPr id="93" name="Google Shape;93;p2"/>
          <p:cNvSpPr/>
          <p:nvPr/>
        </p:nvSpPr>
        <p:spPr>
          <a:xfrm>
            <a:off x="207963" y="5300663"/>
            <a:ext cx="8712200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Всякие военные действия, где бы они ни происходили, немедленно прекращались. На нарушителей этого условия налагался большой штраф.</a:t>
            </a:r>
            <a:endParaRPr/>
          </a:p>
        </p:txBody>
      </p:sp>
      <p:sp>
        <p:nvSpPr>
          <p:cNvPr id="94" name="Google Shape;94;p2"/>
          <p:cNvSpPr/>
          <p:nvPr/>
        </p:nvSpPr>
        <p:spPr>
          <a:xfrm>
            <a:off x="323850" y="4724400"/>
            <a:ext cx="4822825" cy="461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Это был общегреческий праздник.</a:t>
            </a:r>
            <a:endParaRPr/>
          </a:p>
        </p:txBody>
      </p:sp>
      <p:sp>
        <p:nvSpPr>
          <p:cNvPr id="95" name="Google Shape;95;p2"/>
          <p:cNvSpPr txBox="1"/>
          <p:nvPr/>
        </p:nvSpPr>
        <p:spPr>
          <a:xfrm>
            <a:off x="92075" y="476250"/>
            <a:ext cx="8943975" cy="1187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i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Возникновение Олимпийских игр</a:t>
            </a:r>
            <a:r>
              <a:rPr lang="ru-RU" sz="24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 sz="2400" i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Первые Олимпийские игры были проведены в Древней Греции, в городе Олимпия.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3" descr="L:\олимпиада\g.jpg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3"/>
          <p:cNvSpPr/>
          <p:nvPr/>
        </p:nvSpPr>
        <p:spPr>
          <a:xfrm>
            <a:off x="179388" y="115888"/>
            <a:ext cx="5976937" cy="2282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Древние греки создали множество легенд, рассказывающих о том, как появились Олимпийские Игры.Легенды утверждают, будто бы в Олимпии около могилы Крона-отца Зевса , состоялись соревнования по бегу.</a:t>
            </a:r>
            <a:endParaRPr/>
          </a:p>
        </p:txBody>
      </p:sp>
      <p:pic>
        <p:nvPicPr>
          <p:cNvPr id="102" name="Google Shape;102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405973" y="172115"/>
            <a:ext cx="2341053" cy="324036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lt2"/>
            </a:outerShdw>
          </a:effectLst>
        </p:spPr>
      </p:pic>
      <p:sp>
        <p:nvSpPr>
          <p:cNvPr id="103" name="Google Shape;103;p3"/>
          <p:cNvSpPr/>
          <p:nvPr/>
        </p:nvSpPr>
        <p:spPr>
          <a:xfrm>
            <a:off x="268288" y="1069975"/>
            <a:ext cx="617378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pic>
        <p:nvPicPr>
          <p:cNvPr id="104" name="Google Shape;104;p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79400" y="2398725"/>
            <a:ext cx="4572000" cy="304064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lt2"/>
            </a:outerShdw>
          </a:effectLst>
        </p:spPr>
      </p:pic>
      <p:sp>
        <p:nvSpPr>
          <p:cNvPr id="105" name="Google Shape;105;p3"/>
          <p:cNvSpPr/>
          <p:nvPr/>
        </p:nvSpPr>
        <p:spPr>
          <a:xfrm>
            <a:off x="250825" y="5373688"/>
            <a:ext cx="5561013" cy="1311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i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 будто бы организовал их сам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i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Зевс,который таким образом,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i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отпраздновал победу над своим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i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отцом</a:t>
            </a:r>
            <a:r>
              <a:rPr lang="ru-RU" sz="20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ru-RU" sz="2000" i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,сделавшего его властелином мира.</a:t>
            </a:r>
            <a:endParaRPr/>
          </a:p>
        </p:txBody>
      </p:sp>
      <p:pic>
        <p:nvPicPr>
          <p:cNvPr id="106" name="Google Shape;106;p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880099" y="3438439"/>
            <a:ext cx="4231418" cy="316835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lt2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4" descr="L:\олимпиада\g.jpg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4" descr="L:\олимпиада\g.jpg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31318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4" descr="L:\олимпиада\425px-Baron_Pierre_de_Coubertin.jpg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20072" y="1362621"/>
            <a:ext cx="3456384" cy="4879601"/>
          </a:xfrm>
          <a:prstGeom prst="rect">
            <a:avLst/>
          </a:prstGeom>
          <a:gradFill>
            <a:gsLst>
              <a:gs pos="0">
                <a:srgbClr val="29859E"/>
              </a:gs>
              <a:gs pos="80000">
                <a:srgbClr val="36B0D0"/>
              </a:gs>
              <a:gs pos="100000">
                <a:srgbClr val="33B3D5"/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</p:pic>
      <p:sp>
        <p:nvSpPr>
          <p:cNvPr id="114" name="Google Shape;114;p4"/>
          <p:cNvSpPr txBox="1"/>
          <p:nvPr/>
        </p:nvSpPr>
        <p:spPr>
          <a:xfrm>
            <a:off x="179388" y="188913"/>
            <a:ext cx="8280400" cy="191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Возрождены игры были только спустя 15 веков, в </a:t>
            </a:r>
            <a:r>
              <a:rPr lang="ru-RU" sz="24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1896</a:t>
            </a:r>
            <a:r>
              <a:rPr lang="ru-RU" sz="24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году стараниями </a:t>
            </a:r>
            <a:r>
              <a:rPr lang="ru-RU" sz="24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Пьера де  Кубертена</a:t>
            </a:r>
            <a:r>
              <a:rPr lang="ru-RU" sz="24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.Игры Олимпиады- крупнейшие международные спортивные соревнования современности ,которые проводятся раз в 4 года.</a:t>
            </a:r>
            <a:endParaRPr/>
          </a:p>
        </p:txBody>
      </p:sp>
      <p:pic>
        <p:nvPicPr>
          <p:cNvPr id="115" name="Google Shape;115;p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7870" y="1922351"/>
            <a:ext cx="4865502" cy="410648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lt2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5" descr="L:\олимпиада\g.jpg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5"/>
          <p:cNvSpPr txBox="1"/>
          <p:nvPr/>
        </p:nvSpPr>
        <p:spPr>
          <a:xfrm>
            <a:off x="250825" y="188913"/>
            <a:ext cx="8353425" cy="46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Современная Олимпиада имеет несколько </a:t>
            </a:r>
            <a:r>
              <a:rPr lang="ru-RU" sz="24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символов</a:t>
            </a:r>
            <a:r>
              <a:rPr lang="ru-RU" sz="24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/>
          </a:p>
        </p:txBody>
      </p:sp>
      <p:pic>
        <p:nvPicPr>
          <p:cNvPr id="122" name="Google Shape;122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36751" y="1894775"/>
            <a:ext cx="6129150" cy="4607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lt2"/>
            </a:outerShdw>
          </a:effectLst>
        </p:spPr>
      </p:pic>
      <p:sp>
        <p:nvSpPr>
          <p:cNvPr id="123" name="Google Shape;123;p5"/>
          <p:cNvSpPr txBox="1"/>
          <p:nvPr/>
        </p:nvSpPr>
        <p:spPr>
          <a:xfrm>
            <a:off x="179388" y="981075"/>
            <a:ext cx="489743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>
                <a:solidFill>
                  <a:srgbClr val="953735"/>
                </a:solidFill>
                <a:latin typeface="Calibri"/>
                <a:ea typeface="Calibri"/>
                <a:cs typeface="Calibri"/>
                <a:sym typeface="Calibri"/>
              </a:rPr>
              <a:t> Олимпийский флаг</a:t>
            </a:r>
            <a:endParaRPr/>
          </a:p>
        </p:txBody>
      </p:sp>
      <p:sp>
        <p:nvSpPr>
          <p:cNvPr id="124" name="Google Shape;124;p5"/>
          <p:cNvSpPr/>
          <p:nvPr/>
        </p:nvSpPr>
        <p:spPr>
          <a:xfrm>
            <a:off x="209550" y="1443038"/>
            <a:ext cx="4837113" cy="4154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Кольца символизируют пять частей света, страны которых участвуют в олимпийском движении: Европа — </a:t>
            </a:r>
            <a:r>
              <a:rPr lang="ru-RU" sz="240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синий</a:t>
            </a:r>
            <a:r>
              <a:rPr lang="ru-RU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Америка — </a:t>
            </a:r>
            <a:r>
              <a:rPr lang="ru-RU" sz="24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красный</a:t>
            </a:r>
            <a:r>
              <a:rPr lang="ru-RU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Азия — </a:t>
            </a:r>
            <a:r>
              <a:rPr lang="ru-RU" sz="2400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жёлтый</a:t>
            </a:r>
            <a:r>
              <a:rPr lang="ru-RU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Африка — </a:t>
            </a:r>
            <a:r>
              <a:rPr lang="ru-RU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чёрный</a:t>
            </a:r>
            <a:r>
              <a:rPr lang="ru-RU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Австралия — </a:t>
            </a:r>
            <a:r>
              <a:rPr lang="ru-RU" sz="2400" b="1">
                <a:solidFill>
                  <a:srgbClr val="2D6B17"/>
                </a:solidFill>
                <a:latin typeface="Calibri"/>
                <a:ea typeface="Calibri"/>
                <a:cs typeface="Calibri"/>
                <a:sym typeface="Calibri"/>
              </a:rPr>
              <a:t>зелёный</a:t>
            </a:r>
            <a:r>
              <a:rPr lang="ru-RU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Шесть цветов (вместе с белым фоном полотна) скомбинированы так, что представляют собой национальные цвета всех без исключения стран мира.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Google Shape;129;p6" descr="L:\олимпиада\g.jpg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6988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6"/>
          <p:cNvSpPr txBox="1"/>
          <p:nvPr/>
        </p:nvSpPr>
        <p:spPr>
          <a:xfrm>
            <a:off x="179388" y="115888"/>
            <a:ext cx="576103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>
                <a:solidFill>
                  <a:srgbClr val="953735"/>
                </a:solidFill>
                <a:latin typeface="Calibri"/>
                <a:ea typeface="Calibri"/>
                <a:cs typeface="Calibri"/>
                <a:sym typeface="Calibri"/>
              </a:rPr>
              <a:t> Олимпийский огонь</a:t>
            </a:r>
            <a:endParaRPr/>
          </a:p>
        </p:txBody>
      </p:sp>
      <p:sp>
        <p:nvSpPr>
          <p:cNvPr id="131" name="Google Shape;131;p6"/>
          <p:cNvSpPr/>
          <p:nvPr/>
        </p:nvSpPr>
        <p:spPr>
          <a:xfrm>
            <a:off x="174625" y="601663"/>
            <a:ext cx="4541838" cy="4359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Олимпийский огонь зажигают  в древней Олимпии в Греции. Огонь на факеле передаётся от атлета к атлету в ходе многодневной символической эстафеты, которая проходит по всем 5 населённым континентам Земли. Огонь прибывает к месту проведения Олимпийских игр в день их открытия. Это символизирует начало игр. По завершении всех соревнований Олимпийский огонь костра гасится, что символизирует закрытие игр.</a:t>
            </a:r>
            <a:endParaRPr/>
          </a:p>
        </p:txBody>
      </p:sp>
      <p:pic>
        <p:nvPicPr>
          <p:cNvPr id="132" name="Google Shape;132;p6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32363" y="115888"/>
            <a:ext cx="2989262" cy="23002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6"/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26013" y="2446338"/>
            <a:ext cx="3001962" cy="2251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6" descr="L:\олимпиада\1163962_olimpiada_002.jpg"/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19663" y="4737100"/>
            <a:ext cx="3001962" cy="2003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1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2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Google Shape;139;p7" descr="L:\олимпиада\g.jpg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7" descr="L:\олимпиада\g.jpg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7"/>
          <p:cNvSpPr txBox="1"/>
          <p:nvPr/>
        </p:nvSpPr>
        <p:spPr>
          <a:xfrm>
            <a:off x="107950" y="115888"/>
            <a:ext cx="7993063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>
                <a:solidFill>
                  <a:srgbClr val="953735"/>
                </a:solidFill>
                <a:latin typeface="Calibri"/>
                <a:ea typeface="Calibri"/>
                <a:cs typeface="Calibri"/>
                <a:sym typeface="Calibri"/>
              </a:rPr>
              <a:t> Олимпийская медаль</a:t>
            </a:r>
            <a:endParaRPr/>
          </a:p>
        </p:txBody>
      </p:sp>
      <p:sp>
        <p:nvSpPr>
          <p:cNvPr id="142" name="Google Shape;142;p7"/>
          <p:cNvSpPr/>
          <p:nvPr/>
        </p:nvSpPr>
        <p:spPr>
          <a:xfrm>
            <a:off x="271463" y="577850"/>
            <a:ext cx="8548687" cy="2282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Олимпийские медали: золотую, серебряную и бронзовую вручают трём спортсменам, показавшим наилучшие результаты в соревновании. В командных видах спорта медали равного достоинства получают все члены команды.Победа в Олимпийских играх считается самым большим спортивным достижением.</a:t>
            </a:r>
            <a:endParaRPr/>
          </a:p>
        </p:txBody>
      </p:sp>
      <p:pic>
        <p:nvPicPr>
          <p:cNvPr id="143" name="Google Shape;143;p7" descr="L:\олимпиада\original.jpg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350" y="3675832"/>
            <a:ext cx="2448272" cy="2357076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7"/>
          <p:cNvSpPr txBox="1"/>
          <p:nvPr/>
        </p:nvSpPr>
        <p:spPr>
          <a:xfrm>
            <a:off x="258875" y="5726138"/>
            <a:ext cx="20892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>
                <a:solidFill>
                  <a:srgbClr val="632423"/>
                </a:solidFill>
                <a:latin typeface="Calibri"/>
                <a:ea typeface="Calibri"/>
                <a:cs typeface="Calibri"/>
                <a:sym typeface="Calibri"/>
              </a:rPr>
              <a:t>Лондон-2012</a:t>
            </a:r>
            <a:endParaRPr sz="1800" b="1">
              <a:solidFill>
                <a:srgbClr val="63242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5" name="Google Shape;145;p7" descr="L:\олимпиада\1d98b034028d0aee734d02311826ae8a.jpg"/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48079" y="2922307"/>
            <a:ext cx="2922761" cy="2289155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7"/>
          <p:cNvSpPr txBox="1"/>
          <p:nvPr/>
        </p:nvSpPr>
        <p:spPr>
          <a:xfrm>
            <a:off x="3276600" y="5949950"/>
            <a:ext cx="17970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>
                <a:solidFill>
                  <a:srgbClr val="632423"/>
                </a:solidFill>
                <a:latin typeface="Calibri"/>
                <a:ea typeface="Calibri"/>
                <a:cs typeface="Calibri"/>
                <a:sym typeface="Calibri"/>
              </a:rPr>
              <a:t>Ванкувер-2010</a:t>
            </a:r>
            <a:endParaRPr sz="1800" b="1">
              <a:solidFill>
                <a:srgbClr val="63242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7"/>
          <p:cNvSpPr txBox="1"/>
          <p:nvPr/>
        </p:nvSpPr>
        <p:spPr>
          <a:xfrm>
            <a:off x="6156325" y="4941888"/>
            <a:ext cx="23034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>
                <a:solidFill>
                  <a:srgbClr val="632423"/>
                </a:solidFill>
                <a:latin typeface="Calibri"/>
                <a:ea typeface="Calibri"/>
                <a:cs typeface="Calibri"/>
                <a:sym typeface="Calibri"/>
              </a:rPr>
              <a:t>Пекин-2022</a:t>
            </a:r>
            <a:endParaRPr sz="1800" b="1">
              <a:solidFill>
                <a:srgbClr val="63242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8" name="Google Shape;148;p7"/>
          <p:cNvPicPr preferRelativeResize="0"/>
          <p:nvPr/>
        </p:nvPicPr>
        <p:blipFill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851" y="2790325"/>
            <a:ext cx="3967027" cy="18324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Google Shape;153;p8" descr="L:\олимпиада\g.jpg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8"/>
          <p:cNvSpPr txBox="1"/>
          <p:nvPr/>
        </p:nvSpPr>
        <p:spPr>
          <a:xfrm>
            <a:off x="0" y="692150"/>
            <a:ext cx="8712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4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8"/>
          <p:cNvSpPr txBox="1"/>
          <p:nvPr/>
        </p:nvSpPr>
        <p:spPr>
          <a:xfrm>
            <a:off x="755650" y="260350"/>
            <a:ext cx="5400675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>
                <a:solidFill>
                  <a:srgbClr val="953735"/>
                </a:solidFill>
                <a:latin typeface="Calibri"/>
                <a:ea typeface="Calibri"/>
                <a:cs typeface="Calibri"/>
                <a:sym typeface="Calibri"/>
              </a:rPr>
              <a:t>Олимпийский девиз</a:t>
            </a:r>
            <a:endParaRPr/>
          </a:p>
        </p:txBody>
      </p:sp>
      <p:sp>
        <p:nvSpPr>
          <p:cNvPr id="156" name="Google Shape;156;p8"/>
          <p:cNvSpPr txBox="1"/>
          <p:nvPr/>
        </p:nvSpPr>
        <p:spPr>
          <a:xfrm>
            <a:off x="539750" y="1557338"/>
            <a:ext cx="4140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>
                <a:solidFill>
                  <a:srgbClr val="953735"/>
                </a:solidFill>
                <a:latin typeface="Calibri"/>
                <a:ea typeface="Calibri"/>
                <a:cs typeface="Calibri"/>
                <a:sym typeface="Calibri"/>
              </a:rPr>
              <a:t>Олимпийский талисман</a:t>
            </a:r>
            <a:endParaRPr/>
          </a:p>
        </p:txBody>
      </p:sp>
      <p:sp>
        <p:nvSpPr>
          <p:cNvPr id="157" name="Google Shape;157;p8"/>
          <p:cNvSpPr/>
          <p:nvPr/>
        </p:nvSpPr>
        <p:spPr>
          <a:xfrm>
            <a:off x="179388" y="1989138"/>
            <a:ext cx="4968875" cy="3743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Талисман для каждой Олимпиады выбирается принимающей страной по своему усмотрению. Так, на Московской Олимпиаде в 1980 году талисманом был Олимпийский Мишка. На Зимних играх в Сочи в2014 году талисманами стали леопард, белый мишка, и заяц.А На играх в Пекине2022- символом стала панда.</a:t>
            </a:r>
            <a:endParaRPr/>
          </a:p>
        </p:txBody>
      </p:sp>
      <p:pic>
        <p:nvPicPr>
          <p:cNvPr id="158" name="Google Shape;158;p8" descr="L:\олимпиада\mishka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285525" y="0"/>
            <a:ext cx="3372700" cy="2448300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8"/>
          <p:cNvSpPr txBox="1"/>
          <p:nvPr/>
        </p:nvSpPr>
        <p:spPr>
          <a:xfrm>
            <a:off x="250825" y="620713"/>
            <a:ext cx="8208963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i="1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«Быстрее, выше, сильнее!»</a:t>
            </a:r>
            <a:endParaRPr sz="2400" b="1" i="1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0" name="Google Shape;160;p8" descr="символы"/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48263" y="1829763"/>
            <a:ext cx="3509962" cy="26431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8"/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53800" y="4334825"/>
            <a:ext cx="2448302" cy="2523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Google Shape;166;p9" descr="L:\олимпиада\g.jpg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9"/>
          <p:cNvSpPr txBox="1"/>
          <p:nvPr/>
        </p:nvSpPr>
        <p:spPr>
          <a:xfrm>
            <a:off x="179388" y="188913"/>
            <a:ext cx="7272337" cy="46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Олимпийские игры делятся на </a:t>
            </a:r>
            <a:r>
              <a:rPr lang="ru-RU" sz="24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летние</a:t>
            </a:r>
            <a:r>
              <a:rPr lang="ru-RU" sz="24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и </a:t>
            </a:r>
            <a:r>
              <a:rPr lang="ru-RU" sz="24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зимние</a:t>
            </a:r>
            <a:r>
              <a:rPr lang="ru-RU" sz="24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24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9"/>
          <p:cNvSpPr/>
          <p:nvPr/>
        </p:nvSpPr>
        <p:spPr>
          <a:xfrm>
            <a:off x="107950" y="1258888"/>
            <a:ext cx="9036050" cy="831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 программу летних Игр входят </a:t>
            </a:r>
            <a:r>
              <a:rPr lang="ru-RU" sz="24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28</a:t>
            </a:r>
            <a:r>
              <a:rPr lang="ru-RU" sz="24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видов спорта.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Вот некоторые из них:</a:t>
            </a:r>
            <a:endParaRPr/>
          </a:p>
        </p:txBody>
      </p:sp>
      <p:sp>
        <p:nvSpPr>
          <p:cNvPr id="169" name="Google Shape;169;p9"/>
          <p:cNvSpPr txBox="1"/>
          <p:nvPr/>
        </p:nvSpPr>
        <p:spPr>
          <a:xfrm>
            <a:off x="250825" y="765175"/>
            <a:ext cx="6121400" cy="461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Летняя Олимпиада</a:t>
            </a:r>
            <a:endParaRPr sz="2400" i="1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Google Shape;170;p9"/>
          <p:cNvSpPr txBox="1"/>
          <p:nvPr/>
        </p:nvSpPr>
        <p:spPr>
          <a:xfrm>
            <a:off x="231775" y="1989138"/>
            <a:ext cx="5832475" cy="46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художественная гимнастика,</a:t>
            </a:r>
            <a:endParaRPr/>
          </a:p>
        </p:txBody>
      </p:sp>
      <p:pic>
        <p:nvPicPr>
          <p:cNvPr id="171" name="Google Shape;171;p9" descr="L:\олимпиада\object_92.1219435917.jpg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2450505"/>
            <a:ext cx="2702439" cy="3691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9" descr="L:\олимпиада\100809092724_swim2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771800" y="2564904"/>
            <a:ext cx="5760640" cy="3240360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9"/>
          <p:cNvSpPr txBox="1"/>
          <p:nvPr/>
        </p:nvSpPr>
        <p:spPr>
          <a:xfrm>
            <a:off x="3708400" y="6021388"/>
            <a:ext cx="3887788" cy="46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синхронное плавание,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488</Words>
  <Application>Microsoft Office PowerPoint</Application>
  <PresentationFormat>Экран (4:3)</PresentationFormat>
  <Paragraphs>50</Paragraphs>
  <Slides>16</Slides>
  <Notes>16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Kossmoss</dc:creator>
  <cp:lastModifiedBy>Admin</cp:lastModifiedBy>
  <cp:revision>2</cp:revision>
  <dcterms:created xsi:type="dcterms:W3CDTF">2012-08-28T13:03:45Z</dcterms:created>
  <dcterms:modified xsi:type="dcterms:W3CDTF">2022-02-17T06:00:49Z</dcterms:modified>
</cp:coreProperties>
</file>