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9" r:id="rId2"/>
    <p:sldId id="280" r:id="rId3"/>
    <p:sldId id="256" r:id="rId4"/>
    <p:sldId id="278" r:id="rId5"/>
    <p:sldId id="281" r:id="rId6"/>
    <p:sldId id="282" r:id="rId7"/>
    <p:sldId id="283" r:id="rId8"/>
    <p:sldId id="284" r:id="rId9"/>
    <p:sldId id="285" r:id="rId10"/>
    <p:sldId id="286" r:id="rId11"/>
    <p:sldId id="258" r:id="rId12"/>
    <p:sldId id="259" r:id="rId13"/>
    <p:sldId id="287" r:id="rId14"/>
    <p:sldId id="260" r:id="rId15"/>
    <p:sldId id="261" r:id="rId16"/>
    <p:sldId id="262" r:id="rId17"/>
    <p:sldId id="263" r:id="rId18"/>
    <p:sldId id="264" r:id="rId19"/>
    <p:sldId id="265" r:id="rId20"/>
    <p:sldId id="275" r:id="rId21"/>
    <p:sldId id="274" r:id="rId22"/>
    <p:sldId id="266" r:id="rId23"/>
    <p:sldId id="267" r:id="rId24"/>
    <p:sldId id="270" r:id="rId25"/>
    <p:sldId id="271" r:id="rId26"/>
    <p:sldId id="272" r:id="rId27"/>
    <p:sldId id="273" r:id="rId28"/>
    <p:sldId id="276" r:id="rId29"/>
    <p:sldId id="27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4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564904"/>
            <a:ext cx="7772400" cy="1728192"/>
          </a:xfrm>
        </p:spPr>
        <p:txBody>
          <a:bodyPr/>
          <a:lstStyle/>
          <a:p>
            <a:pPr algn="ctr"/>
            <a:r>
              <a:rPr lang="ru-RU" sz="2000" b="0" cap="none" dirty="0" smtClean="0">
                <a:solidFill>
                  <a:schemeClr val="bg2"/>
                </a:solidFill>
              </a:rPr>
              <a:t>Якушевой Валентины Николаевны</a:t>
            </a:r>
            <a:br>
              <a:rPr lang="ru-RU" sz="2000" b="0" cap="none" dirty="0" smtClean="0">
                <a:solidFill>
                  <a:schemeClr val="bg2"/>
                </a:solidFill>
              </a:rPr>
            </a:br>
            <a:r>
              <a:rPr lang="ru-RU" sz="2000" b="0" cap="none" dirty="0" smtClean="0">
                <a:solidFill>
                  <a:schemeClr val="bg2"/>
                </a:solidFill>
              </a:rPr>
              <a:t>учителя начальных классов</a:t>
            </a:r>
            <a:br>
              <a:rPr lang="ru-RU" sz="2000" b="0" cap="none" dirty="0" smtClean="0">
                <a:solidFill>
                  <a:schemeClr val="bg2"/>
                </a:solidFill>
              </a:rPr>
            </a:br>
            <a:r>
              <a:rPr lang="ru-RU" sz="2000" b="0" cap="none" dirty="0" smtClean="0">
                <a:solidFill>
                  <a:schemeClr val="bg2"/>
                </a:solidFill>
              </a:rPr>
              <a:t>МБОУ «СШ № 6»</a:t>
            </a:r>
            <a:br>
              <a:rPr lang="ru-RU" sz="2000" b="0" cap="none" dirty="0" smtClean="0">
                <a:solidFill>
                  <a:schemeClr val="bg2"/>
                </a:solidFill>
              </a:rPr>
            </a:br>
            <a:r>
              <a:rPr lang="ru-RU" sz="2000" b="0" cap="none" dirty="0" smtClean="0">
                <a:solidFill>
                  <a:schemeClr val="bg2"/>
                </a:solidFill>
              </a:rPr>
              <a:t>г. Нижневартовск</a:t>
            </a:r>
            <a:endParaRPr lang="ru-RU" sz="2000" b="0" cap="none" dirty="0">
              <a:solidFill>
                <a:schemeClr val="bg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76672"/>
            <a:ext cx="7772400" cy="86409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«</a:t>
            </a:r>
            <a:r>
              <a:rPr lang="ru-RU" dirty="0" smtClean="0">
                <a:solidFill>
                  <a:schemeClr val="bg2"/>
                </a:solidFill>
              </a:rPr>
              <a:t>Методические и содержательные особенности модуля «Основы мировых религиозных культур»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«Семья – малая церковь»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55172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Вопросы:</a:t>
            </a:r>
          </a:p>
          <a:p>
            <a:pPr>
              <a:buNone/>
            </a:pPr>
            <a:r>
              <a:rPr lang="ru-RU" sz="2400" dirty="0" smtClean="0"/>
              <a:t>-Что для вас значит  слово  СЕМЬЯ?</a:t>
            </a:r>
          </a:p>
          <a:p>
            <a:pPr>
              <a:buNone/>
            </a:pPr>
            <a:r>
              <a:rPr lang="ru-RU" sz="2400" dirty="0" smtClean="0"/>
              <a:t>-Какие слова  у вас ассоциируется  со словом  семья?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000" dirty="0" smtClean="0"/>
              <a:t>РАБОТА   В ГРУППАХ.  </a:t>
            </a:r>
          </a:p>
          <a:p>
            <a:pPr>
              <a:buNone/>
            </a:pPr>
            <a:r>
              <a:rPr lang="ru-RU" dirty="0" smtClean="0"/>
              <a:t>Игра:  «Ромашка»</a:t>
            </a:r>
          </a:p>
          <a:p>
            <a:pPr algn="just">
              <a:buNone/>
            </a:pPr>
            <a:r>
              <a:rPr lang="ru-RU" sz="2600" dirty="0" smtClean="0"/>
              <a:t>Задание:</a:t>
            </a:r>
          </a:p>
          <a:p>
            <a:pPr algn="just">
              <a:buNone/>
            </a:pPr>
            <a:r>
              <a:rPr lang="ru-RU" sz="2600" dirty="0" smtClean="0"/>
              <a:t>1.Выбрать  из списка три самые важные семейные  ценности , объясняя почему именно эти ценности  считаете наиболее важными.</a:t>
            </a:r>
          </a:p>
          <a:p>
            <a:pPr algn="just">
              <a:buNone/>
            </a:pPr>
            <a:r>
              <a:rPr lang="ru-RU" sz="2600" dirty="0" smtClean="0"/>
              <a:t>2.Заполнить семейный цветок. </a:t>
            </a:r>
            <a:endParaRPr lang="ru-RU" sz="2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Семейные ценности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Милосердие</a:t>
            </a:r>
          </a:p>
          <a:p>
            <a:r>
              <a:rPr lang="ru-RU" dirty="0" smtClean="0"/>
              <a:t>Терпение</a:t>
            </a:r>
          </a:p>
          <a:p>
            <a:r>
              <a:rPr lang="ru-RU" dirty="0" smtClean="0"/>
              <a:t>Сила воли</a:t>
            </a:r>
          </a:p>
          <a:p>
            <a:r>
              <a:rPr lang="ru-RU" dirty="0" smtClean="0"/>
              <a:t>Взаимопомощь</a:t>
            </a:r>
          </a:p>
          <a:p>
            <a:r>
              <a:rPr lang="ru-RU" dirty="0" smtClean="0"/>
              <a:t>Мудрость</a:t>
            </a:r>
          </a:p>
          <a:p>
            <a:r>
              <a:rPr lang="ru-RU" dirty="0" smtClean="0"/>
              <a:t>Верность</a:t>
            </a:r>
          </a:p>
          <a:p>
            <a:r>
              <a:rPr lang="ru-RU" dirty="0" smtClean="0"/>
              <a:t>Успех</a:t>
            </a:r>
          </a:p>
          <a:p>
            <a:r>
              <a:rPr lang="ru-RU" dirty="0" smtClean="0"/>
              <a:t>Власть</a:t>
            </a:r>
          </a:p>
          <a:p>
            <a:r>
              <a:rPr lang="ru-RU" dirty="0" smtClean="0"/>
              <a:t>Любовь</a:t>
            </a:r>
          </a:p>
          <a:p>
            <a:r>
              <a:rPr lang="ru-RU" dirty="0" smtClean="0"/>
              <a:t>Патриотизм</a:t>
            </a:r>
          </a:p>
          <a:p>
            <a:r>
              <a:rPr lang="ru-RU" dirty="0" smtClean="0"/>
              <a:t>Слава</a:t>
            </a:r>
          </a:p>
          <a:p>
            <a:r>
              <a:rPr lang="ru-RU" dirty="0" smtClean="0"/>
              <a:t>Надежда 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Богатство</a:t>
            </a:r>
          </a:p>
          <a:p>
            <a:r>
              <a:rPr lang="ru-RU" dirty="0" smtClean="0"/>
              <a:t>Послушание</a:t>
            </a:r>
          </a:p>
          <a:p>
            <a:r>
              <a:rPr lang="ru-RU" dirty="0" smtClean="0"/>
              <a:t>Доброта</a:t>
            </a:r>
          </a:p>
          <a:p>
            <a:r>
              <a:rPr lang="ru-RU" dirty="0" smtClean="0"/>
              <a:t>Мужество</a:t>
            </a:r>
          </a:p>
          <a:p>
            <a:r>
              <a:rPr lang="ru-RU" dirty="0" smtClean="0"/>
              <a:t>Смирение</a:t>
            </a:r>
          </a:p>
          <a:p>
            <a:r>
              <a:rPr lang="ru-RU" dirty="0" smtClean="0"/>
              <a:t>Дружба</a:t>
            </a:r>
          </a:p>
          <a:p>
            <a:r>
              <a:rPr lang="ru-RU" dirty="0" smtClean="0"/>
              <a:t>Трудолюбие</a:t>
            </a:r>
          </a:p>
          <a:p>
            <a:r>
              <a:rPr lang="ru-RU" dirty="0" smtClean="0"/>
              <a:t>Ответственность</a:t>
            </a:r>
          </a:p>
          <a:p>
            <a:r>
              <a:rPr lang="ru-RU" dirty="0" smtClean="0"/>
              <a:t>Честность</a:t>
            </a:r>
          </a:p>
          <a:p>
            <a:r>
              <a:rPr lang="ru-RU" dirty="0" smtClean="0"/>
              <a:t>Открытость</a:t>
            </a:r>
          </a:p>
          <a:p>
            <a:r>
              <a:rPr lang="ru-RU" dirty="0" smtClean="0"/>
              <a:t>Доверие</a:t>
            </a:r>
          </a:p>
          <a:p>
            <a:r>
              <a:rPr lang="ru-RU" dirty="0" smtClean="0"/>
              <a:t>Уважение</a:t>
            </a:r>
          </a:p>
          <a:p>
            <a:r>
              <a:rPr lang="ru-RU" dirty="0" smtClean="0"/>
              <a:t>Прощение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Задача: Какие традиции и ценности значимы в православной семье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Жизнь святых Петра и </a:t>
            </a:r>
            <a:r>
              <a:rPr lang="ru-RU" dirty="0" err="1" smtClean="0"/>
              <a:t>Февронии</a:t>
            </a:r>
            <a:r>
              <a:rPr lang="ru-RU" dirty="0" smtClean="0"/>
              <a:t> Муромских</a:t>
            </a:r>
          </a:p>
          <a:p>
            <a:r>
              <a:rPr lang="ru-RU" dirty="0" smtClean="0"/>
              <a:t>День семьи, любви и верности</a:t>
            </a:r>
          </a:p>
          <a:p>
            <a:r>
              <a:rPr lang="ru-RU" dirty="0" smtClean="0"/>
              <a:t>Что такое смирение</a:t>
            </a:r>
          </a:p>
          <a:p>
            <a:r>
              <a:rPr lang="ru-RU" dirty="0" smtClean="0"/>
              <a:t>Притча о блудном сыне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Выходя к доске, ученик прикрепляет лепесток ромашки к сердцевине, на котором написано : «семейные ценности»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Какие традиции  и ценности значимы в православной  семье?</a:t>
            </a:r>
          </a:p>
          <a:p>
            <a:r>
              <a:rPr lang="ru-RU" sz="2400" dirty="0" smtClean="0"/>
              <a:t>Стр.93 учебника</a:t>
            </a:r>
          </a:p>
          <a:p>
            <a:endParaRPr lang="ru-RU" sz="2400" dirty="0" smtClean="0"/>
          </a:p>
          <a:p>
            <a:r>
              <a:rPr lang="ru-RU" sz="2400" dirty="0" smtClean="0"/>
              <a:t>Рассказ  учителя о святых Петре и </a:t>
            </a:r>
            <a:r>
              <a:rPr lang="ru-RU" sz="2400" dirty="0" err="1" smtClean="0"/>
              <a:t>Февронии</a:t>
            </a:r>
            <a:r>
              <a:rPr lang="ru-RU" sz="2400" dirty="0" smtClean="0"/>
              <a:t>   Муромских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Петр и </a:t>
            </a:r>
            <a:r>
              <a:rPr lang="ru-RU" dirty="0" err="1" smtClean="0"/>
              <a:t>Феврония</a:t>
            </a:r>
            <a:r>
              <a:rPr lang="ru-RU" dirty="0" smtClean="0"/>
              <a:t> Муромские</a:t>
            </a:r>
            <a:endParaRPr lang="ru-RU" dirty="0"/>
          </a:p>
        </p:txBody>
      </p:sp>
      <p:pic>
        <p:nvPicPr>
          <p:cNvPr id="1026" name="Picture 2" descr="C:\Users\Пользователь\Downloads\ПиФ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15475" y="1784350"/>
            <a:ext cx="3970249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Святые Благоверные Петр и </a:t>
            </a:r>
            <a:r>
              <a:rPr lang="ru-RU" dirty="0" err="1" smtClean="0"/>
              <a:t>Феврония</a:t>
            </a:r>
            <a:r>
              <a:rPr lang="ru-RU" dirty="0" smtClean="0"/>
              <a:t> Муромские</a:t>
            </a:r>
            <a:endParaRPr lang="ru-RU" dirty="0"/>
          </a:p>
        </p:txBody>
      </p:sp>
      <p:pic>
        <p:nvPicPr>
          <p:cNvPr id="2050" name="Picture 2" descr="C:\Users\Пользователь\Downloads\ПиФ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6882" y="1770063"/>
            <a:ext cx="3615112" cy="4525962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ownloads\ПиФ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61151" y="1770063"/>
            <a:ext cx="3628573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День семьи, любви и верности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Когда отмечается день семьи?</a:t>
            </a:r>
          </a:p>
          <a:p>
            <a:r>
              <a:rPr lang="ru-RU" dirty="0" smtClean="0"/>
              <a:t>Какой цветок является его символом?</a:t>
            </a:r>
          </a:p>
          <a:p>
            <a:r>
              <a:rPr lang="ru-RU" dirty="0" smtClean="0"/>
              <a:t>Что такое помолвка?</a:t>
            </a:r>
            <a:endParaRPr lang="ru-RU" dirty="0"/>
          </a:p>
        </p:txBody>
      </p:sp>
      <p:pic>
        <p:nvPicPr>
          <p:cNvPr id="3074" name="Picture 2" descr="C:\Users\Пользователь\Downloads\ПиФ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07065"/>
            <a:ext cx="2857520" cy="3850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2" descr="Картинки по запросу день любви семьи и вер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 descr="Картинки по запросу день любви семьи и вер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Картинки по запросу день любви семьи и вер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6477000" cy="3648076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>Помолвка</a:t>
            </a:r>
            <a:r>
              <a:rPr lang="ru-RU" sz="3600" dirty="0" smtClean="0"/>
              <a:t> – обряд, предшествующий свадьбе </a:t>
            </a:r>
            <a:endParaRPr lang="ru-RU" sz="3600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404768"/>
          </a:xfrm>
        </p:spPr>
        <p:txBody>
          <a:bodyPr/>
          <a:lstStyle/>
          <a:p>
            <a:pPr algn="just"/>
            <a:r>
              <a:rPr lang="ru-RU" sz="2800" b="1" dirty="0" smtClean="0"/>
              <a:t>Предметная область – «Основы религиозных культур»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Учебный предмет – «Основы религиозных культур».</a:t>
            </a:r>
          </a:p>
          <a:p>
            <a:r>
              <a:rPr lang="ru-RU" dirty="0" smtClean="0"/>
              <a:t>Учебный модуль – «Основы православной культуры».</a:t>
            </a:r>
          </a:p>
          <a:p>
            <a:r>
              <a:rPr lang="ru-RU" dirty="0" smtClean="0"/>
              <a:t>Тема: «Семья – малая Церковь».</a:t>
            </a:r>
          </a:p>
          <a:p>
            <a:pPr>
              <a:buNone/>
            </a:pPr>
            <a:r>
              <a:rPr lang="ru-RU" dirty="0" smtClean="0"/>
              <a:t>     Православные  традиции  и  семейные ценности.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/>
              <a:t>Обручение</a:t>
            </a:r>
            <a:r>
              <a:rPr lang="ru-RU" sz="2400" dirty="0" smtClean="0"/>
              <a:t> – обряд, предшествующий венчанию, во время которого надевают кольца жениху и невесте.</a:t>
            </a:r>
            <a:endParaRPr lang="ru-RU" sz="2400" dirty="0"/>
          </a:p>
        </p:txBody>
      </p:sp>
      <p:pic>
        <p:nvPicPr>
          <p:cNvPr id="168962" name="Picture 2" descr="C:\Users\Пользователь\Desktop\Венчание Наташи и Толика\DSC_03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424274"/>
            <a:ext cx="4714908" cy="5433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71600" y="642918"/>
            <a:ext cx="7772400" cy="914400"/>
          </a:xfrm>
        </p:spPr>
        <p:txBody>
          <a:bodyPr/>
          <a:lstStyle/>
          <a:p>
            <a:r>
              <a:rPr lang="ru-RU" sz="2400" b="1" i="1" dirty="0" smtClean="0"/>
              <a:t>Венчание </a:t>
            </a:r>
            <a:r>
              <a:rPr lang="ru-RU" sz="2400" dirty="0" smtClean="0"/>
              <a:t>– богослужение, во время которого совершается таинство брака, церковный обряд бракосочетания.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7938" name="Picture 2" descr="C:\Users\Пользователь\Desktop\Венчание Наташи и Толика\DSC_03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785926"/>
            <a:ext cx="4097634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Картинки по запросу день любви семьи и вер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247"/>
            <a:ext cx="8286808" cy="6426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Возвращение блудного сына</a:t>
            </a:r>
            <a:endParaRPr lang="ru-RU" dirty="0"/>
          </a:p>
        </p:txBody>
      </p:sp>
      <p:pic>
        <p:nvPicPr>
          <p:cNvPr id="160770" name="Picture 2" descr="C:\Users\Пользователь\Downloads\возвращение блудного сына рембранд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7" y="1418178"/>
            <a:ext cx="5929355" cy="5439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…</a:t>
            </a:r>
            <a:r>
              <a:rPr lang="ru-RU" sz="3600" dirty="0" smtClean="0"/>
              <a:t>А теперь ест из одного корыта с грязными свиньями…</a:t>
            </a:r>
            <a:endParaRPr lang="ru-RU" sz="3600" dirty="0"/>
          </a:p>
        </p:txBody>
      </p:sp>
      <p:pic>
        <p:nvPicPr>
          <p:cNvPr id="5" name="Picture 2" descr="C:\Users\Пользователь\Downloads\вбс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14620"/>
            <a:ext cx="4106862" cy="3929090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ownloads\вбс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857364"/>
            <a:ext cx="403860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C:\Users\Пользователь\Downloads\вбс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571481"/>
            <a:ext cx="557216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C:\Users\Пользователь\Downloads\вбс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5" y="928669"/>
            <a:ext cx="7000925" cy="5398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Заголовок 9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i="1" dirty="0" smtClean="0"/>
              <a:t>СЕМЬЯ  – это: </a:t>
            </a:r>
            <a:endParaRPr lang="ru-RU" sz="4400" i="1" dirty="0"/>
          </a:p>
        </p:txBody>
      </p:sp>
      <p:sp>
        <p:nvSpPr>
          <p:cNvPr id="92" name="Содержимое 9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ЛЮБОВЬ </a:t>
            </a:r>
          </a:p>
          <a:p>
            <a:r>
              <a:rPr lang="ru-RU" dirty="0" smtClean="0"/>
              <a:t>Всю жизнь другого человека сделать своей</a:t>
            </a:r>
          </a:p>
          <a:p>
            <a:r>
              <a:rPr lang="ru-RU" dirty="0" smtClean="0"/>
              <a:t>Всю жизнь отдать другому</a:t>
            </a:r>
          </a:p>
          <a:p>
            <a:r>
              <a:rPr lang="ru-RU" dirty="0" smtClean="0"/>
              <a:t>Мужа и жены</a:t>
            </a:r>
          </a:p>
          <a:p>
            <a:r>
              <a:rPr lang="ru-RU" dirty="0" smtClean="0"/>
              <a:t>Родителей и детей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Выполнить задания в тетрадях</a:t>
            </a:r>
          </a:p>
          <a:p>
            <a:r>
              <a:rPr lang="ru-RU" dirty="0" smtClean="0"/>
              <a:t>Подготовить сообщения о православных праздниках в вашей семье.</a:t>
            </a:r>
          </a:p>
          <a:p>
            <a:r>
              <a:rPr lang="ru-RU" dirty="0" smtClean="0"/>
              <a:t>Попробуй ответить на вопрос: «Как может рождаться и крепнуть любовь?»</a:t>
            </a:r>
          </a:p>
          <a:p>
            <a:r>
              <a:rPr lang="ru-RU" dirty="0" smtClean="0"/>
              <a:t>Разрешает ли совесть бросать заболевшего или постаревшего супруга? Как подготовить себя к жертве ради другого человека, чтобы не бросить заболевшего супруга или ребенка?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69986" name="Picture 2" descr="Картинки по запросу день любви семьи и вер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8072494" cy="5476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Православные традиции и семейные ценности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«Семья – малая церковь»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err="1" smtClean="0"/>
              <a:t>Цель:углубление</a:t>
            </a:r>
            <a:r>
              <a:rPr lang="ru-RU" sz="2000" dirty="0" smtClean="0"/>
              <a:t> представлений учащихся о православных традициях и семейных ценностях.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53285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Знакомство с православными семейными традициями;</a:t>
            </a:r>
          </a:p>
          <a:p>
            <a:r>
              <a:rPr lang="ru-RU" sz="2000" dirty="0" smtClean="0"/>
              <a:t>Актуализация представлений учащихся о семейных ценностях и традициях;</a:t>
            </a:r>
          </a:p>
          <a:p>
            <a:r>
              <a:rPr lang="ru-RU" sz="2000" dirty="0" smtClean="0"/>
              <a:t>Знакомство с сюжетом жития святых Петра и </a:t>
            </a:r>
            <a:r>
              <a:rPr lang="ru-RU" sz="2000" dirty="0" err="1" smtClean="0"/>
              <a:t>Февронии</a:t>
            </a:r>
            <a:r>
              <a:rPr lang="ru-RU" sz="2000" dirty="0" smtClean="0"/>
              <a:t> Муромских;</a:t>
            </a:r>
          </a:p>
          <a:p>
            <a:r>
              <a:rPr lang="ru-RU" sz="2000" dirty="0" smtClean="0"/>
              <a:t>Развитие представлений о нравственных и духовных ценностях;</a:t>
            </a:r>
          </a:p>
          <a:p>
            <a:r>
              <a:rPr lang="ru-RU" sz="2000" dirty="0" smtClean="0"/>
              <a:t>Развитие представления о православных ценностях;</a:t>
            </a:r>
          </a:p>
          <a:p>
            <a:r>
              <a:rPr lang="ru-RU" sz="2000" dirty="0" smtClean="0"/>
              <a:t>Совершенствование умений в области чтения и понимания прочитанного. Ответов на вопросы разных типов, построение связного высказывания;</a:t>
            </a:r>
          </a:p>
          <a:p>
            <a:r>
              <a:rPr lang="ru-RU" sz="2000" dirty="0" smtClean="0"/>
              <a:t>Совершенствование навыков работы с источниками  информации , самостоятельной и коллективной  учебной деятельностью, презентации индивидуального образовательного результата;</a:t>
            </a:r>
          </a:p>
          <a:p>
            <a:r>
              <a:rPr lang="ru-RU" sz="2000" dirty="0" smtClean="0"/>
              <a:t>Развитие интереса к изучению предмета.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576064"/>
          </a:xfrm>
        </p:spPr>
        <p:txBody>
          <a:bodyPr/>
          <a:lstStyle/>
          <a:p>
            <a:pPr algn="ctr"/>
            <a:r>
              <a:rPr lang="ru-RU" sz="2400" b="1" dirty="0" smtClean="0"/>
              <a:t>Планируемые результаты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36712"/>
            <a:ext cx="7772400" cy="60212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Предметные </a:t>
            </a:r>
            <a:r>
              <a:rPr lang="ru-RU" sz="2000" dirty="0" smtClean="0"/>
              <a:t>:  научатся  понимать  и принимать ценностные  составляющие  христианской семьи.</a:t>
            </a:r>
          </a:p>
          <a:p>
            <a:endParaRPr lang="ru-RU" sz="2000" dirty="0" smtClean="0"/>
          </a:p>
          <a:p>
            <a:r>
              <a:rPr lang="ru-RU" sz="2000" dirty="0" err="1" smtClean="0"/>
              <a:t>Метапредметные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-Познавательные: раскрывают составляющие компоненты, необходимые  для создания семьи ; раскрывают сущность таинства венчания.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Регулятивные: определяют и формулируют цель деятельности на уроке с помощью учителя.</a:t>
            </a:r>
          </a:p>
          <a:p>
            <a:endParaRPr lang="ru-RU" sz="2000" dirty="0" smtClean="0"/>
          </a:p>
          <a:p>
            <a:r>
              <a:rPr lang="ru-RU" sz="2000" dirty="0" smtClean="0"/>
              <a:t>Коммуникативные: формируют кругозор , положительные эмоции и чувства, связанные с темой урока. </a:t>
            </a:r>
          </a:p>
          <a:p>
            <a:r>
              <a:rPr lang="ru-RU" sz="2000" dirty="0" smtClean="0"/>
              <a:t>Личностные: осознают  отношение к семье, как одной из важнейших ценностей бытия человека. Уважительное и бережное отношение к  своей семье, умение общаться в кругу семьи.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Психологический настрой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48880"/>
            <a:ext cx="7772400" cy="40066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части не делится солнце лучистое</a:t>
            </a:r>
          </a:p>
          <a:p>
            <a:pPr>
              <a:buNone/>
            </a:pPr>
            <a:r>
              <a:rPr lang="ru-RU" dirty="0" smtClean="0"/>
              <a:t>И вечную землю нельзя поделить,</a:t>
            </a:r>
          </a:p>
          <a:p>
            <a:pPr>
              <a:buNone/>
            </a:pPr>
            <a:r>
              <a:rPr lang="ru-RU" dirty="0" smtClean="0"/>
              <a:t>Но искорку счастья луча золотистого</a:t>
            </a:r>
          </a:p>
          <a:p>
            <a:pPr>
              <a:buNone/>
            </a:pPr>
            <a:r>
              <a:rPr lang="ru-RU" dirty="0" smtClean="0"/>
              <a:t>Ты сможешь, ты в силах друзьям подарить.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Улыбнитесь, пожелайте друг другу, что можно пожелать на уроке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780928"/>
            <a:ext cx="7772400" cy="35746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свете есть и ты, и я </a:t>
            </a:r>
          </a:p>
          <a:p>
            <a:pPr>
              <a:buNone/>
            </a:pPr>
            <a:r>
              <a:rPr lang="ru-RU" dirty="0" smtClean="0"/>
              <a:t>Мы вместе школьная …                        СЕМЬЯ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темой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5589240"/>
          </a:xfrm>
        </p:spPr>
        <p:txBody>
          <a:bodyPr/>
          <a:lstStyle/>
          <a:p>
            <a:r>
              <a:rPr lang="ru-RU" sz="2400" dirty="0" smtClean="0"/>
              <a:t>Загадки</a:t>
            </a:r>
          </a:p>
          <a:p>
            <a:pPr marL="582930" indent="-514350">
              <a:buNone/>
            </a:pPr>
            <a:r>
              <a:rPr lang="ru-RU" sz="2000" dirty="0" smtClean="0"/>
              <a:t>1.Кто научит смелым быть?</a:t>
            </a:r>
          </a:p>
          <a:p>
            <a:pPr marL="582930" indent="-514350">
              <a:buNone/>
            </a:pPr>
            <a:r>
              <a:rPr lang="ru-RU" sz="2000" dirty="0" smtClean="0"/>
              <a:t>     С велика упав на ныть,</a:t>
            </a:r>
          </a:p>
          <a:p>
            <a:pPr marL="582930" indent="-514350">
              <a:buNone/>
            </a:pPr>
            <a:r>
              <a:rPr lang="ru-RU" sz="2000" dirty="0" smtClean="0"/>
              <a:t>     И коленку расцарапав,</a:t>
            </a:r>
          </a:p>
          <a:p>
            <a:pPr marL="582930" indent="-514350">
              <a:buNone/>
            </a:pPr>
            <a:r>
              <a:rPr lang="ru-RU" sz="2000" dirty="0" smtClean="0"/>
              <a:t>     Не реветь!   Конечно…   (ПАПА)</a:t>
            </a:r>
          </a:p>
          <a:p>
            <a:pPr marL="582930" indent="-514350">
              <a:buNone/>
            </a:pPr>
            <a:endParaRPr lang="ru-RU" sz="2000" dirty="0" smtClean="0"/>
          </a:p>
          <a:p>
            <a:pPr marL="582930" indent="-514350">
              <a:buNone/>
            </a:pPr>
            <a:r>
              <a:rPr lang="ru-RU" sz="2000" dirty="0" smtClean="0"/>
              <a:t>2.Кто всегда  с утра пораньше</a:t>
            </a:r>
          </a:p>
          <a:p>
            <a:pPr marL="582930" indent="-514350">
              <a:buNone/>
            </a:pPr>
            <a:r>
              <a:rPr lang="ru-RU" sz="2000" dirty="0" smtClean="0"/>
              <a:t>    Гладит, вяжет, моет, шьёт.</a:t>
            </a:r>
          </a:p>
          <a:p>
            <a:pPr marL="582930" indent="-514350">
              <a:buNone/>
            </a:pPr>
            <a:r>
              <a:rPr lang="ru-RU" sz="2000" dirty="0" smtClean="0"/>
              <a:t>    Кто в окно рукой помашет?</a:t>
            </a:r>
          </a:p>
          <a:p>
            <a:pPr marL="582930" indent="-514350">
              <a:buNone/>
            </a:pPr>
            <a:r>
              <a:rPr lang="ru-RU" sz="2000" dirty="0" smtClean="0"/>
              <a:t>    Кто от радости поёт?</a:t>
            </a:r>
          </a:p>
          <a:p>
            <a:pPr marL="582930" indent="-514350">
              <a:buNone/>
            </a:pPr>
            <a:r>
              <a:rPr lang="ru-RU" sz="2000" dirty="0" smtClean="0"/>
              <a:t>    В парикмахерскую мчится</a:t>
            </a:r>
          </a:p>
          <a:p>
            <a:pPr marL="582930" indent="-514350">
              <a:buNone/>
            </a:pPr>
            <a:r>
              <a:rPr lang="ru-RU" sz="2000" dirty="0" smtClean="0"/>
              <a:t>    Этот кто-то иногда.</a:t>
            </a:r>
          </a:p>
          <a:p>
            <a:pPr marL="582930" indent="-514350">
              <a:buNone/>
            </a:pPr>
            <a:r>
              <a:rPr lang="ru-RU" sz="2000" dirty="0" smtClean="0"/>
              <a:t>    А в родных глазах  лучится</a:t>
            </a:r>
          </a:p>
          <a:p>
            <a:pPr marL="582930" indent="-514350">
              <a:buNone/>
            </a:pPr>
            <a:r>
              <a:rPr lang="ru-RU" sz="2000" dirty="0" smtClean="0"/>
              <a:t>    Нежность и любовь всегда? …… (МАМА)</a:t>
            </a:r>
          </a:p>
          <a:p>
            <a:pPr marL="58293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620792"/>
          </a:xfrm>
        </p:spPr>
        <p:txBody>
          <a:bodyPr/>
          <a:lstStyle/>
          <a:p>
            <a:r>
              <a:rPr lang="ru-RU" sz="2000" dirty="0" smtClean="0"/>
              <a:t>3. Любят маму, любят папу,</a:t>
            </a:r>
            <a:br>
              <a:rPr lang="ru-RU" sz="2000" dirty="0" smtClean="0"/>
            </a:br>
            <a:r>
              <a:rPr lang="ru-RU" sz="2000" dirty="0" smtClean="0"/>
              <a:t>   Любят бабушку и деда!</a:t>
            </a:r>
            <a:br>
              <a:rPr lang="ru-RU" sz="2000" dirty="0" smtClean="0"/>
            </a:br>
            <a:r>
              <a:rPr lang="ru-RU" sz="2000" dirty="0" smtClean="0"/>
              <a:t>   Говорят про всё на свете.</a:t>
            </a:r>
            <a:br>
              <a:rPr lang="ru-RU" sz="2000" dirty="0" smtClean="0"/>
            </a:br>
            <a:r>
              <a:rPr lang="ru-RU" sz="2000" dirty="0" smtClean="0"/>
              <a:t>   Кто же это? Это …….(ДЕТИ)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8075240" cy="4366720"/>
          </a:xfrm>
        </p:spPr>
        <p:txBody>
          <a:bodyPr/>
          <a:lstStyle/>
          <a:p>
            <a:r>
              <a:rPr lang="ru-RU" sz="2400" dirty="0" smtClean="0"/>
              <a:t>Каким одним словом можно объединить всех  о ком  говорится в загадках? (Семья)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 smtClean="0"/>
          </a:p>
          <a:p>
            <a:r>
              <a:rPr lang="ru-RU" dirty="0" smtClean="0"/>
              <a:t>Как вы думаете,  о чём  мы сегодня  будем говорить на уроке?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355</TotalTime>
  <Words>732</Words>
  <Application>Microsoft Office PowerPoint</Application>
  <PresentationFormat>Экран (4:3)</PresentationFormat>
  <Paragraphs>126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Consolas</vt:lpstr>
      <vt:lpstr>Corbel</vt:lpstr>
      <vt:lpstr>Wingdings</vt:lpstr>
      <vt:lpstr>Wingdings 2</vt:lpstr>
      <vt:lpstr>Wingdings 3</vt:lpstr>
      <vt:lpstr>Метро</vt:lpstr>
      <vt:lpstr>Якушевой Валентины Николаевны учителя начальных классов МБОУ «СШ № 6» г. Нижневартовск</vt:lpstr>
      <vt:lpstr>Предметная область – «Основы религиозных культур»</vt:lpstr>
      <vt:lpstr>Православные традиции и семейные ценности</vt:lpstr>
      <vt:lpstr>Цель:углубление представлений учащихся о православных традициях и семейных ценностях.</vt:lpstr>
      <vt:lpstr>Планируемые результаты</vt:lpstr>
      <vt:lpstr>Психологический настрой</vt:lpstr>
      <vt:lpstr>Улыбнитесь, пожелайте друг другу, что можно пожелать на уроке</vt:lpstr>
      <vt:lpstr>Знакомство с темой урока</vt:lpstr>
      <vt:lpstr>3. Любят маму, любят папу,    Любят бабушку и деда!    Говорят про всё на свете.    Кто же это? Это …….(ДЕТИ)</vt:lpstr>
      <vt:lpstr>«Семья – малая церковь» </vt:lpstr>
      <vt:lpstr>Семейные ценности</vt:lpstr>
      <vt:lpstr>Задача: Какие традиции и ценности значимы в православной семье</vt:lpstr>
      <vt:lpstr>Выходя к доске, ученик прикрепляет лепесток ромашки к сердцевине, на котором написано : «семейные ценности» </vt:lpstr>
      <vt:lpstr>Петр и Феврония Муромские</vt:lpstr>
      <vt:lpstr>Святые Благоверные Петр и Феврония Муромские</vt:lpstr>
      <vt:lpstr>День семьи, любви и верности</vt:lpstr>
      <vt:lpstr>Презентация PowerPoint</vt:lpstr>
      <vt:lpstr>Презентация PowerPoint</vt:lpstr>
      <vt:lpstr>Помолвка – обряд, предшествующий свадьбе </vt:lpstr>
      <vt:lpstr>Обручение – обряд, предшествующий венчанию, во время которого надевают кольца жениху и невесте.</vt:lpstr>
      <vt:lpstr>Венчание – богослужение, во время которого совершается таинство брака, церковный обряд бракосочетания.  </vt:lpstr>
      <vt:lpstr>Презентация PowerPoint</vt:lpstr>
      <vt:lpstr>Возвращение блудного сына</vt:lpstr>
      <vt:lpstr>…А теперь ест из одного корыта с грязными свиньями…</vt:lpstr>
      <vt:lpstr>Презентация PowerPoint</vt:lpstr>
      <vt:lpstr>Презентация PowerPoint</vt:lpstr>
      <vt:lpstr>СЕМЬЯ  – это: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Православные традиции и семейные ценности</dc:title>
  <dc:creator>Пользователь</dc:creator>
  <cp:lastModifiedBy>13</cp:lastModifiedBy>
  <cp:revision>40</cp:revision>
  <dcterms:created xsi:type="dcterms:W3CDTF">2017-02-27T15:30:42Z</dcterms:created>
  <dcterms:modified xsi:type="dcterms:W3CDTF">2022-02-16T12:21:38Z</dcterms:modified>
</cp:coreProperties>
</file>