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5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50021"/>
    <a:srgbClr val="FFCC00"/>
    <a:srgbClr val="ECE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778" y="5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E5225-9316-BA4E-9F19-61BC453E2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5998B9-CF94-524F-918F-B228BB521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Щелкните для изменения стиля подзаголовка образца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D166F0-BCA1-1C43-A0EF-4EF35594A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60051D-4612-D148-B9E7-52F78CCC0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3AE2CF-AE29-1940-BA70-292A76AAC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7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51537-F2FC-7742-88D0-6DB3677A3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065396-63C6-4A4C-A5A3-587F93560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EB4DFD-36AE-A040-98FE-8E8494174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792BFE-67A1-F640-B72F-0FFAD317F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1E7230-DE75-1547-B139-B036658CA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58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9B66AD-C515-8E46-9B77-FAEE8CD00B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77DC6D-74ED-6B40-9AC7-617DFEE7F9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F7EAED-12A5-D34B-9611-790FFD37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457084-76A1-7949-816B-7F8E9F45F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9BE86-7946-B34D-8EC1-1B449110A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5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D1AFA-BF4E-2B43-9E34-FD52085D8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8C68CE-46B2-8948-9F22-A0AC1B897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563F8C-204C-EC41-98A3-FB0899A5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BFAEEA-219A-9549-8625-90FCC9149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25A594-0D7A-C348-BE13-CAB019B7B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81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F446F-811E-F649-B5E7-B646B03EF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836794-4ADB-6C48-B691-443E06262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33311-FF11-D141-AA3B-78BF7BF7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A157CD-C545-0F43-8A1C-452387944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448A92-F5A4-814E-884A-3BF388A30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46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C14B5-E303-FD46-AB74-79DB9A434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CF4BD0-856D-DC4F-826D-93CB3F7BF9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73014F-C836-9545-B7F5-49DD03918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D607C3-9F9B-F94A-8707-376B78BDA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070CE6-365E-8340-BE8E-1ED49BE23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2E10A4-133A-9847-A416-75C9E6DA4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8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1FAFA9-73AB-B245-A166-1D158A20C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19B94D-BBA2-ED40-96F9-ECBBD5E70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E99246-FF4A-1642-8708-F60008B86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C05F016-8871-5840-A267-A205A4338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E04BD1E-E31A-DA41-B8B6-E2B263D82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DD66277-A458-A94D-BE72-6104E8182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7D4EAA-E252-1B4F-9207-1437852B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FC7BED-F0E0-F14E-811D-970EF4F1E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4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CC63D-59A6-7D40-9269-DD7A2B9B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C66F33E-EC17-E241-A9EE-B7BD4894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CA590C-2519-C140-B168-F46EB8BE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14156E-1DBC-A346-9627-68A9D2283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05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AB49605-A784-064A-9E0E-17EFFD380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1A6DAD-D9E8-C440-83F6-5EBB6F11F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0222F37-D602-0049-A6BF-FAE9AAB6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9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5CFE0-C5A1-ED49-A018-6DE98E7A4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3E8F35-BF04-E842-8722-2D5857090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90575F-0E48-CB46-BFF4-345BD953C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93D980-881A-DC4D-8C29-1E8001328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4FAD50-AFCA-1F45-9BFC-0BD88BA6D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BA52FC-9113-1949-9BC3-9304A424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31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F2114-2889-B24A-93D4-F6C66AAD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Место для рисунка 2">
            <a:extLst>
              <a:ext uri="{FF2B5EF4-FFF2-40B4-BE49-F238E27FC236}">
                <a16:creationId xmlns:a16="http://schemas.microsoft.com/office/drawing/2014/main" id="{474A21AC-27BC-B642-B860-68FBB853E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CFE94A-F359-0249-840F-55C14A7196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3A170F-267A-3F42-9507-2966196D8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6CBB9F-FDE0-064B-A371-AEA9C3F05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5D3FB8-0D59-0D47-B032-AD8826C5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5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4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AB169-BC29-A94E-9F61-20B64991A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80C74D-D692-E946-8CE9-252AA8B3F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2A8226-745D-8F42-A1E6-DB7C292E56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F6788-B3FA-AC4D-8C05-F8EA01945CEE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B71602-2AAB-CA47-83D0-D8A4AAF72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B6F625-A522-2D46-847D-CF3EA1122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75F1-14DB-B443-B850-CE68CBF3A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4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6745" y="220715"/>
            <a:ext cx="94593" cy="61170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A53541-6959-F44A-B743-7BD0DAE6C794}"/>
              </a:ext>
            </a:extLst>
          </p:cNvPr>
          <p:cNvSpPr txBox="1">
            <a:spLocks/>
          </p:cNvSpPr>
          <p:nvPr/>
        </p:nvSpPr>
        <p:spPr>
          <a:xfrm>
            <a:off x="1087823" y="1254345"/>
            <a:ext cx="10172700" cy="380671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диагностики развития детей с сенсорными нарушениями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ACD3E06F-B451-7F49-80B4-3BEBE356B959}"/>
              </a:ext>
            </a:extLst>
          </p:cNvPr>
          <p:cNvSpPr txBox="1">
            <a:spLocks/>
          </p:cNvSpPr>
          <p:nvPr/>
        </p:nvSpPr>
        <p:spPr>
          <a:xfrm>
            <a:off x="6842235" y="5061056"/>
            <a:ext cx="4769001" cy="11303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Макарова Дарья Алексеевна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331075" y="551792"/>
            <a:ext cx="11310411" cy="1103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11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уга 3">
            <a:extLst>
              <a:ext uri="{FF2B5EF4-FFF2-40B4-BE49-F238E27FC236}">
                <a16:creationId xmlns:a16="http://schemas.microsoft.com/office/drawing/2014/main" id="{2CC20A18-8550-A646-A970-E1508C4BECDC}"/>
              </a:ext>
            </a:extLst>
          </p:cNvPr>
          <p:cNvSpPr/>
          <p:nvPr/>
        </p:nvSpPr>
        <p:spPr>
          <a:xfrm rot="18882521">
            <a:off x="4011178" y="3844533"/>
            <a:ext cx="4197761" cy="4157463"/>
          </a:xfrm>
          <a:prstGeom prst="arc">
            <a:avLst>
              <a:gd name="adj1" fmla="val 11970913"/>
              <a:gd name="adj2" fmla="val 4363835"/>
            </a:avLst>
          </a:pr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C9C3DB1-6069-DD4C-BDCB-4380689675AC}"/>
              </a:ext>
            </a:extLst>
          </p:cNvPr>
          <p:cNvSpPr/>
          <p:nvPr/>
        </p:nvSpPr>
        <p:spPr>
          <a:xfrm>
            <a:off x="228020" y="2632948"/>
            <a:ext cx="2866155" cy="2866155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1F40791-605B-D946-9D7A-1BC5C2413DDB}"/>
              </a:ext>
            </a:extLst>
          </p:cNvPr>
          <p:cNvSpPr/>
          <p:nvPr/>
        </p:nvSpPr>
        <p:spPr>
          <a:xfrm>
            <a:off x="9109725" y="2571262"/>
            <a:ext cx="2866155" cy="2866155"/>
          </a:xfrm>
          <a:prstGeom prst="ellipse">
            <a:avLst/>
          </a:prstGeom>
          <a:solidFill>
            <a:srgbClr val="A5002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D6C55C2-11AC-8B46-B9E6-84492E972CF4}"/>
              </a:ext>
            </a:extLst>
          </p:cNvPr>
          <p:cNvSpPr/>
          <p:nvPr/>
        </p:nvSpPr>
        <p:spPr>
          <a:xfrm>
            <a:off x="2814587" y="114364"/>
            <a:ext cx="2866155" cy="2866155"/>
          </a:xfrm>
          <a:prstGeom prst="ellipse">
            <a:avLst/>
          </a:prstGeom>
          <a:solidFill>
            <a:srgbClr val="A5002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BCEAF8E-E05E-D948-9D0A-1820008AC00B}"/>
              </a:ext>
            </a:extLst>
          </p:cNvPr>
          <p:cNvSpPr/>
          <p:nvPr/>
        </p:nvSpPr>
        <p:spPr>
          <a:xfrm>
            <a:off x="6401821" y="114364"/>
            <a:ext cx="2866155" cy="2866155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: изогнутый 8">
            <a:extLst>
              <a:ext uri="{FF2B5EF4-FFF2-40B4-BE49-F238E27FC236}">
                <a16:creationId xmlns:a16="http://schemas.microsoft.com/office/drawing/2014/main" id="{F9C3EF98-9568-904F-8CDB-00856786EA3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284113" y="3061142"/>
            <a:ext cx="1070605" cy="512133"/>
          </a:xfrm>
          <a:prstGeom prst="curvedConnector3">
            <a:avLst/>
          </a:prstGeom>
          <a:ln w="28575">
            <a:solidFill>
              <a:srgbClr val="A500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: изогнутый 13">
            <a:extLst>
              <a:ext uri="{FF2B5EF4-FFF2-40B4-BE49-F238E27FC236}">
                <a16:creationId xmlns:a16="http://schemas.microsoft.com/office/drawing/2014/main" id="{52DEA696-0BDC-664E-8FAA-68460AAC7C17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7876333" y="4004340"/>
            <a:ext cx="1233392" cy="750351"/>
          </a:xfrm>
          <a:prstGeom prst="curvedConnector3">
            <a:avLst>
              <a:gd name="adj1" fmla="val 50000"/>
            </a:avLst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изогнутый 17">
            <a:extLst>
              <a:ext uri="{FF2B5EF4-FFF2-40B4-BE49-F238E27FC236}">
                <a16:creationId xmlns:a16="http://schemas.microsoft.com/office/drawing/2014/main" id="{C2039CA6-D32C-534A-8CFE-E10374C2B5D3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56305" y="3232685"/>
            <a:ext cx="1222434" cy="320876"/>
          </a:xfrm>
          <a:prstGeom prst="curvedConnector3">
            <a:avLst>
              <a:gd name="adj1" fmla="val 50000"/>
            </a:avLst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изогнутый 20">
            <a:extLst>
              <a:ext uri="{FF2B5EF4-FFF2-40B4-BE49-F238E27FC236}">
                <a16:creationId xmlns:a16="http://schemas.microsoft.com/office/drawing/2014/main" id="{7D2C5AB5-55F6-E04B-85DA-6F397B44B622}"/>
              </a:ext>
            </a:extLst>
          </p:cNvPr>
          <p:cNvCxnSpPr>
            <a:cxnSpLocks/>
          </p:cNvCxnSpPr>
          <p:nvPr/>
        </p:nvCxnSpPr>
        <p:spPr>
          <a:xfrm rot="10800000">
            <a:off x="3094177" y="4459621"/>
            <a:ext cx="1063486" cy="726743"/>
          </a:xfrm>
          <a:prstGeom prst="curved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68232" y="4754691"/>
            <a:ext cx="3189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осознания своего отличия от нормально видящих детей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4468" y="3096529"/>
            <a:ext cx="2298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себя как личности, имеющей особенности и особые потребности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12623" y="831225"/>
            <a:ext cx="2470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возможности к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3852" y="735177"/>
            <a:ext cx="23458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социальной адаптации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99412" y="2727197"/>
            <a:ext cx="2405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сформированности потребности к трудовой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077876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уга 3">
            <a:extLst>
              <a:ext uri="{FF2B5EF4-FFF2-40B4-BE49-F238E27FC236}">
                <a16:creationId xmlns:a16="http://schemas.microsoft.com/office/drawing/2014/main" id="{2CC20A18-8550-A646-A970-E1508C4BECDC}"/>
              </a:ext>
            </a:extLst>
          </p:cNvPr>
          <p:cNvSpPr/>
          <p:nvPr/>
        </p:nvSpPr>
        <p:spPr>
          <a:xfrm rot="18841000">
            <a:off x="4059623" y="3841435"/>
            <a:ext cx="4172381" cy="4172381"/>
          </a:xfrm>
          <a:prstGeom prst="arc">
            <a:avLst>
              <a:gd name="adj1" fmla="val 11967944"/>
              <a:gd name="adj2" fmla="val 4363835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C9C3DB1-6069-DD4C-BDCB-4380689675AC}"/>
              </a:ext>
            </a:extLst>
          </p:cNvPr>
          <p:cNvSpPr/>
          <p:nvPr/>
        </p:nvSpPr>
        <p:spPr>
          <a:xfrm>
            <a:off x="199369" y="2361805"/>
            <a:ext cx="2866155" cy="286615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D6C55C2-11AC-8B46-B9E6-84492E972CF4}"/>
              </a:ext>
            </a:extLst>
          </p:cNvPr>
          <p:cNvSpPr/>
          <p:nvPr/>
        </p:nvSpPr>
        <p:spPr>
          <a:xfrm>
            <a:off x="4741649" y="192730"/>
            <a:ext cx="2785010" cy="278501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BCEAF8E-E05E-D948-9D0A-1820008AC00B}"/>
              </a:ext>
            </a:extLst>
          </p:cNvPr>
          <p:cNvSpPr/>
          <p:nvPr/>
        </p:nvSpPr>
        <p:spPr>
          <a:xfrm>
            <a:off x="8988388" y="2361806"/>
            <a:ext cx="2866155" cy="286615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: изогнутый 8">
            <a:extLst>
              <a:ext uri="{FF2B5EF4-FFF2-40B4-BE49-F238E27FC236}">
                <a16:creationId xmlns:a16="http://schemas.microsoft.com/office/drawing/2014/main" id="{F9C3EF98-9568-904F-8CDB-00856786EA3E}"/>
              </a:ext>
            </a:extLst>
          </p:cNvPr>
          <p:cNvCxnSpPr>
            <a:cxnSpLocks/>
          </p:cNvCxnSpPr>
          <p:nvPr/>
        </p:nvCxnSpPr>
        <p:spPr>
          <a:xfrm flipV="1">
            <a:off x="8076943" y="4314825"/>
            <a:ext cx="1018755" cy="734941"/>
          </a:xfrm>
          <a:prstGeom prst="curvedConnector3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изогнутый 17">
            <a:extLst>
              <a:ext uri="{FF2B5EF4-FFF2-40B4-BE49-F238E27FC236}">
                <a16:creationId xmlns:a16="http://schemas.microsoft.com/office/drawing/2014/main" id="{C2039CA6-D32C-534A-8CFE-E10374C2B5D3}"/>
              </a:ext>
            </a:extLst>
          </p:cNvPr>
          <p:cNvCxnSpPr>
            <a:cxnSpLocks/>
            <a:endCxn id="7" idx="4"/>
          </p:cNvCxnSpPr>
          <p:nvPr/>
        </p:nvCxnSpPr>
        <p:spPr>
          <a:xfrm rot="5400000" flipH="1" flipV="1">
            <a:off x="5705785" y="3366515"/>
            <a:ext cx="817143" cy="3959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изогнутый 20">
            <a:extLst>
              <a:ext uri="{FF2B5EF4-FFF2-40B4-BE49-F238E27FC236}">
                <a16:creationId xmlns:a16="http://schemas.microsoft.com/office/drawing/2014/main" id="{7D2C5AB5-55F6-E04B-85DA-6F397B44B622}"/>
              </a:ext>
            </a:extLst>
          </p:cNvPr>
          <p:cNvCxnSpPr>
            <a:cxnSpLocks/>
          </p:cNvCxnSpPr>
          <p:nvPr/>
        </p:nvCxnSpPr>
        <p:spPr>
          <a:xfrm rot="10800000">
            <a:off x="3065525" y="4100514"/>
            <a:ext cx="1125841" cy="949251"/>
          </a:xfrm>
          <a:prstGeom prst="curvedConnector3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6835" y="4640900"/>
            <a:ext cx="2814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подготовки и  перехода ребенка к школьному обучению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5171" y="2977740"/>
            <a:ext cx="2114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ребенка к учебной деятельности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96845" y="588956"/>
            <a:ext cx="20979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использовать ранее приобретенные знания и навыки в новых условиях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26103" y="3228975"/>
            <a:ext cx="25182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мотивации к учебной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56360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уга 3">
            <a:extLst>
              <a:ext uri="{FF2B5EF4-FFF2-40B4-BE49-F238E27FC236}">
                <a16:creationId xmlns:a16="http://schemas.microsoft.com/office/drawing/2014/main" id="{2CC20A18-8550-A646-A970-E1508C4BECDC}"/>
              </a:ext>
            </a:extLst>
          </p:cNvPr>
          <p:cNvSpPr/>
          <p:nvPr/>
        </p:nvSpPr>
        <p:spPr>
          <a:xfrm rot="18739544">
            <a:off x="3955091" y="3841435"/>
            <a:ext cx="4172381" cy="4172381"/>
          </a:xfrm>
          <a:prstGeom prst="arc">
            <a:avLst>
              <a:gd name="adj1" fmla="val 12337084"/>
              <a:gd name="adj2" fmla="val 4363835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C9C3DB1-6069-DD4C-BDCB-4380689675AC}"/>
              </a:ext>
            </a:extLst>
          </p:cNvPr>
          <p:cNvSpPr/>
          <p:nvPr/>
        </p:nvSpPr>
        <p:spPr>
          <a:xfrm>
            <a:off x="157981" y="4220774"/>
            <a:ext cx="2442495" cy="24424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: изогнутый 8">
            <a:extLst>
              <a:ext uri="{FF2B5EF4-FFF2-40B4-BE49-F238E27FC236}">
                <a16:creationId xmlns:a16="http://schemas.microsoft.com/office/drawing/2014/main" id="{F9C3EF98-9568-904F-8CDB-00856786EA3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276384" y="2840463"/>
            <a:ext cx="1337095" cy="653815"/>
          </a:xfrm>
          <a:prstGeom prst="curvedConnector3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: изогнутый 13">
            <a:extLst>
              <a:ext uri="{FF2B5EF4-FFF2-40B4-BE49-F238E27FC236}">
                <a16:creationId xmlns:a16="http://schemas.microsoft.com/office/drawing/2014/main" id="{52DEA696-0BDC-664E-8FAA-68460AAC7C17}"/>
              </a:ext>
            </a:extLst>
          </p:cNvPr>
          <p:cNvCxnSpPr>
            <a:cxnSpLocks/>
          </p:cNvCxnSpPr>
          <p:nvPr/>
        </p:nvCxnSpPr>
        <p:spPr>
          <a:xfrm flipV="1">
            <a:off x="7767140" y="3447144"/>
            <a:ext cx="1231726" cy="113020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изогнутый 17">
            <a:extLst>
              <a:ext uri="{FF2B5EF4-FFF2-40B4-BE49-F238E27FC236}">
                <a16:creationId xmlns:a16="http://schemas.microsoft.com/office/drawing/2014/main" id="{C2039CA6-D32C-534A-8CFE-E10374C2B5D3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68730" y="3028830"/>
            <a:ext cx="1221250" cy="39292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изогнутый 20">
            <a:extLst>
              <a:ext uri="{FF2B5EF4-FFF2-40B4-BE49-F238E27FC236}">
                <a16:creationId xmlns:a16="http://schemas.microsoft.com/office/drawing/2014/main" id="{7D2C5AB5-55F6-E04B-85DA-6F397B44B622}"/>
              </a:ext>
            </a:extLst>
          </p:cNvPr>
          <p:cNvCxnSpPr>
            <a:cxnSpLocks/>
          </p:cNvCxnSpPr>
          <p:nvPr/>
        </p:nvCxnSpPr>
        <p:spPr>
          <a:xfrm rot="10800000">
            <a:off x="3223374" y="3447144"/>
            <a:ext cx="1052032" cy="1012476"/>
          </a:xfrm>
          <a:prstGeom prst="curvedConnector3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>
            <a:extLst>
              <a:ext uri="{FF2B5EF4-FFF2-40B4-BE49-F238E27FC236}">
                <a16:creationId xmlns:a16="http://schemas.microsoft.com/office/drawing/2014/main" id="{FB368CB9-40CF-2548-A36B-01FD35778C53}"/>
              </a:ext>
            </a:extLst>
          </p:cNvPr>
          <p:cNvSpPr/>
          <p:nvPr/>
        </p:nvSpPr>
        <p:spPr>
          <a:xfrm>
            <a:off x="780877" y="1393422"/>
            <a:ext cx="2442495" cy="244249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CCAB7C2B-AC3C-7C47-83AE-5088CE3FE1F9}"/>
              </a:ext>
            </a:extLst>
          </p:cNvPr>
          <p:cNvSpPr/>
          <p:nvPr/>
        </p:nvSpPr>
        <p:spPr>
          <a:xfrm>
            <a:off x="3699450" y="56327"/>
            <a:ext cx="2442495" cy="24424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96D0C92-D9AA-614E-B719-6621603E8B6B}"/>
              </a:ext>
            </a:extLst>
          </p:cNvPr>
          <p:cNvSpPr/>
          <p:nvPr/>
        </p:nvSpPr>
        <p:spPr>
          <a:xfrm>
            <a:off x="6545893" y="44508"/>
            <a:ext cx="2442495" cy="244249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F8ECEB43-AF2A-5346-B234-6E9B82D02583}"/>
              </a:ext>
            </a:extLst>
          </p:cNvPr>
          <p:cNvSpPr/>
          <p:nvPr/>
        </p:nvSpPr>
        <p:spPr>
          <a:xfrm>
            <a:off x="8859191" y="1464369"/>
            <a:ext cx="2442495" cy="244249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45791B2C-E28E-E34C-85AD-F6154C6F9466}"/>
              </a:ext>
            </a:extLst>
          </p:cNvPr>
          <p:cNvSpPr/>
          <p:nvPr/>
        </p:nvSpPr>
        <p:spPr>
          <a:xfrm>
            <a:off x="9611747" y="4144343"/>
            <a:ext cx="2442495" cy="244249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оединитель: изогнутый 22">
            <a:extLst>
              <a:ext uri="{FF2B5EF4-FFF2-40B4-BE49-F238E27FC236}">
                <a16:creationId xmlns:a16="http://schemas.microsoft.com/office/drawing/2014/main" id="{63FB7833-88C5-4643-BC6F-21D2836BFF8B}"/>
              </a:ext>
            </a:extLst>
          </p:cNvPr>
          <p:cNvCxnSpPr>
            <a:cxnSpLocks/>
          </p:cNvCxnSpPr>
          <p:nvPr/>
        </p:nvCxnSpPr>
        <p:spPr>
          <a:xfrm flipV="1">
            <a:off x="8149167" y="5537487"/>
            <a:ext cx="1332920" cy="39013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: изогнутый 27">
            <a:extLst>
              <a:ext uri="{FF2B5EF4-FFF2-40B4-BE49-F238E27FC236}">
                <a16:creationId xmlns:a16="http://schemas.microsoft.com/office/drawing/2014/main" id="{8F4CDDC4-CA45-164C-B296-B793A293143E}"/>
              </a:ext>
            </a:extLst>
          </p:cNvPr>
          <p:cNvCxnSpPr>
            <a:cxnSpLocks/>
          </p:cNvCxnSpPr>
          <p:nvPr/>
        </p:nvCxnSpPr>
        <p:spPr>
          <a:xfrm rot="10800000">
            <a:off x="2730136" y="5170714"/>
            <a:ext cx="1162880" cy="561842"/>
          </a:xfrm>
          <a:prstGeom prst="curvedConnector3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11170" y="4647846"/>
            <a:ext cx="2814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перехода к обучению в средних классах общеобразовательной или специальной школы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02007" y="4780301"/>
            <a:ext cx="3001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сформированности учебной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8581" y="1940779"/>
            <a:ext cx="252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сформированности абстрактного мышления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6900" y="757923"/>
            <a:ext cx="2198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Произвольность, способность к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8022" y="757923"/>
            <a:ext cx="2370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88387" y="2193175"/>
            <a:ext cx="2213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самоопределения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806542" y="4780301"/>
            <a:ext cx="2023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самооценки</a:t>
            </a:r>
          </a:p>
        </p:txBody>
      </p:sp>
    </p:spTree>
    <p:extLst>
      <p:ext uri="{BB962C8B-B14F-4D97-AF65-F5344CB8AC3E}">
        <p14:creationId xmlns:p14="http://schemas.microsoft.com/office/powerpoint/2010/main" val="475576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Шестиугольник 19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2352677"/>
            <a:ext cx="2395578" cy="2070602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Шестиугольник 7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6172631" y="3387978"/>
            <a:ext cx="2395578" cy="2070602"/>
          </a:xfrm>
          <a:prstGeom prst="hexagon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Шестиугольник 8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6172631" y="1317376"/>
            <a:ext cx="2395578" cy="2070602"/>
          </a:xfrm>
          <a:prstGeom prst="hexag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Шестиугольник 9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282075"/>
            <a:ext cx="2395578" cy="2070602"/>
          </a:xfrm>
          <a:prstGeom prst="hexagon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Шестиугольник 10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4423279"/>
            <a:ext cx="2395578" cy="2070602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98141" y="600582"/>
            <a:ext cx="19450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Пропорциональ-ность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соотношений предметов по величине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98882" y="1752513"/>
            <a:ext cx="174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с реальным цветом объектов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2697" y="3925266"/>
            <a:ext cx="1855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цветовой контраст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35473" y="4474583"/>
            <a:ext cx="187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глаз ребенка до стимульного материала не должно превышать 30 — 33 см,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09333" y="2568266"/>
            <a:ext cx="21226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объектов зависит от возраста и зрительных возможностей ребенка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129C8D1-E4E5-7B47-9128-FA9997B0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38" y="1527024"/>
            <a:ext cx="5194903" cy="4006548"/>
          </a:xfrm>
        </p:spPr>
        <p:txBody>
          <a:bodyPr/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Стимульный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 должен отвечать ряду условий</a:t>
            </a:r>
          </a:p>
        </p:txBody>
      </p:sp>
    </p:spTree>
    <p:extLst>
      <p:ext uri="{BB962C8B-B14F-4D97-AF65-F5344CB8AC3E}">
        <p14:creationId xmlns:p14="http://schemas.microsoft.com/office/powerpoint/2010/main" val="4182160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B3E64-9BE3-A649-B10B-9E40F3A35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27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8928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53541-6959-F44A-B743-7BD0DAE6C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8725" y="264173"/>
            <a:ext cx="10171037" cy="939630"/>
          </a:xfrm>
        </p:spPr>
        <p:txBody>
          <a:bodyPr>
            <a:noAutofit/>
          </a:bodyPr>
          <a:lstStyle/>
          <a:p>
            <a:r>
              <a:rPr lang="ru-RU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сенсорными нарушениями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320DDCAE-0B42-5B4A-BC9E-01440FA7E69F}"/>
              </a:ext>
            </a:extLst>
          </p:cNvPr>
          <p:cNvSpPr txBox="1">
            <a:spLocks/>
          </p:cNvSpPr>
          <p:nvPr/>
        </p:nvSpPr>
        <p:spPr>
          <a:xfrm>
            <a:off x="732701" y="2662401"/>
            <a:ext cx="4511315" cy="2198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слуха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390AC5A8-C631-544A-9A90-E8E8F521B956}"/>
              </a:ext>
            </a:extLst>
          </p:cNvPr>
          <p:cNvSpPr txBox="1">
            <a:spLocks/>
          </p:cNvSpPr>
          <p:nvPr/>
        </p:nvSpPr>
        <p:spPr>
          <a:xfrm>
            <a:off x="6681659" y="2662401"/>
            <a:ext cx="3943757" cy="2198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зрения</a:t>
            </a:r>
          </a:p>
        </p:txBody>
      </p:sp>
      <p:pic>
        <p:nvPicPr>
          <p:cNvPr id="1026" name="Picture 2" descr="Human ear Fre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685" y="5384202"/>
            <a:ext cx="1070375" cy="107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3605048" y="1203803"/>
            <a:ext cx="2490952" cy="125130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20294" y="1203803"/>
            <a:ext cx="2533245" cy="123751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Eye outl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938" y="523537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14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омб 7">
            <a:extLst>
              <a:ext uri="{FF2B5EF4-FFF2-40B4-BE49-F238E27FC236}">
                <a16:creationId xmlns:a16="http://schemas.microsoft.com/office/drawing/2014/main" id="{48BB20C8-A875-AD49-996B-BBFE733884CD}"/>
              </a:ext>
            </a:extLst>
          </p:cNvPr>
          <p:cNvSpPr/>
          <p:nvPr/>
        </p:nvSpPr>
        <p:spPr>
          <a:xfrm>
            <a:off x="1527894" y="2781298"/>
            <a:ext cx="3170312" cy="2576515"/>
          </a:xfrm>
          <a:prstGeom prst="diamond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DBF25D1-FD27-9E4F-AF99-800DBC5B4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58" y="157468"/>
            <a:ext cx="12081642" cy="1135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психолого-педагогического изучения детей с нарушениями слуха</a:t>
            </a:r>
          </a:p>
        </p:txBody>
      </p:sp>
      <p:sp>
        <p:nvSpPr>
          <p:cNvPr id="3" name="Ромб 2">
            <a:extLst>
              <a:ext uri="{FF2B5EF4-FFF2-40B4-BE49-F238E27FC236}">
                <a16:creationId xmlns:a16="http://schemas.microsoft.com/office/drawing/2014/main" id="{48BB20C8-A875-AD49-996B-BBFE733884CD}"/>
              </a:ext>
            </a:extLst>
          </p:cNvPr>
          <p:cNvSpPr/>
          <p:nvPr/>
        </p:nvSpPr>
        <p:spPr>
          <a:xfrm>
            <a:off x="387275" y="1585911"/>
            <a:ext cx="3170312" cy="2989339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Ромб 3">
            <a:extLst>
              <a:ext uri="{FF2B5EF4-FFF2-40B4-BE49-F238E27FC236}">
                <a16:creationId xmlns:a16="http://schemas.microsoft.com/office/drawing/2014/main" id="{48BB20C8-A875-AD49-996B-BBFE733884CD}"/>
              </a:ext>
            </a:extLst>
          </p:cNvPr>
          <p:cNvSpPr/>
          <p:nvPr/>
        </p:nvSpPr>
        <p:spPr>
          <a:xfrm>
            <a:off x="2668512" y="1585911"/>
            <a:ext cx="3170312" cy="2989339"/>
          </a:xfrm>
          <a:prstGeom prst="diamond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омб 5">
            <a:extLst>
              <a:ext uri="{FF2B5EF4-FFF2-40B4-BE49-F238E27FC236}">
                <a16:creationId xmlns:a16="http://schemas.microsoft.com/office/drawing/2014/main" id="{48BB20C8-A875-AD49-996B-BBFE733884CD}"/>
              </a:ext>
            </a:extLst>
          </p:cNvPr>
          <p:cNvSpPr/>
          <p:nvPr/>
        </p:nvSpPr>
        <p:spPr>
          <a:xfrm>
            <a:off x="387275" y="3695699"/>
            <a:ext cx="3170312" cy="2989339"/>
          </a:xfrm>
          <a:prstGeom prst="diamon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омб 6">
            <a:extLst>
              <a:ext uri="{FF2B5EF4-FFF2-40B4-BE49-F238E27FC236}">
                <a16:creationId xmlns:a16="http://schemas.microsoft.com/office/drawing/2014/main" id="{48BB20C8-A875-AD49-996B-BBFE733884CD}"/>
              </a:ext>
            </a:extLst>
          </p:cNvPr>
          <p:cNvSpPr/>
          <p:nvPr/>
        </p:nvSpPr>
        <p:spPr>
          <a:xfrm>
            <a:off x="2668512" y="3697834"/>
            <a:ext cx="3170312" cy="2989339"/>
          </a:xfrm>
          <a:prstGeom prst="diamond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78231" y="2721977"/>
            <a:ext cx="2185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 речи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7322" y="2568088"/>
            <a:ext cx="2092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развития мышления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1884" y="4747113"/>
            <a:ext cx="18010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развития памяти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0187" y="4463026"/>
            <a:ext cx="236696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Своеобразные пропорции в развитии компонентов психики </a:t>
            </a:r>
          </a:p>
          <a:p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119CBF7-6E1B-C647-AE98-1F521A95625E}"/>
              </a:ext>
            </a:extLst>
          </p:cNvPr>
          <p:cNvSpPr txBox="1">
            <a:spLocks/>
          </p:cNvSpPr>
          <p:nvPr/>
        </p:nvSpPr>
        <p:spPr>
          <a:xfrm>
            <a:off x="6797902" y="2162369"/>
            <a:ext cx="4817836" cy="3220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слуха приводят к недоразвитию наиболее тесно связанных с ним функций</a:t>
            </a:r>
          </a:p>
        </p:txBody>
      </p:sp>
    </p:spTree>
    <p:extLst>
      <p:ext uri="{BB962C8B-B14F-4D97-AF65-F5344CB8AC3E}">
        <p14:creationId xmlns:p14="http://schemas.microsoft.com/office/powerpoint/2010/main" val="3840055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2D75C-3BBD-FA4D-9699-98FB78D02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23" y="204408"/>
            <a:ext cx="10093553" cy="64785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психолого-педагогического изучения</a:t>
            </a:r>
          </a:p>
        </p:txBody>
      </p:sp>
      <p:sp>
        <p:nvSpPr>
          <p:cNvPr id="4" name="Шестиугольник 3">
            <a:extLst>
              <a:ext uri="{FF2B5EF4-FFF2-40B4-BE49-F238E27FC236}">
                <a16:creationId xmlns:a16="http://schemas.microsoft.com/office/drawing/2014/main" id="{267519F1-163D-8648-A912-826767B381C7}"/>
              </a:ext>
            </a:extLst>
          </p:cNvPr>
          <p:cNvSpPr/>
          <p:nvPr/>
        </p:nvSpPr>
        <p:spPr>
          <a:xfrm>
            <a:off x="738462" y="1257300"/>
            <a:ext cx="2174097" cy="1932819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Шестиугольник 5">
            <a:extLst>
              <a:ext uri="{FF2B5EF4-FFF2-40B4-BE49-F238E27FC236}">
                <a16:creationId xmlns:a16="http://schemas.microsoft.com/office/drawing/2014/main" id="{A5F81809-8DAC-714D-A95B-36338CBA7301}"/>
              </a:ext>
            </a:extLst>
          </p:cNvPr>
          <p:cNvSpPr/>
          <p:nvPr/>
        </p:nvSpPr>
        <p:spPr>
          <a:xfrm>
            <a:off x="5067926" y="1257299"/>
            <a:ext cx="2174101" cy="1932819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Шестиугольник 7">
            <a:extLst>
              <a:ext uri="{FF2B5EF4-FFF2-40B4-BE49-F238E27FC236}">
                <a16:creationId xmlns:a16="http://schemas.microsoft.com/office/drawing/2014/main" id="{14CC3FD0-A262-894E-A3D1-45F93556BB7D}"/>
              </a:ext>
            </a:extLst>
          </p:cNvPr>
          <p:cNvSpPr/>
          <p:nvPr/>
        </p:nvSpPr>
        <p:spPr>
          <a:xfrm>
            <a:off x="9416128" y="1257299"/>
            <a:ext cx="2288434" cy="193282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17E88F8-1437-B44A-8086-0A4938D0B1C4}"/>
              </a:ext>
            </a:extLst>
          </p:cNvPr>
          <p:cNvSpPr/>
          <p:nvPr/>
        </p:nvSpPr>
        <p:spPr>
          <a:xfrm>
            <a:off x="2260599" y="4082141"/>
            <a:ext cx="2517019" cy="25170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A009B6A6-6007-6641-9EEF-C20F57BBF4B3}"/>
              </a:ext>
            </a:extLst>
          </p:cNvPr>
          <p:cNvSpPr/>
          <p:nvPr/>
        </p:nvSpPr>
        <p:spPr>
          <a:xfrm>
            <a:off x="7496604" y="4082142"/>
            <a:ext cx="2517019" cy="25170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Соединитель: изогнутый 11">
            <a:extLst>
              <a:ext uri="{FF2B5EF4-FFF2-40B4-BE49-F238E27FC236}">
                <a16:creationId xmlns:a16="http://schemas.microsoft.com/office/drawing/2014/main" id="{471F981D-560D-464F-93FF-C12FE0B4E28F}"/>
              </a:ext>
            </a:extLst>
          </p:cNvPr>
          <p:cNvCxnSpPr>
            <a:cxnSpLocks/>
            <a:stCxn id="9" idx="0"/>
            <a:endCxn id="4" idx="1"/>
          </p:cNvCxnSpPr>
          <p:nvPr/>
        </p:nvCxnSpPr>
        <p:spPr>
          <a:xfrm rot="16200000" flipV="1">
            <a:off x="2528221" y="3091252"/>
            <a:ext cx="892022" cy="108975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: изогнутый 26">
            <a:extLst>
              <a:ext uri="{FF2B5EF4-FFF2-40B4-BE49-F238E27FC236}">
                <a16:creationId xmlns:a16="http://schemas.microsoft.com/office/drawing/2014/main" id="{3B08F74D-01E5-6E4B-9795-2D7D52DB03A0}"/>
              </a:ext>
            </a:extLst>
          </p:cNvPr>
          <p:cNvCxnSpPr>
            <a:cxnSpLocks/>
            <a:stCxn id="11" idx="2"/>
          </p:cNvCxnSpPr>
          <p:nvPr/>
        </p:nvCxnSpPr>
        <p:spPr>
          <a:xfrm rot="10800000">
            <a:off x="2828162" y="2547560"/>
            <a:ext cx="4668443" cy="2793093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: изогнутый 31">
            <a:extLst>
              <a:ext uri="{FF2B5EF4-FFF2-40B4-BE49-F238E27FC236}">
                <a16:creationId xmlns:a16="http://schemas.microsoft.com/office/drawing/2014/main" id="{10C3CCA8-DB54-4340-B068-3C48607F0634}"/>
              </a:ext>
            </a:extLst>
          </p:cNvPr>
          <p:cNvCxnSpPr>
            <a:cxnSpLocks/>
            <a:stCxn id="11" idx="1"/>
          </p:cNvCxnSpPr>
          <p:nvPr/>
        </p:nvCxnSpPr>
        <p:spPr>
          <a:xfrm rot="16200000" flipV="1">
            <a:off x="6594001" y="3179539"/>
            <a:ext cx="1628930" cy="913494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оединитель: изогнутый 40">
            <a:extLst>
              <a:ext uri="{FF2B5EF4-FFF2-40B4-BE49-F238E27FC236}">
                <a16:creationId xmlns:a16="http://schemas.microsoft.com/office/drawing/2014/main" id="{1CBDD47C-DE96-4D4F-9068-D5A5549359BC}"/>
              </a:ext>
            </a:extLst>
          </p:cNvPr>
          <p:cNvCxnSpPr>
            <a:cxnSpLocks/>
            <a:stCxn id="11" idx="7"/>
          </p:cNvCxnSpPr>
          <p:nvPr/>
        </p:nvCxnSpPr>
        <p:spPr>
          <a:xfrm rot="5400000" flipH="1" flipV="1">
            <a:off x="9344282" y="3526833"/>
            <a:ext cx="1224650" cy="623186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99810" y="1887377"/>
            <a:ext cx="1994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8961" y="1918100"/>
            <a:ext cx="2053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651974" y="1641101"/>
            <a:ext cx="19981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Анализ продуктов деятельности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375695" y="4789315"/>
            <a:ext cx="2286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Младенческий и ранний возраст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705429" y="4703608"/>
            <a:ext cx="2099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и школьный возраст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15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0C4FC3-6854-4349-BA21-38B0A743B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57" y="220889"/>
            <a:ext cx="11339286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характеристика по результатам обследования</a:t>
            </a:r>
          </a:p>
        </p:txBody>
      </p:sp>
      <p:sp>
        <p:nvSpPr>
          <p:cNvPr id="4" name="Круг: прозрачная заливка 3">
            <a:extLst>
              <a:ext uri="{FF2B5EF4-FFF2-40B4-BE49-F238E27FC236}">
                <a16:creationId xmlns:a16="http://schemas.microsoft.com/office/drawing/2014/main" id="{7039D110-41E3-0448-8042-8FAD26C31F82}"/>
              </a:ext>
            </a:extLst>
          </p:cNvPr>
          <p:cNvSpPr/>
          <p:nvPr/>
        </p:nvSpPr>
        <p:spPr>
          <a:xfrm>
            <a:off x="2422071" y="2640768"/>
            <a:ext cx="7347858" cy="7520819"/>
          </a:xfrm>
          <a:prstGeom prst="donut">
            <a:avLst>
              <a:gd name="adj" fmla="val 25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9563A19-8238-4042-A77A-76FE0228E786}"/>
              </a:ext>
            </a:extLst>
          </p:cNvPr>
          <p:cNvSpPr/>
          <p:nvPr/>
        </p:nvSpPr>
        <p:spPr>
          <a:xfrm>
            <a:off x="2624222" y="2849917"/>
            <a:ext cx="1922689" cy="192268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BBB98C9A-D031-1546-84A9-9E14E77A681F}"/>
              </a:ext>
            </a:extLst>
          </p:cNvPr>
          <p:cNvSpPr/>
          <p:nvPr/>
        </p:nvSpPr>
        <p:spPr>
          <a:xfrm>
            <a:off x="1334408" y="4891544"/>
            <a:ext cx="1857525" cy="18575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374AA90-E3E5-A44B-A920-7006B4A12DB9}"/>
              </a:ext>
            </a:extLst>
          </p:cNvPr>
          <p:cNvSpPr/>
          <p:nvPr/>
        </p:nvSpPr>
        <p:spPr>
          <a:xfrm>
            <a:off x="5142597" y="1690687"/>
            <a:ext cx="1900161" cy="190016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2D3234F-A0FA-6A4B-9E94-B2A4B6A83BF5}"/>
              </a:ext>
            </a:extLst>
          </p:cNvPr>
          <p:cNvSpPr/>
          <p:nvPr/>
        </p:nvSpPr>
        <p:spPr>
          <a:xfrm>
            <a:off x="7633152" y="2849917"/>
            <a:ext cx="1857525" cy="18575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B478FEF1-4837-4E4E-94D4-C8E99DD49D4A}"/>
              </a:ext>
            </a:extLst>
          </p:cNvPr>
          <p:cNvSpPr/>
          <p:nvPr/>
        </p:nvSpPr>
        <p:spPr>
          <a:xfrm>
            <a:off x="8845853" y="4891544"/>
            <a:ext cx="1848152" cy="18481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07974" y="1951672"/>
            <a:ext cx="13694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потери слуха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5179" y="3125539"/>
            <a:ext cx="1486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речевого развития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10381" y="3011042"/>
            <a:ext cx="210306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двигательной сферы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10153" y="5152803"/>
            <a:ext cx="1706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интеллект. развития 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828201" y="5291302"/>
            <a:ext cx="1883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сопутствующих нарушений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4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DBF25D1-FD27-9E4F-AF99-800DBC5B4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90" y="128587"/>
            <a:ext cx="11412820" cy="11169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психолого-педагогического изучения детей с нарушениями зрения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D3217B2-ED1F-A645-A919-265F571BB5CD}"/>
              </a:ext>
            </a:extLst>
          </p:cNvPr>
          <p:cNvSpPr txBox="1">
            <a:spLocks/>
          </p:cNvSpPr>
          <p:nvPr/>
        </p:nvSpPr>
        <p:spPr>
          <a:xfrm>
            <a:off x="257025" y="1856619"/>
            <a:ext cx="4943928" cy="3144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зрения приводят к отклонению в развитии</a:t>
            </a:r>
          </a:p>
        </p:txBody>
      </p:sp>
      <p:sp>
        <p:nvSpPr>
          <p:cNvPr id="4" name="Шестиугольник 3">
            <a:extLst>
              <a:ext uri="{FF2B5EF4-FFF2-40B4-BE49-F238E27FC236}">
                <a16:creationId xmlns:a16="http://schemas.microsoft.com/office/drawing/2014/main" id="{6882DD15-1918-464A-9348-7FBEB6822667}"/>
              </a:ext>
            </a:extLst>
          </p:cNvPr>
          <p:cNvSpPr/>
          <p:nvPr/>
        </p:nvSpPr>
        <p:spPr>
          <a:xfrm>
            <a:off x="6096000" y="1439182"/>
            <a:ext cx="2832052" cy="2441424"/>
          </a:xfrm>
          <a:prstGeom prst="hexag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300378" y="1951672"/>
            <a:ext cx="24232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видов познавательной деятельности </a:t>
            </a:r>
          </a:p>
          <a:p>
            <a:endParaRPr lang="ru-RU" dirty="0"/>
          </a:p>
        </p:txBody>
      </p:sp>
      <p:sp>
        <p:nvSpPr>
          <p:cNvPr id="6" name="Шестиугольник 5">
            <a:extLst>
              <a:ext uri="{FF2B5EF4-FFF2-40B4-BE49-F238E27FC236}">
                <a16:creationId xmlns:a16="http://schemas.microsoft.com/office/drawing/2014/main" id="{6882DD15-1918-464A-9348-7FBEB6822667}"/>
              </a:ext>
            </a:extLst>
          </p:cNvPr>
          <p:cNvSpPr/>
          <p:nvPr/>
        </p:nvSpPr>
        <p:spPr>
          <a:xfrm>
            <a:off x="6096000" y="4191907"/>
            <a:ext cx="2832052" cy="2441424"/>
          </a:xfrm>
          <a:prstGeom prst="hexag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Шестиугольник 6">
            <a:extLst>
              <a:ext uri="{FF2B5EF4-FFF2-40B4-BE49-F238E27FC236}">
                <a16:creationId xmlns:a16="http://schemas.microsoft.com/office/drawing/2014/main" id="{6882DD15-1918-464A-9348-7FBEB6822667}"/>
              </a:ext>
            </a:extLst>
          </p:cNvPr>
          <p:cNvSpPr/>
          <p:nvPr/>
        </p:nvSpPr>
        <p:spPr>
          <a:xfrm>
            <a:off x="8749048" y="2815545"/>
            <a:ext cx="2832052" cy="2441424"/>
          </a:xfrm>
          <a:prstGeom prst="hexag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69843" y="4812454"/>
            <a:ext cx="2284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Эмоционально-волевой сферы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39691" y="3559203"/>
            <a:ext cx="22507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Личностной сферы</a:t>
            </a:r>
          </a:p>
        </p:txBody>
      </p:sp>
    </p:spTree>
    <p:extLst>
      <p:ext uri="{BB962C8B-B14F-4D97-AF65-F5344CB8AC3E}">
        <p14:creationId xmlns:p14="http://schemas.microsoft.com/office/powerpoint/2010/main" val="58164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9C8D1-E4E5-7B47-9128-FA9997B0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65" y="1527024"/>
            <a:ext cx="5194903" cy="4006548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организации проведения обследования </a:t>
            </a:r>
          </a:p>
        </p:txBody>
      </p:sp>
      <p:sp>
        <p:nvSpPr>
          <p:cNvPr id="20" name="Шестиугольник 19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2352677"/>
            <a:ext cx="2395578" cy="2070602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Шестиугольник 7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6172631" y="3387978"/>
            <a:ext cx="2395578" cy="2070602"/>
          </a:xfrm>
          <a:prstGeom prst="hexagon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Шестиугольник 8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6172631" y="1317376"/>
            <a:ext cx="2395578" cy="2070602"/>
          </a:xfrm>
          <a:prstGeom prst="hexagon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Шестиугольник 9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282075"/>
            <a:ext cx="2395578" cy="2070602"/>
          </a:xfrm>
          <a:prstGeom prst="hexagon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Шестиугольник 10">
            <a:extLst>
              <a:ext uri="{FF2B5EF4-FFF2-40B4-BE49-F238E27FC236}">
                <a16:creationId xmlns:a16="http://schemas.microsoft.com/office/drawing/2014/main" id="{AF32131B-64CF-614E-8653-93A7ABFA94EF}"/>
              </a:ext>
            </a:extLst>
          </p:cNvPr>
          <p:cNvSpPr/>
          <p:nvPr/>
        </p:nvSpPr>
        <p:spPr>
          <a:xfrm>
            <a:off x="8046183" y="4423279"/>
            <a:ext cx="2395578" cy="2070602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177407" y="728662"/>
            <a:ext cx="2133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историей развития ребенка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98882" y="1752513"/>
            <a:ext cx="174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 поведением и деятельностью ребенка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2697" y="3925266"/>
            <a:ext cx="1855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 с ребенком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0147" y="4862236"/>
            <a:ext cx="1742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места проведения обследования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41957" y="2838444"/>
            <a:ext cx="2122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методик, соответствующих цели обследования </a:t>
            </a:r>
          </a:p>
        </p:txBody>
      </p:sp>
    </p:spTree>
    <p:extLst>
      <p:ext uri="{BB962C8B-B14F-4D97-AF65-F5344CB8AC3E}">
        <p14:creationId xmlns:p14="http://schemas.microsoft.com/office/powerpoint/2010/main" val="1176330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9C8D1-E4E5-7B47-9128-FA9997B0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30364"/>
            <a:ext cx="4801205" cy="423106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Специфические требования к организации проведения обследования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B9C5D87-2CD0-8047-9F6B-14C6D64DAFBA}"/>
              </a:ext>
            </a:extLst>
          </p:cNvPr>
          <p:cNvSpPr/>
          <p:nvPr/>
        </p:nvSpPr>
        <p:spPr>
          <a:xfrm>
            <a:off x="5328936" y="505656"/>
            <a:ext cx="2926368" cy="292636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6023022-CBD4-7A48-B772-E71412558944}"/>
              </a:ext>
            </a:extLst>
          </p:cNvPr>
          <p:cNvSpPr/>
          <p:nvPr/>
        </p:nvSpPr>
        <p:spPr>
          <a:xfrm>
            <a:off x="8255304" y="505656"/>
            <a:ext cx="2926368" cy="2926368"/>
          </a:xfrm>
          <a:prstGeom prst="rect">
            <a:avLst/>
          </a:prstGeom>
          <a:solidFill>
            <a:schemeClr val="bg1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0166A70-0797-054A-80AF-DDB5E3AAE756}"/>
              </a:ext>
            </a:extLst>
          </p:cNvPr>
          <p:cNvSpPr/>
          <p:nvPr/>
        </p:nvSpPr>
        <p:spPr>
          <a:xfrm>
            <a:off x="8255304" y="3432024"/>
            <a:ext cx="2926368" cy="292636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3D58D79-3F40-5B43-90F5-5B3099606367}"/>
              </a:ext>
            </a:extLst>
          </p:cNvPr>
          <p:cNvSpPr/>
          <p:nvPr/>
        </p:nvSpPr>
        <p:spPr>
          <a:xfrm>
            <a:off x="5328936" y="3432024"/>
            <a:ext cx="2926368" cy="2926368"/>
          </a:xfrm>
          <a:prstGeom prst="rect">
            <a:avLst/>
          </a:prstGeom>
          <a:solidFill>
            <a:schemeClr val="bg1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1F08F6CE-0427-6949-A04E-4EC6E50B8C9F}"/>
              </a:ext>
            </a:extLst>
          </p:cNvPr>
          <p:cNvSpPr/>
          <p:nvPr/>
        </p:nvSpPr>
        <p:spPr>
          <a:xfrm>
            <a:off x="6123213" y="2231495"/>
            <a:ext cx="1285119" cy="18957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408AB3C-4A54-124E-9CE1-CC74BEB4AC73}"/>
              </a:ext>
            </a:extLst>
          </p:cNvPr>
          <p:cNvSpPr/>
          <p:nvPr/>
        </p:nvSpPr>
        <p:spPr>
          <a:xfrm rot="5400000">
            <a:off x="7324766" y="1014863"/>
            <a:ext cx="1285119" cy="18957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1BA8C1D-470A-004C-9ABA-AEFA4775EA63}"/>
              </a:ext>
            </a:extLst>
          </p:cNvPr>
          <p:cNvSpPr/>
          <p:nvPr/>
        </p:nvSpPr>
        <p:spPr>
          <a:xfrm rot="5400000">
            <a:off x="7324765" y="4090686"/>
            <a:ext cx="1285119" cy="1895707"/>
          </a:xfrm>
          <a:prstGeom prst="ellipse">
            <a:avLst/>
          </a:prstGeom>
          <a:solidFill>
            <a:schemeClr val="bg1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FEF23060-A278-7E4F-944A-D6E7AAA03F66}"/>
              </a:ext>
            </a:extLst>
          </p:cNvPr>
          <p:cNvSpPr/>
          <p:nvPr/>
        </p:nvSpPr>
        <p:spPr>
          <a:xfrm>
            <a:off x="9119591" y="2231494"/>
            <a:ext cx="1285119" cy="1895707"/>
          </a:xfrm>
          <a:prstGeom prst="ellipse">
            <a:avLst/>
          </a:prstGeom>
          <a:solidFill>
            <a:schemeClr val="bg1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452040" y="1493170"/>
            <a:ext cx="2726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Соответствующая освещенность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49581" y="1123838"/>
            <a:ext cx="2054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непрерывной зрительной нагрузки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1388" y="4228693"/>
            <a:ext cx="22487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вида деятельности, на не связанную со зрительным напряжением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15178" y="4419537"/>
            <a:ext cx="2076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требования к наглядности</a:t>
            </a:r>
          </a:p>
        </p:txBody>
      </p:sp>
    </p:spTree>
    <p:extLst>
      <p:ext uri="{BB962C8B-B14F-4D97-AF65-F5344CB8AC3E}">
        <p14:creationId xmlns:p14="http://schemas.microsoft.com/office/powerpoint/2010/main" val="718625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B944F-FF49-1B49-8580-7B7DCE982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90" y="522288"/>
            <a:ext cx="11889619" cy="11165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обследования детей с нарушениями зрения определяются критическими периодами развития</a:t>
            </a:r>
          </a:p>
        </p:txBody>
      </p:sp>
      <p:sp>
        <p:nvSpPr>
          <p:cNvPr id="4" name="Шестиугольник 3">
            <a:extLst>
              <a:ext uri="{FF2B5EF4-FFF2-40B4-BE49-F238E27FC236}">
                <a16:creationId xmlns:a16="http://schemas.microsoft.com/office/drawing/2014/main" id="{CF1A66FB-9171-7640-BCCB-8B52BED9CBEE}"/>
              </a:ext>
            </a:extLst>
          </p:cNvPr>
          <p:cNvSpPr/>
          <p:nvPr/>
        </p:nvSpPr>
        <p:spPr>
          <a:xfrm>
            <a:off x="4416600" y="2555421"/>
            <a:ext cx="3661180" cy="315619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естиугольник 4">
            <a:extLst>
              <a:ext uri="{FF2B5EF4-FFF2-40B4-BE49-F238E27FC236}">
                <a16:creationId xmlns:a16="http://schemas.microsoft.com/office/drawing/2014/main" id="{9AA5AE79-E142-6546-BBB7-8822E92971B7}"/>
              </a:ext>
            </a:extLst>
          </p:cNvPr>
          <p:cNvSpPr/>
          <p:nvPr/>
        </p:nvSpPr>
        <p:spPr>
          <a:xfrm>
            <a:off x="755420" y="2555421"/>
            <a:ext cx="3661180" cy="315619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>
            <a:extLst>
              <a:ext uri="{FF2B5EF4-FFF2-40B4-BE49-F238E27FC236}">
                <a16:creationId xmlns:a16="http://schemas.microsoft.com/office/drawing/2014/main" id="{A81B9192-06B0-C242-82CE-3C0DDE64807E}"/>
              </a:ext>
            </a:extLst>
          </p:cNvPr>
          <p:cNvSpPr/>
          <p:nvPr/>
        </p:nvSpPr>
        <p:spPr>
          <a:xfrm>
            <a:off x="8077780" y="2555421"/>
            <a:ext cx="3661180" cy="315619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7278" y="3164020"/>
            <a:ext cx="23574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осознания своего отличия от нормально видящих детей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39871" y="3184790"/>
            <a:ext cx="2814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подготовки и  перехода ребенка к школьному обучению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01051" y="3164020"/>
            <a:ext cx="2814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перехода к обучению в средних классах общеобразовательной или специальной школы </a:t>
            </a:r>
          </a:p>
        </p:txBody>
      </p:sp>
    </p:spTree>
    <p:extLst>
      <p:ext uri="{BB962C8B-B14F-4D97-AF65-F5344CB8AC3E}">
        <p14:creationId xmlns:p14="http://schemas.microsoft.com/office/powerpoint/2010/main" val="2271606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350</Words>
  <Application>Microsoft Office PowerPoint</Application>
  <PresentationFormat>Широкоэкранный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Дети с сенсорными нарушениями</vt:lpstr>
      <vt:lpstr>Особенности психолого-педагогического изучения детей с нарушениями слуха</vt:lpstr>
      <vt:lpstr>Методы психолого-педагогического изучения</vt:lpstr>
      <vt:lpstr>Заключение и психолого-педагогическая характеристика по результатам обследования</vt:lpstr>
      <vt:lpstr>Особенности психолого-педагогического изучения детей с нарушениями зрения</vt:lpstr>
      <vt:lpstr>Общие требования к организации проведения обследования </vt:lpstr>
      <vt:lpstr>Специфические требования к организации проведения обследования </vt:lpstr>
      <vt:lpstr>Направления обследования детей с нарушениями зрения определяются критическими периодами развития</vt:lpstr>
      <vt:lpstr>Презентация PowerPoint</vt:lpstr>
      <vt:lpstr>Презентация PowerPoint</vt:lpstr>
      <vt:lpstr>Презентация PowerPoint</vt:lpstr>
      <vt:lpstr>Стимульный материал должен отвечать ряду условий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диагностики развития детей с сенсорными нарушениями</dc:title>
  <cp:lastModifiedBy>Дарья Макарова</cp:lastModifiedBy>
  <cp:revision>14</cp:revision>
  <dcterms:modified xsi:type="dcterms:W3CDTF">2022-02-17T13:15:43Z</dcterms:modified>
</cp:coreProperties>
</file>