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725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45C6803-F292-4C4D-80CB-47636AE72E2D}" type="datetimeFigureOut">
              <a:rPr lang="ru-RU" smtClean="0"/>
              <a:t>17.02.2022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0E46135-FFA7-44EC-A206-D7B2F387EB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00219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E46135-FFA7-44EC-A206-D7B2F387EB79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95722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C504E-4262-4627-8500-F5D2D1AF3DB9}" type="datetimeFigureOut">
              <a:rPr lang="ru-RU" smtClean="0"/>
              <a:t>17.02.2022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01D6C-9BF5-4B48-8353-7EB928574F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10800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C504E-4262-4627-8500-F5D2D1AF3DB9}" type="datetimeFigureOut">
              <a:rPr lang="ru-RU" smtClean="0"/>
              <a:t>17.02.2022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01D6C-9BF5-4B48-8353-7EB928574F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92493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C504E-4262-4627-8500-F5D2D1AF3DB9}" type="datetimeFigureOut">
              <a:rPr lang="ru-RU" smtClean="0"/>
              <a:t>17.02.2022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01D6C-9BF5-4B48-8353-7EB928574F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03833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C504E-4262-4627-8500-F5D2D1AF3DB9}" type="datetimeFigureOut">
              <a:rPr lang="ru-RU" smtClean="0"/>
              <a:t>17.02.2022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01D6C-9BF5-4B48-8353-7EB928574F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48872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C504E-4262-4627-8500-F5D2D1AF3DB9}" type="datetimeFigureOut">
              <a:rPr lang="ru-RU" smtClean="0"/>
              <a:t>17.02.2022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01D6C-9BF5-4B48-8353-7EB928574F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44370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C504E-4262-4627-8500-F5D2D1AF3DB9}" type="datetimeFigureOut">
              <a:rPr lang="ru-RU" smtClean="0"/>
              <a:t>17.02.2022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01D6C-9BF5-4B48-8353-7EB928574F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62113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C504E-4262-4627-8500-F5D2D1AF3DB9}" type="datetimeFigureOut">
              <a:rPr lang="ru-RU" smtClean="0"/>
              <a:t>17.02.2022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01D6C-9BF5-4B48-8353-7EB928574F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64782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C504E-4262-4627-8500-F5D2D1AF3DB9}" type="datetimeFigureOut">
              <a:rPr lang="ru-RU" smtClean="0"/>
              <a:t>17.02.2022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01D6C-9BF5-4B48-8353-7EB928574F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58283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C504E-4262-4627-8500-F5D2D1AF3DB9}" type="datetimeFigureOut">
              <a:rPr lang="ru-RU" smtClean="0"/>
              <a:t>17.02.2022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01D6C-9BF5-4B48-8353-7EB928574F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19208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C504E-4262-4627-8500-F5D2D1AF3DB9}" type="datetimeFigureOut">
              <a:rPr lang="ru-RU" smtClean="0"/>
              <a:t>17.02.2022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01D6C-9BF5-4B48-8353-7EB928574F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52602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C504E-4262-4627-8500-F5D2D1AF3DB9}" type="datetimeFigureOut">
              <a:rPr lang="ru-RU" smtClean="0"/>
              <a:t>17.02.2022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01D6C-9BF5-4B48-8353-7EB928574F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65278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4C504E-4262-4627-8500-F5D2D1AF3DB9}" type="datetimeFigureOut">
              <a:rPr lang="ru-RU" smtClean="0"/>
              <a:t>17.02.2022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901D6C-9BF5-4B48-8353-7EB928574F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03919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dirty="0">
                <a:latin typeface="Cambria" panose="02040503050406030204" pitchFamily="18" charset="0"/>
              </a:rPr>
              <a:t>Поэзия серебряного века</a:t>
            </a:r>
            <a:endParaRPr lang="ru-RU" dirty="0">
              <a:latin typeface="Cambria" panose="020405030504060302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r"/>
            <a:r>
              <a:rPr lang="ru-RU" dirty="0">
                <a:latin typeface="Cambria" panose="02040503050406030204" pitchFamily="18" charset="0"/>
              </a:rPr>
              <a:t>Булыга Людмила</a:t>
            </a:r>
          </a:p>
          <a:p>
            <a:pPr algn="r"/>
            <a:r>
              <a:rPr lang="ru-RU" dirty="0">
                <a:latin typeface="Cambria" panose="02040503050406030204" pitchFamily="18" charset="0"/>
              </a:rPr>
              <a:t>МБОУ «ЕСШ №8» г. Елизово, Камчатский край</a:t>
            </a:r>
          </a:p>
          <a:p>
            <a:pPr algn="r"/>
            <a:endParaRPr lang="ru-RU" dirty="0"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085564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1397193" y="6176963"/>
            <a:ext cx="191751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i="0" dirty="0">
                <a:solidFill>
                  <a:srgbClr val="000000"/>
                </a:solidFill>
                <a:effectLst/>
                <a:latin typeface="Cambria" panose="02040503050406030204" pitchFamily="18" charset="0"/>
              </a:rPr>
              <a:t>Валерий Брюсов</a:t>
            </a:r>
            <a:endParaRPr lang="ru-RU" dirty="0">
              <a:latin typeface="Cambria" panose="02040503050406030204" pitchFamily="18" charset="0"/>
            </a:endParaRPr>
          </a:p>
        </p:txBody>
      </p:sp>
      <p:pic>
        <p:nvPicPr>
          <p:cNvPr id="1026" name="Picture 2" descr="ÐÐ°ÑÑÐ¸Ð½ÐºÐ¸ Ð¿Ð¾ Ð·Ð°Ð¿ÑÐ¾ÑÑ Ð±ÑÑÑÐ¾Ð² ÑÑÐ¸ÑÐ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2664" y="258617"/>
            <a:ext cx="4022805" cy="57727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5957455" y="953031"/>
            <a:ext cx="6096000" cy="5078313"/>
          </a:xfrm>
          <a:prstGeom prst="rect">
            <a:avLst/>
          </a:prstGeom>
        </p:spPr>
        <p:txBody>
          <a:bodyPr>
            <a:spAutoFit/>
          </a:bodyPr>
          <a:lstStyle/>
          <a:p>
            <a:br>
              <a:rPr lang="ru-RU" b="1" i="0" dirty="0">
                <a:solidFill>
                  <a:srgbClr val="000000"/>
                </a:solidFill>
                <a:effectLst/>
                <a:latin typeface="Cambria" panose="02040503050406030204" pitchFamily="18" charset="0"/>
              </a:rPr>
            </a:br>
            <a:r>
              <a:rPr lang="ru-RU" b="1" i="0" dirty="0">
                <a:solidFill>
                  <a:srgbClr val="000000"/>
                </a:solidFill>
                <a:effectLst/>
                <a:latin typeface="Cambria" panose="02040503050406030204" pitchFamily="18" charset="0"/>
              </a:rPr>
              <a:t>В прошлом</a:t>
            </a:r>
            <a:br>
              <a:rPr lang="ru-RU" b="0" i="0" dirty="0">
                <a:solidFill>
                  <a:srgbClr val="000000"/>
                </a:solidFill>
                <a:effectLst/>
                <a:latin typeface="Cambria" panose="02040503050406030204" pitchFamily="18" charset="0"/>
              </a:rPr>
            </a:br>
            <a:br>
              <a:rPr lang="ru-RU" b="0" i="0" dirty="0">
                <a:solidFill>
                  <a:srgbClr val="000000"/>
                </a:solidFill>
                <a:effectLst/>
                <a:latin typeface="Cambria" panose="02040503050406030204" pitchFamily="18" charset="0"/>
              </a:rPr>
            </a:br>
            <a:r>
              <a:rPr lang="ru-RU" b="0" i="0" dirty="0">
                <a:solidFill>
                  <a:srgbClr val="000000"/>
                </a:solidFill>
                <a:effectLst/>
                <a:latin typeface="Cambria" panose="02040503050406030204" pitchFamily="18" charset="0"/>
              </a:rPr>
              <a:t>Ты не ведала слов отреченья.</a:t>
            </a:r>
            <a:br>
              <a:rPr lang="ru-RU" b="0" i="0" dirty="0">
                <a:solidFill>
                  <a:srgbClr val="000000"/>
                </a:solidFill>
                <a:effectLst/>
                <a:latin typeface="Cambria" panose="02040503050406030204" pitchFamily="18" charset="0"/>
              </a:rPr>
            </a:br>
            <a:r>
              <a:rPr lang="ru-RU" b="0" i="0" dirty="0">
                <a:solidFill>
                  <a:srgbClr val="000000"/>
                </a:solidFill>
                <a:effectLst/>
                <a:latin typeface="Cambria" panose="02040503050406030204" pitchFamily="18" charset="0"/>
              </a:rPr>
              <a:t>Опустивши задумчивый взор,</a:t>
            </a:r>
            <a:br>
              <a:rPr lang="ru-RU" b="0" i="0" dirty="0">
                <a:solidFill>
                  <a:srgbClr val="000000"/>
                </a:solidFill>
                <a:effectLst/>
                <a:latin typeface="Cambria" panose="02040503050406030204" pitchFamily="18" charset="0"/>
              </a:rPr>
            </a:br>
            <a:r>
              <a:rPr lang="ru-RU" b="0" i="0" dirty="0">
                <a:solidFill>
                  <a:srgbClr val="000000"/>
                </a:solidFill>
                <a:effectLst/>
                <a:latin typeface="Cambria" panose="02040503050406030204" pitchFamily="18" charset="0"/>
              </a:rPr>
              <a:t>Точно в церковь ты шла на мученья,</a:t>
            </a:r>
            <a:br>
              <a:rPr lang="ru-RU" b="0" i="0" dirty="0">
                <a:solidFill>
                  <a:srgbClr val="000000"/>
                </a:solidFill>
                <a:effectLst/>
                <a:latin typeface="Cambria" panose="02040503050406030204" pitchFamily="18" charset="0"/>
              </a:rPr>
            </a:br>
            <a:r>
              <a:rPr lang="ru-RU" b="0" i="0" dirty="0">
                <a:solidFill>
                  <a:srgbClr val="000000"/>
                </a:solidFill>
                <a:effectLst/>
                <a:latin typeface="Cambria" panose="02040503050406030204" pitchFamily="18" charset="0"/>
              </a:rPr>
              <a:t>Обнаженной забыла позор.</a:t>
            </a:r>
            <a:br>
              <a:rPr lang="ru-RU" b="0" i="0" dirty="0">
                <a:solidFill>
                  <a:srgbClr val="000000"/>
                </a:solidFill>
                <a:effectLst/>
                <a:latin typeface="Cambria" panose="02040503050406030204" pitchFamily="18" charset="0"/>
              </a:rPr>
            </a:br>
            <a:br>
              <a:rPr lang="ru-RU" b="0" i="0" dirty="0">
                <a:solidFill>
                  <a:srgbClr val="000000"/>
                </a:solidFill>
                <a:effectLst/>
                <a:latin typeface="Cambria" panose="02040503050406030204" pitchFamily="18" charset="0"/>
              </a:rPr>
            </a:br>
            <a:r>
              <a:rPr lang="ru-RU" b="0" i="0" dirty="0">
                <a:solidFill>
                  <a:srgbClr val="000000"/>
                </a:solidFill>
                <a:effectLst/>
                <a:latin typeface="Cambria" panose="02040503050406030204" pitchFamily="18" charset="0"/>
              </a:rPr>
              <a:t>Вся полна неизменной печали,</a:t>
            </a:r>
            <a:br>
              <a:rPr lang="ru-RU" b="0" i="0" dirty="0">
                <a:solidFill>
                  <a:srgbClr val="000000"/>
                </a:solidFill>
                <a:effectLst/>
                <a:latin typeface="Cambria" panose="02040503050406030204" pitchFamily="18" charset="0"/>
              </a:rPr>
            </a:br>
            <a:r>
              <a:rPr lang="ru-RU" b="0" i="0" dirty="0">
                <a:solidFill>
                  <a:srgbClr val="000000"/>
                </a:solidFill>
                <a:effectLst/>
                <a:latin typeface="Cambria" panose="02040503050406030204" pitchFamily="18" charset="0"/>
              </a:rPr>
              <a:t>Прислонилась ты молча к столбу,-</a:t>
            </a:r>
            <a:br>
              <a:rPr lang="ru-RU" b="0" i="0" dirty="0">
                <a:solidFill>
                  <a:srgbClr val="000000"/>
                </a:solidFill>
                <a:effectLst/>
                <a:latin typeface="Cambria" panose="02040503050406030204" pitchFamily="18" charset="0"/>
              </a:rPr>
            </a:br>
            <a:r>
              <a:rPr lang="ru-RU" b="0" i="0" dirty="0">
                <a:solidFill>
                  <a:srgbClr val="000000"/>
                </a:solidFill>
                <a:effectLst/>
                <a:latin typeface="Cambria" panose="02040503050406030204" pitchFamily="18" charset="0"/>
              </a:rPr>
              <a:t>И соломой тебя увенчали,</a:t>
            </a:r>
            <a:br>
              <a:rPr lang="ru-RU" b="0" i="0" dirty="0">
                <a:solidFill>
                  <a:srgbClr val="000000"/>
                </a:solidFill>
                <a:effectLst/>
                <a:latin typeface="Cambria" panose="02040503050406030204" pitchFamily="18" charset="0"/>
              </a:rPr>
            </a:br>
            <a:r>
              <a:rPr lang="ru-RU" b="0" i="0" dirty="0">
                <a:solidFill>
                  <a:srgbClr val="000000"/>
                </a:solidFill>
                <a:effectLst/>
                <a:latin typeface="Cambria" panose="02040503050406030204" pitchFamily="18" charset="0"/>
              </a:rPr>
              <a:t>И клеймо наложили на лбу.</a:t>
            </a:r>
            <a:br>
              <a:rPr lang="ru-RU" b="0" i="0" dirty="0">
                <a:solidFill>
                  <a:srgbClr val="000000"/>
                </a:solidFill>
                <a:effectLst/>
                <a:latin typeface="Cambria" panose="02040503050406030204" pitchFamily="18" charset="0"/>
              </a:rPr>
            </a:br>
            <a:br>
              <a:rPr lang="ru-RU" b="0" i="0" dirty="0">
                <a:solidFill>
                  <a:srgbClr val="000000"/>
                </a:solidFill>
                <a:effectLst/>
                <a:latin typeface="Cambria" panose="02040503050406030204" pitchFamily="18" charset="0"/>
              </a:rPr>
            </a:br>
            <a:r>
              <a:rPr lang="ru-RU" b="0" i="0" dirty="0">
                <a:solidFill>
                  <a:srgbClr val="000000"/>
                </a:solidFill>
                <a:effectLst/>
                <a:latin typeface="Cambria" panose="02040503050406030204" pitchFamily="18" charset="0"/>
              </a:rPr>
              <a:t>А потом, когда смели бичами</a:t>
            </a:r>
            <a:br>
              <a:rPr lang="ru-RU" b="0" i="0" dirty="0">
                <a:solidFill>
                  <a:srgbClr val="000000"/>
                </a:solidFill>
                <a:effectLst/>
                <a:latin typeface="Cambria" panose="02040503050406030204" pitchFamily="18" charset="0"/>
              </a:rPr>
            </a:br>
            <a:r>
              <a:rPr lang="ru-RU" b="0" i="0" dirty="0">
                <a:solidFill>
                  <a:srgbClr val="000000"/>
                </a:solidFill>
                <a:effectLst/>
                <a:latin typeface="Cambria" panose="02040503050406030204" pitchFamily="18" charset="0"/>
              </a:rPr>
              <a:t>Это детское тело терзать,</a:t>
            </a:r>
            <a:br>
              <a:rPr lang="ru-RU" b="0" i="0" dirty="0">
                <a:solidFill>
                  <a:srgbClr val="000000"/>
                </a:solidFill>
                <a:effectLst/>
                <a:latin typeface="Cambria" panose="02040503050406030204" pitchFamily="18" charset="0"/>
              </a:rPr>
            </a:br>
            <a:r>
              <a:rPr lang="ru-RU" b="0" i="0" dirty="0">
                <a:solidFill>
                  <a:srgbClr val="000000"/>
                </a:solidFill>
                <a:effectLst/>
                <a:latin typeface="Cambria" panose="02040503050406030204" pitchFamily="18" charset="0"/>
              </a:rPr>
              <a:t>Вся в крови поднята палачами,</a:t>
            </a:r>
            <a:br>
              <a:rPr lang="ru-RU" b="0" i="0" dirty="0">
                <a:solidFill>
                  <a:srgbClr val="000000"/>
                </a:solidFill>
                <a:effectLst/>
                <a:latin typeface="Cambria" panose="02040503050406030204" pitchFamily="18" charset="0"/>
              </a:rPr>
            </a:br>
            <a:r>
              <a:rPr lang="ru-RU" b="0" i="0" dirty="0">
                <a:solidFill>
                  <a:srgbClr val="000000"/>
                </a:solidFill>
                <a:effectLst/>
                <a:latin typeface="Cambria" panose="02040503050406030204" pitchFamily="18" charset="0"/>
              </a:rPr>
              <a:t>"Я люблю" ты хотела сказать. </a:t>
            </a:r>
            <a:br>
              <a:rPr lang="ru-RU" dirty="0">
                <a:latin typeface="Cambria" panose="02040503050406030204" pitchFamily="18" charset="0"/>
              </a:rPr>
            </a:br>
            <a:endParaRPr lang="ru-RU" dirty="0"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020963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6604000" y="1388331"/>
            <a:ext cx="4491182" cy="43566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latin typeface="Cambria" panose="02040503050406030204" pitchFamily="18" charset="0"/>
              </a:rPr>
              <a:t>«О, я хочу безумно жить»</a:t>
            </a:r>
          </a:p>
          <a:p>
            <a:endParaRPr lang="ru-RU" b="0" i="0" dirty="0">
              <a:effectLst/>
              <a:latin typeface="Cambria" panose="02040503050406030204" pitchFamily="18" charset="0"/>
            </a:endParaRPr>
          </a:p>
          <a:p>
            <a:r>
              <a:rPr lang="ru-RU" b="0" i="0" dirty="0">
                <a:effectLst/>
                <a:latin typeface="Cambria" panose="02040503050406030204" pitchFamily="18" charset="0"/>
              </a:rPr>
              <a:t>О, я хочу безумно жить:</a:t>
            </a:r>
            <a:br>
              <a:rPr lang="ru-RU" b="0" i="0" dirty="0">
                <a:effectLst/>
                <a:latin typeface="Cambria" panose="02040503050406030204" pitchFamily="18" charset="0"/>
              </a:rPr>
            </a:br>
            <a:r>
              <a:rPr lang="ru-RU" b="0" i="0" dirty="0">
                <a:effectLst/>
                <a:latin typeface="Cambria" panose="02040503050406030204" pitchFamily="18" charset="0"/>
              </a:rPr>
              <a:t>Всё сущее — увековечить,</a:t>
            </a:r>
            <a:br>
              <a:rPr lang="ru-RU" b="0" i="0" dirty="0">
                <a:effectLst/>
                <a:latin typeface="Cambria" panose="02040503050406030204" pitchFamily="18" charset="0"/>
              </a:rPr>
            </a:br>
            <a:r>
              <a:rPr lang="ru-RU" b="0" i="0" dirty="0">
                <a:effectLst/>
                <a:latin typeface="Cambria" panose="02040503050406030204" pitchFamily="18" charset="0"/>
              </a:rPr>
              <a:t>Безличное — </a:t>
            </a:r>
            <a:r>
              <a:rPr lang="ru-RU" b="0" i="0" dirty="0" err="1">
                <a:effectLst/>
                <a:latin typeface="Cambria" panose="02040503050406030204" pitchFamily="18" charset="0"/>
              </a:rPr>
              <a:t>вочеловечить</a:t>
            </a:r>
            <a:r>
              <a:rPr lang="ru-RU" b="0" i="0" dirty="0">
                <a:effectLst/>
                <a:latin typeface="Cambria" panose="02040503050406030204" pitchFamily="18" charset="0"/>
              </a:rPr>
              <a:t>,</a:t>
            </a:r>
            <a:br>
              <a:rPr lang="ru-RU" b="0" i="0" dirty="0">
                <a:effectLst/>
                <a:latin typeface="Cambria" panose="02040503050406030204" pitchFamily="18" charset="0"/>
              </a:rPr>
            </a:br>
            <a:r>
              <a:rPr lang="ru-RU" b="0" i="0" dirty="0">
                <a:effectLst/>
                <a:latin typeface="Cambria" panose="02040503050406030204" pitchFamily="18" charset="0"/>
              </a:rPr>
              <a:t>Несбывшееся — воплотить!</a:t>
            </a:r>
          </a:p>
          <a:p>
            <a:r>
              <a:rPr lang="ru-RU" b="0" i="0" dirty="0">
                <a:effectLst/>
                <a:latin typeface="Cambria" panose="02040503050406030204" pitchFamily="18" charset="0"/>
              </a:rPr>
              <a:t>Пусть душит жизни сон тяжелый,</a:t>
            </a:r>
            <a:br>
              <a:rPr lang="ru-RU" b="0" i="0" dirty="0">
                <a:effectLst/>
                <a:latin typeface="Cambria" panose="02040503050406030204" pitchFamily="18" charset="0"/>
              </a:rPr>
            </a:br>
            <a:r>
              <a:rPr lang="ru-RU" b="0" i="0" dirty="0">
                <a:effectLst/>
                <a:latin typeface="Cambria" panose="02040503050406030204" pitchFamily="18" charset="0"/>
              </a:rPr>
              <a:t>Пусть задыхаюсь в этом сне,-</a:t>
            </a:r>
            <a:br>
              <a:rPr lang="ru-RU" b="0" i="0" dirty="0">
                <a:effectLst/>
                <a:latin typeface="Cambria" panose="02040503050406030204" pitchFamily="18" charset="0"/>
              </a:rPr>
            </a:br>
            <a:r>
              <a:rPr lang="ru-RU" b="0" i="0" dirty="0">
                <a:effectLst/>
                <a:latin typeface="Cambria" panose="02040503050406030204" pitchFamily="18" charset="0"/>
              </a:rPr>
              <a:t>Быть может, юноша весёлый</a:t>
            </a:r>
            <a:br>
              <a:rPr lang="ru-RU" b="0" i="0" dirty="0">
                <a:effectLst/>
                <a:latin typeface="Cambria" panose="02040503050406030204" pitchFamily="18" charset="0"/>
              </a:rPr>
            </a:br>
            <a:r>
              <a:rPr lang="ru-RU" b="0" i="0" dirty="0">
                <a:effectLst/>
                <a:latin typeface="Cambria" panose="02040503050406030204" pitchFamily="18" charset="0"/>
              </a:rPr>
              <a:t>В грядущем скажет обо мне:</a:t>
            </a:r>
          </a:p>
          <a:p>
            <a:r>
              <a:rPr lang="ru-RU" b="0" i="0" dirty="0">
                <a:effectLst/>
                <a:latin typeface="Cambria" panose="02040503050406030204" pitchFamily="18" charset="0"/>
              </a:rPr>
              <a:t>Простим </a:t>
            </a:r>
            <a:r>
              <a:rPr lang="ru-RU" b="0" i="0" dirty="0" err="1">
                <a:effectLst/>
                <a:latin typeface="Cambria" panose="02040503050406030204" pitchFamily="18" charset="0"/>
              </a:rPr>
              <a:t>угрюмство</a:t>
            </a:r>
            <a:r>
              <a:rPr lang="ru-RU" b="0" i="0" dirty="0">
                <a:effectLst/>
                <a:latin typeface="Cambria" panose="02040503050406030204" pitchFamily="18" charset="0"/>
              </a:rPr>
              <a:t> — разве это</a:t>
            </a:r>
            <a:br>
              <a:rPr lang="ru-RU" b="0" i="0" dirty="0">
                <a:effectLst/>
                <a:latin typeface="Cambria" panose="02040503050406030204" pitchFamily="18" charset="0"/>
              </a:rPr>
            </a:br>
            <a:r>
              <a:rPr lang="ru-RU" b="0" i="0" dirty="0">
                <a:effectLst/>
                <a:latin typeface="Cambria" panose="02040503050406030204" pitchFamily="18" charset="0"/>
              </a:rPr>
              <a:t>Сокрытый двигатель его?</a:t>
            </a:r>
            <a:br>
              <a:rPr lang="ru-RU" b="0" i="0" dirty="0">
                <a:effectLst/>
                <a:latin typeface="Cambria" panose="02040503050406030204" pitchFamily="18" charset="0"/>
              </a:rPr>
            </a:br>
            <a:r>
              <a:rPr lang="ru-RU" b="0" i="0" dirty="0">
                <a:effectLst/>
                <a:latin typeface="Cambria" panose="02040503050406030204" pitchFamily="18" charset="0"/>
              </a:rPr>
              <a:t>Он весь — дитя добра и света,</a:t>
            </a:r>
            <a:br>
              <a:rPr lang="ru-RU" b="0" i="0" dirty="0">
                <a:effectLst/>
                <a:latin typeface="Cambria" panose="02040503050406030204" pitchFamily="18" charset="0"/>
              </a:rPr>
            </a:br>
            <a:r>
              <a:rPr lang="ru-RU" b="0" i="0" dirty="0">
                <a:effectLst/>
                <a:latin typeface="Cambria" panose="02040503050406030204" pitchFamily="18" charset="0"/>
              </a:rPr>
              <a:t>Он весь — свободы торжество!</a:t>
            </a:r>
          </a:p>
          <a:p>
            <a:pPr algn="r"/>
            <a:r>
              <a:rPr lang="ru-RU" dirty="0">
                <a:latin typeface="Cambria" panose="02040503050406030204" pitchFamily="18" charset="0"/>
              </a:rPr>
              <a:t>1914 г.</a:t>
            </a:r>
            <a:endParaRPr lang="ru-RU" b="0" i="0" dirty="0">
              <a:effectLst/>
              <a:latin typeface="Cambria" panose="02040503050406030204" pitchFamily="18" charset="0"/>
            </a:endParaRPr>
          </a:p>
        </p:txBody>
      </p:sp>
      <p:pic>
        <p:nvPicPr>
          <p:cNvPr id="2053" name="Picture 5" descr="ÐÐ°ÑÑÐ¸Ð½ÐºÐ¸ Ð¿Ð¾ Ð·Ð°Ð¿ÑÐ¾ÑÑ Ð±Ð»Ð¾Ðº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4339" y="64655"/>
            <a:ext cx="4656570" cy="62936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1329871" y="6456218"/>
            <a:ext cx="140391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0" i="0" dirty="0">
                <a:effectLst/>
                <a:latin typeface="Cambria" panose="02040503050406030204" pitchFamily="18" charset="0"/>
              </a:rPr>
              <a:t> Александр</a:t>
            </a:r>
            <a:endParaRPr lang="ru-RU" dirty="0">
              <a:latin typeface="Cambria" panose="02040503050406030204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632207" y="6456218"/>
            <a:ext cx="70083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0" i="0" dirty="0">
                <a:effectLst/>
                <a:latin typeface="Cambria" panose="02040503050406030204" pitchFamily="18" charset="0"/>
              </a:rPr>
              <a:t>Блок</a:t>
            </a:r>
            <a:endParaRPr lang="ru-RU" dirty="0"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731775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478846" y="6307336"/>
            <a:ext cx="231140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i="0" dirty="0" err="1">
                <a:effectLst/>
                <a:latin typeface="Cambria" panose="02040503050406030204" pitchFamily="18" charset="0"/>
              </a:rPr>
              <a:t>Велимир</a:t>
            </a:r>
            <a:r>
              <a:rPr lang="ru-RU" i="0" dirty="0">
                <a:effectLst/>
                <a:latin typeface="Cambria" panose="02040503050406030204" pitchFamily="18" charset="0"/>
              </a:rPr>
              <a:t> Хлебников</a:t>
            </a:r>
            <a:endParaRPr lang="ru-RU" dirty="0">
              <a:latin typeface="Cambria" panose="020405030504060302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975927" y="1690688"/>
            <a:ext cx="4987637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0" dirty="0">
                <a:effectLst/>
                <a:latin typeface="Cambria" panose="02040503050406030204" pitchFamily="18" charset="0"/>
              </a:rPr>
              <a:t>Заклятие смехом</a:t>
            </a:r>
            <a:br>
              <a:rPr lang="ru-RU" dirty="0">
                <a:latin typeface="Cambria" panose="02040503050406030204" pitchFamily="18" charset="0"/>
              </a:rPr>
            </a:br>
            <a:br>
              <a:rPr lang="ru-RU" dirty="0">
                <a:latin typeface="Cambria" panose="02040503050406030204" pitchFamily="18" charset="0"/>
              </a:rPr>
            </a:br>
            <a:r>
              <a:rPr lang="ru-RU" b="0" i="0" dirty="0">
                <a:effectLst/>
                <a:latin typeface="Cambria" panose="02040503050406030204" pitchFamily="18" charset="0"/>
              </a:rPr>
              <a:t>О, рассмейтесь, смехачи!</a:t>
            </a:r>
            <a:br>
              <a:rPr lang="ru-RU" dirty="0">
                <a:latin typeface="Cambria" panose="02040503050406030204" pitchFamily="18" charset="0"/>
              </a:rPr>
            </a:br>
            <a:r>
              <a:rPr lang="ru-RU" b="0" i="0" dirty="0">
                <a:effectLst/>
                <a:latin typeface="Cambria" panose="02040503050406030204" pitchFamily="18" charset="0"/>
              </a:rPr>
              <a:t>О, засмейтесь, смехачи!</a:t>
            </a:r>
            <a:br>
              <a:rPr lang="ru-RU" dirty="0">
                <a:latin typeface="Cambria" panose="02040503050406030204" pitchFamily="18" charset="0"/>
              </a:rPr>
            </a:br>
            <a:r>
              <a:rPr lang="ru-RU" b="0" i="0" dirty="0">
                <a:effectLst/>
                <a:latin typeface="Cambria" panose="02040503050406030204" pitchFamily="18" charset="0"/>
              </a:rPr>
              <a:t>Что смеются смехами, что </a:t>
            </a:r>
            <a:r>
              <a:rPr lang="ru-RU" b="0" i="0" dirty="0" err="1">
                <a:effectLst/>
                <a:latin typeface="Cambria" panose="02040503050406030204" pitchFamily="18" charset="0"/>
              </a:rPr>
              <a:t>смеянствуют</a:t>
            </a:r>
            <a:r>
              <a:rPr lang="ru-RU" b="0" i="0" dirty="0">
                <a:effectLst/>
                <a:latin typeface="Cambria" panose="02040503050406030204" pitchFamily="18" charset="0"/>
              </a:rPr>
              <a:t> </a:t>
            </a:r>
            <a:r>
              <a:rPr lang="ru-RU" b="0" i="0" dirty="0" err="1">
                <a:effectLst/>
                <a:latin typeface="Cambria" panose="02040503050406030204" pitchFamily="18" charset="0"/>
              </a:rPr>
              <a:t>смеяльно</a:t>
            </a:r>
            <a:r>
              <a:rPr lang="ru-RU" b="0" i="0" dirty="0">
                <a:effectLst/>
                <a:latin typeface="Cambria" panose="02040503050406030204" pitchFamily="18" charset="0"/>
              </a:rPr>
              <a:t>,</a:t>
            </a:r>
            <a:br>
              <a:rPr lang="ru-RU" dirty="0">
                <a:latin typeface="Cambria" panose="02040503050406030204" pitchFamily="18" charset="0"/>
              </a:rPr>
            </a:br>
            <a:r>
              <a:rPr lang="ru-RU" b="0" i="0" dirty="0">
                <a:effectLst/>
                <a:latin typeface="Cambria" panose="02040503050406030204" pitchFamily="18" charset="0"/>
              </a:rPr>
              <a:t>О, засмейтесь </a:t>
            </a:r>
            <a:r>
              <a:rPr lang="ru-RU" b="0" i="0" dirty="0" err="1">
                <a:effectLst/>
                <a:latin typeface="Cambria" panose="02040503050406030204" pitchFamily="18" charset="0"/>
              </a:rPr>
              <a:t>усмеяльно</a:t>
            </a:r>
            <a:r>
              <a:rPr lang="ru-RU" b="0" i="0" dirty="0">
                <a:effectLst/>
                <a:latin typeface="Cambria" panose="02040503050406030204" pitchFamily="18" charset="0"/>
              </a:rPr>
              <a:t>!</a:t>
            </a:r>
            <a:br>
              <a:rPr lang="ru-RU" dirty="0">
                <a:latin typeface="Cambria" panose="02040503050406030204" pitchFamily="18" charset="0"/>
              </a:rPr>
            </a:br>
            <a:r>
              <a:rPr lang="ru-RU" b="0" i="0" dirty="0">
                <a:effectLst/>
                <a:latin typeface="Cambria" panose="02040503050406030204" pitchFamily="18" charset="0"/>
              </a:rPr>
              <a:t>О, </a:t>
            </a:r>
            <a:r>
              <a:rPr lang="ru-RU" b="0" i="0" dirty="0" err="1">
                <a:effectLst/>
                <a:latin typeface="Cambria" panose="02040503050406030204" pitchFamily="18" charset="0"/>
              </a:rPr>
              <a:t>рассмешищ</a:t>
            </a:r>
            <a:r>
              <a:rPr lang="ru-RU" b="0" i="0" dirty="0">
                <a:effectLst/>
                <a:latin typeface="Cambria" panose="02040503050406030204" pitchFamily="18" charset="0"/>
              </a:rPr>
              <a:t> </a:t>
            </a:r>
            <a:r>
              <a:rPr lang="ru-RU" b="0" i="0" dirty="0" err="1">
                <a:effectLst/>
                <a:latin typeface="Cambria" panose="02040503050406030204" pitchFamily="18" charset="0"/>
              </a:rPr>
              <a:t>надсмеяльных</a:t>
            </a:r>
            <a:r>
              <a:rPr lang="ru-RU" b="0" i="0" dirty="0">
                <a:effectLst/>
                <a:latin typeface="Cambria" panose="02040503050406030204" pitchFamily="18" charset="0"/>
              </a:rPr>
              <a:t> - смех </a:t>
            </a:r>
            <a:r>
              <a:rPr lang="ru-RU" b="0" i="0" dirty="0" err="1">
                <a:effectLst/>
                <a:latin typeface="Cambria" panose="02040503050406030204" pitchFamily="18" charset="0"/>
              </a:rPr>
              <a:t>усмейных</a:t>
            </a:r>
            <a:r>
              <a:rPr lang="ru-RU" b="0" i="0" dirty="0">
                <a:effectLst/>
                <a:latin typeface="Cambria" panose="02040503050406030204" pitchFamily="18" charset="0"/>
              </a:rPr>
              <a:t> смехачей!</a:t>
            </a:r>
            <a:br>
              <a:rPr lang="ru-RU" dirty="0">
                <a:latin typeface="Cambria" panose="02040503050406030204" pitchFamily="18" charset="0"/>
              </a:rPr>
            </a:br>
            <a:r>
              <a:rPr lang="ru-RU" b="0" i="0" dirty="0">
                <a:effectLst/>
                <a:latin typeface="Cambria" panose="02040503050406030204" pitchFamily="18" charset="0"/>
              </a:rPr>
              <a:t>О, </a:t>
            </a:r>
            <a:r>
              <a:rPr lang="ru-RU" b="0" i="0" dirty="0" err="1">
                <a:effectLst/>
                <a:latin typeface="Cambria" panose="02040503050406030204" pitchFamily="18" charset="0"/>
              </a:rPr>
              <a:t>иссмейся</a:t>
            </a:r>
            <a:r>
              <a:rPr lang="ru-RU" b="0" i="0" dirty="0">
                <a:effectLst/>
                <a:latin typeface="Cambria" panose="02040503050406030204" pitchFamily="18" charset="0"/>
              </a:rPr>
              <a:t> </a:t>
            </a:r>
            <a:r>
              <a:rPr lang="ru-RU" b="0" i="0" dirty="0" err="1">
                <a:effectLst/>
                <a:latin typeface="Cambria" panose="02040503050406030204" pitchFamily="18" charset="0"/>
              </a:rPr>
              <a:t>рассмеяльно</a:t>
            </a:r>
            <a:r>
              <a:rPr lang="ru-RU" b="0" i="0" dirty="0">
                <a:effectLst/>
                <a:latin typeface="Cambria" panose="02040503050406030204" pitchFamily="18" charset="0"/>
              </a:rPr>
              <a:t>, смех </a:t>
            </a:r>
            <a:r>
              <a:rPr lang="ru-RU" b="0" i="0" dirty="0" err="1">
                <a:effectLst/>
                <a:latin typeface="Cambria" panose="02040503050406030204" pitchFamily="18" charset="0"/>
              </a:rPr>
              <a:t>надсмейных</a:t>
            </a:r>
            <a:r>
              <a:rPr lang="ru-RU" b="0" i="0" dirty="0">
                <a:effectLst/>
                <a:latin typeface="Cambria" panose="02040503050406030204" pitchFamily="18" charset="0"/>
              </a:rPr>
              <a:t> </a:t>
            </a:r>
            <a:r>
              <a:rPr lang="ru-RU" b="0" i="0" dirty="0" err="1">
                <a:effectLst/>
                <a:latin typeface="Cambria" panose="02040503050406030204" pitchFamily="18" charset="0"/>
              </a:rPr>
              <a:t>смеячей</a:t>
            </a:r>
            <a:r>
              <a:rPr lang="ru-RU" b="0" i="0" dirty="0">
                <a:effectLst/>
                <a:latin typeface="Cambria" panose="02040503050406030204" pitchFamily="18" charset="0"/>
              </a:rPr>
              <a:t>!</a:t>
            </a:r>
            <a:br>
              <a:rPr lang="ru-RU" dirty="0">
                <a:latin typeface="Cambria" panose="02040503050406030204" pitchFamily="18" charset="0"/>
              </a:rPr>
            </a:br>
            <a:r>
              <a:rPr lang="ru-RU" b="0" i="0" dirty="0" err="1">
                <a:effectLst/>
                <a:latin typeface="Cambria" panose="02040503050406030204" pitchFamily="18" charset="0"/>
              </a:rPr>
              <a:t>Смейево</a:t>
            </a:r>
            <a:r>
              <a:rPr lang="ru-RU" b="0" i="0" dirty="0">
                <a:effectLst/>
                <a:latin typeface="Cambria" panose="02040503050406030204" pitchFamily="18" charset="0"/>
              </a:rPr>
              <a:t>, </a:t>
            </a:r>
            <a:r>
              <a:rPr lang="ru-RU" b="0" i="0" dirty="0" err="1">
                <a:effectLst/>
                <a:latin typeface="Cambria" panose="02040503050406030204" pitchFamily="18" charset="0"/>
              </a:rPr>
              <a:t>смейево</a:t>
            </a:r>
            <a:r>
              <a:rPr lang="ru-RU" b="0" i="0" dirty="0">
                <a:effectLst/>
                <a:latin typeface="Cambria" panose="02040503050406030204" pitchFamily="18" charset="0"/>
              </a:rPr>
              <a:t>!</a:t>
            </a:r>
            <a:br>
              <a:rPr lang="ru-RU" dirty="0">
                <a:latin typeface="Cambria" panose="02040503050406030204" pitchFamily="18" charset="0"/>
              </a:rPr>
            </a:br>
            <a:r>
              <a:rPr lang="ru-RU" b="0" i="0" dirty="0" err="1">
                <a:effectLst/>
                <a:latin typeface="Cambria" panose="02040503050406030204" pitchFamily="18" charset="0"/>
              </a:rPr>
              <a:t>Усмей</a:t>
            </a:r>
            <a:r>
              <a:rPr lang="ru-RU" b="0" i="0" dirty="0">
                <a:effectLst/>
                <a:latin typeface="Cambria" panose="02040503050406030204" pitchFamily="18" charset="0"/>
              </a:rPr>
              <a:t>, осмей, </a:t>
            </a:r>
            <a:r>
              <a:rPr lang="ru-RU" b="0" i="0" dirty="0" err="1">
                <a:effectLst/>
                <a:latin typeface="Cambria" panose="02040503050406030204" pitchFamily="18" charset="0"/>
              </a:rPr>
              <a:t>смешики</a:t>
            </a:r>
            <a:r>
              <a:rPr lang="ru-RU" b="0" i="0" dirty="0">
                <a:effectLst/>
                <a:latin typeface="Cambria" panose="02040503050406030204" pitchFamily="18" charset="0"/>
              </a:rPr>
              <a:t>, </a:t>
            </a:r>
            <a:r>
              <a:rPr lang="ru-RU" b="0" i="0" dirty="0" err="1">
                <a:effectLst/>
                <a:latin typeface="Cambria" panose="02040503050406030204" pitchFamily="18" charset="0"/>
              </a:rPr>
              <a:t>смешики</a:t>
            </a:r>
            <a:r>
              <a:rPr lang="ru-RU" b="0" i="0" dirty="0">
                <a:effectLst/>
                <a:latin typeface="Cambria" panose="02040503050406030204" pitchFamily="18" charset="0"/>
              </a:rPr>
              <a:t>!</a:t>
            </a:r>
            <a:br>
              <a:rPr lang="ru-RU" dirty="0">
                <a:latin typeface="Cambria" panose="02040503050406030204" pitchFamily="18" charset="0"/>
              </a:rPr>
            </a:br>
            <a:r>
              <a:rPr lang="ru-RU" b="0" i="0" dirty="0" err="1">
                <a:effectLst/>
                <a:latin typeface="Cambria" panose="02040503050406030204" pitchFamily="18" charset="0"/>
              </a:rPr>
              <a:t>Смеюнчики</a:t>
            </a:r>
            <a:r>
              <a:rPr lang="ru-RU" b="0" i="0" dirty="0">
                <a:effectLst/>
                <a:latin typeface="Cambria" panose="02040503050406030204" pitchFamily="18" charset="0"/>
              </a:rPr>
              <a:t>, </a:t>
            </a:r>
            <a:r>
              <a:rPr lang="ru-RU" b="0" i="0" dirty="0" err="1">
                <a:effectLst/>
                <a:latin typeface="Cambria" panose="02040503050406030204" pitchFamily="18" charset="0"/>
              </a:rPr>
              <a:t>смеюнчики</a:t>
            </a:r>
            <a:r>
              <a:rPr lang="ru-RU" b="0" i="0" dirty="0">
                <a:effectLst/>
                <a:latin typeface="Cambria" panose="02040503050406030204" pitchFamily="18" charset="0"/>
              </a:rPr>
              <a:t>.</a:t>
            </a:r>
            <a:br>
              <a:rPr lang="ru-RU" dirty="0">
                <a:latin typeface="Cambria" panose="02040503050406030204" pitchFamily="18" charset="0"/>
              </a:rPr>
            </a:br>
            <a:r>
              <a:rPr lang="ru-RU" b="0" i="0" dirty="0">
                <a:effectLst/>
                <a:latin typeface="Cambria" panose="02040503050406030204" pitchFamily="18" charset="0"/>
              </a:rPr>
              <a:t>О, рассмейтесь, смехачи!</a:t>
            </a:r>
            <a:br>
              <a:rPr lang="ru-RU" dirty="0">
                <a:latin typeface="Cambria" panose="02040503050406030204" pitchFamily="18" charset="0"/>
              </a:rPr>
            </a:br>
            <a:r>
              <a:rPr lang="ru-RU" b="0" i="0" dirty="0">
                <a:effectLst/>
                <a:latin typeface="Cambria" panose="02040503050406030204" pitchFamily="18" charset="0"/>
              </a:rPr>
              <a:t>О, засмейтесь, смехачи!</a:t>
            </a:r>
          </a:p>
          <a:p>
            <a:pPr algn="r"/>
            <a:r>
              <a:rPr lang="ru-RU" i="1" dirty="0">
                <a:latin typeface="Cambria" panose="02040503050406030204" pitchFamily="18" charset="0"/>
              </a:rPr>
              <a:t>1908 — 1909</a:t>
            </a:r>
            <a:endParaRPr lang="ru-RU" dirty="0">
              <a:latin typeface="Cambria" panose="02040503050406030204" pitchFamily="18" charset="0"/>
            </a:endParaRPr>
          </a:p>
        </p:txBody>
      </p:sp>
      <p:pic>
        <p:nvPicPr>
          <p:cNvPr id="3074" name="Picture 2" descr="ÐÐ°ÑÑÐ¸Ð½ÐºÐ¸ Ð¿Ð¾ Ð·Ð°Ð¿ÑÐ¾ÑÑ ÑÐ»ÐµÐ±Ð½Ð¸ÐºÐ¾Ð²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908" y="297873"/>
            <a:ext cx="4961951" cy="58790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688714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ÐÐ°ÑÑÐ¸Ð½ÐºÐ¸ Ð¿Ð¾ Ð·Ð°Ð¿ÑÐ¾ÑÑ Ð¼Ð°Ð½Ð´ÐµÐ»ÑÑÑÐ°Ð¼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08238"/>
            <a:ext cx="4527263" cy="61841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671057" y="6408851"/>
            <a:ext cx="233461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0" i="0" dirty="0">
                <a:effectLst/>
                <a:latin typeface="Cambria" panose="02040503050406030204" pitchFamily="18" charset="0"/>
              </a:rPr>
              <a:t>Осип Мандельштам</a:t>
            </a:r>
            <a:endParaRPr lang="ru-RU" dirty="0">
              <a:latin typeface="Cambria" panose="020405030504060302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400800" y="345467"/>
            <a:ext cx="5033818" cy="6267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0" dirty="0">
                <a:effectLst/>
                <a:latin typeface="Cambria" panose="02040503050406030204" pitchFamily="18" charset="0"/>
              </a:rPr>
              <a:t>Импрессионизм</a:t>
            </a:r>
            <a:br>
              <a:rPr lang="ru-RU" dirty="0">
                <a:latin typeface="Cambria" panose="02040503050406030204" pitchFamily="18" charset="0"/>
              </a:rPr>
            </a:br>
            <a:br>
              <a:rPr lang="ru-RU" dirty="0">
                <a:latin typeface="Cambria" panose="02040503050406030204" pitchFamily="18" charset="0"/>
              </a:rPr>
            </a:br>
            <a:r>
              <a:rPr lang="ru-RU" b="0" i="0" dirty="0">
                <a:effectLst/>
                <a:latin typeface="Cambria" panose="02040503050406030204" pitchFamily="18" charset="0"/>
              </a:rPr>
              <a:t>Художник нам изобразил</a:t>
            </a:r>
            <a:br>
              <a:rPr lang="ru-RU" dirty="0">
                <a:latin typeface="Cambria" panose="02040503050406030204" pitchFamily="18" charset="0"/>
              </a:rPr>
            </a:br>
            <a:r>
              <a:rPr lang="ru-RU" b="0" i="0" dirty="0">
                <a:effectLst/>
                <a:latin typeface="Cambria" panose="02040503050406030204" pitchFamily="18" charset="0"/>
              </a:rPr>
              <a:t>Глубокий обморок сирени</a:t>
            </a:r>
            <a:br>
              <a:rPr lang="ru-RU" dirty="0">
                <a:latin typeface="Cambria" panose="02040503050406030204" pitchFamily="18" charset="0"/>
              </a:rPr>
            </a:br>
            <a:r>
              <a:rPr lang="ru-RU" b="0" i="0" dirty="0">
                <a:effectLst/>
                <a:latin typeface="Cambria" panose="02040503050406030204" pitchFamily="18" charset="0"/>
              </a:rPr>
              <a:t>И красок звучные ступени</a:t>
            </a:r>
            <a:br>
              <a:rPr lang="ru-RU" dirty="0">
                <a:latin typeface="Cambria" panose="02040503050406030204" pitchFamily="18" charset="0"/>
              </a:rPr>
            </a:br>
            <a:r>
              <a:rPr lang="ru-RU" b="0" i="0" dirty="0">
                <a:effectLst/>
                <a:latin typeface="Cambria" panose="02040503050406030204" pitchFamily="18" charset="0"/>
              </a:rPr>
              <a:t>На холст, как струпья, положил.</a:t>
            </a:r>
            <a:br>
              <a:rPr lang="ru-RU" dirty="0">
                <a:latin typeface="Cambria" panose="02040503050406030204" pitchFamily="18" charset="0"/>
              </a:rPr>
            </a:br>
            <a:br>
              <a:rPr lang="ru-RU" dirty="0">
                <a:latin typeface="Cambria" panose="02040503050406030204" pitchFamily="18" charset="0"/>
              </a:rPr>
            </a:br>
            <a:r>
              <a:rPr lang="ru-RU" b="0" i="0" dirty="0">
                <a:effectLst/>
                <a:latin typeface="Cambria" panose="02040503050406030204" pitchFamily="18" charset="0"/>
              </a:rPr>
              <a:t>Он понял масла густоту -</a:t>
            </a:r>
            <a:br>
              <a:rPr lang="ru-RU" dirty="0">
                <a:latin typeface="Cambria" panose="02040503050406030204" pitchFamily="18" charset="0"/>
              </a:rPr>
            </a:br>
            <a:r>
              <a:rPr lang="ru-RU" b="0" i="0" dirty="0">
                <a:effectLst/>
                <a:latin typeface="Cambria" panose="02040503050406030204" pitchFamily="18" charset="0"/>
              </a:rPr>
              <a:t>Его запекшееся лето</a:t>
            </a:r>
            <a:br>
              <a:rPr lang="ru-RU" dirty="0">
                <a:latin typeface="Cambria" panose="02040503050406030204" pitchFamily="18" charset="0"/>
              </a:rPr>
            </a:br>
            <a:r>
              <a:rPr lang="ru-RU" b="0" i="0" dirty="0">
                <a:effectLst/>
                <a:latin typeface="Cambria" panose="02040503050406030204" pitchFamily="18" charset="0"/>
              </a:rPr>
              <a:t>Лиловым мозгом разогрето,</a:t>
            </a:r>
            <a:br>
              <a:rPr lang="ru-RU" dirty="0">
                <a:latin typeface="Cambria" panose="02040503050406030204" pitchFamily="18" charset="0"/>
              </a:rPr>
            </a:br>
            <a:r>
              <a:rPr lang="ru-RU" b="0" i="0" dirty="0">
                <a:effectLst/>
                <a:latin typeface="Cambria" panose="02040503050406030204" pitchFamily="18" charset="0"/>
              </a:rPr>
              <a:t>Расширенное в духоту.</a:t>
            </a:r>
            <a:br>
              <a:rPr lang="ru-RU" dirty="0">
                <a:latin typeface="Cambria" panose="02040503050406030204" pitchFamily="18" charset="0"/>
              </a:rPr>
            </a:br>
            <a:br>
              <a:rPr lang="ru-RU" dirty="0">
                <a:latin typeface="Cambria" panose="02040503050406030204" pitchFamily="18" charset="0"/>
              </a:rPr>
            </a:br>
            <a:r>
              <a:rPr lang="ru-RU" b="0" i="0" dirty="0">
                <a:effectLst/>
                <a:latin typeface="Cambria" panose="02040503050406030204" pitchFamily="18" charset="0"/>
              </a:rPr>
              <a:t>А тень-то, тень все лиловей,</a:t>
            </a:r>
            <a:br>
              <a:rPr lang="ru-RU" dirty="0">
                <a:latin typeface="Cambria" panose="02040503050406030204" pitchFamily="18" charset="0"/>
              </a:rPr>
            </a:br>
            <a:r>
              <a:rPr lang="ru-RU" b="0" i="0" dirty="0">
                <a:effectLst/>
                <a:latin typeface="Cambria" panose="02040503050406030204" pitchFamily="18" charset="0"/>
              </a:rPr>
              <a:t>Свисток иль хлыст, как спичка, тухнет,-</a:t>
            </a:r>
            <a:br>
              <a:rPr lang="ru-RU" dirty="0">
                <a:latin typeface="Cambria" panose="02040503050406030204" pitchFamily="18" charset="0"/>
              </a:rPr>
            </a:br>
            <a:r>
              <a:rPr lang="ru-RU" b="0" i="0" dirty="0">
                <a:effectLst/>
                <a:latin typeface="Cambria" panose="02040503050406030204" pitchFamily="18" charset="0"/>
              </a:rPr>
              <a:t>Ты скажешь: повара на кухне</a:t>
            </a:r>
            <a:br>
              <a:rPr lang="ru-RU" dirty="0">
                <a:latin typeface="Cambria" panose="02040503050406030204" pitchFamily="18" charset="0"/>
              </a:rPr>
            </a:br>
            <a:r>
              <a:rPr lang="ru-RU" b="0" i="0" dirty="0">
                <a:effectLst/>
                <a:latin typeface="Cambria" panose="02040503050406030204" pitchFamily="18" charset="0"/>
              </a:rPr>
              <a:t>Готовят жирных голубей.</a:t>
            </a:r>
            <a:br>
              <a:rPr lang="ru-RU" dirty="0">
                <a:latin typeface="Cambria" panose="02040503050406030204" pitchFamily="18" charset="0"/>
              </a:rPr>
            </a:br>
            <a:br>
              <a:rPr lang="ru-RU" dirty="0">
                <a:latin typeface="Cambria" panose="02040503050406030204" pitchFamily="18" charset="0"/>
              </a:rPr>
            </a:br>
            <a:r>
              <a:rPr lang="ru-RU" b="0" i="0" dirty="0">
                <a:effectLst/>
                <a:latin typeface="Cambria" panose="02040503050406030204" pitchFamily="18" charset="0"/>
              </a:rPr>
              <a:t>Угадывается </a:t>
            </a:r>
            <a:r>
              <a:rPr lang="ru-RU" b="0" i="0" dirty="0" err="1">
                <a:effectLst/>
                <a:latin typeface="Cambria" panose="02040503050406030204" pitchFamily="18" charset="0"/>
              </a:rPr>
              <a:t>качель</a:t>
            </a:r>
            <a:r>
              <a:rPr lang="ru-RU" b="0" i="0" dirty="0">
                <a:effectLst/>
                <a:latin typeface="Cambria" panose="02040503050406030204" pitchFamily="18" charset="0"/>
              </a:rPr>
              <a:t>,</a:t>
            </a:r>
            <a:br>
              <a:rPr lang="ru-RU" dirty="0">
                <a:latin typeface="Cambria" panose="02040503050406030204" pitchFamily="18" charset="0"/>
              </a:rPr>
            </a:br>
            <a:r>
              <a:rPr lang="ru-RU" b="0" i="0" dirty="0" err="1">
                <a:effectLst/>
                <a:latin typeface="Cambria" panose="02040503050406030204" pitchFamily="18" charset="0"/>
              </a:rPr>
              <a:t>Недомалеваны</a:t>
            </a:r>
            <a:r>
              <a:rPr lang="ru-RU" b="0" i="0" dirty="0">
                <a:effectLst/>
                <a:latin typeface="Cambria" panose="02040503050406030204" pitchFamily="18" charset="0"/>
              </a:rPr>
              <a:t> вуали,</a:t>
            </a:r>
            <a:br>
              <a:rPr lang="ru-RU" dirty="0">
                <a:latin typeface="Cambria" panose="02040503050406030204" pitchFamily="18" charset="0"/>
              </a:rPr>
            </a:br>
            <a:r>
              <a:rPr lang="ru-RU" b="0" i="0" dirty="0">
                <a:effectLst/>
                <a:latin typeface="Cambria" panose="02040503050406030204" pitchFamily="18" charset="0"/>
              </a:rPr>
              <a:t>И в этом солнечном развале</a:t>
            </a:r>
            <a:br>
              <a:rPr lang="ru-RU" dirty="0">
                <a:latin typeface="Cambria" panose="02040503050406030204" pitchFamily="18" charset="0"/>
              </a:rPr>
            </a:br>
            <a:r>
              <a:rPr lang="ru-RU" b="0" i="0" dirty="0">
                <a:effectLst/>
                <a:latin typeface="Cambria" panose="02040503050406030204" pitchFamily="18" charset="0"/>
              </a:rPr>
              <a:t>Уже хозяйничает шмель.</a:t>
            </a:r>
          </a:p>
          <a:p>
            <a:pPr algn="r"/>
            <a:r>
              <a:rPr lang="ru-RU" i="1" dirty="0"/>
              <a:t>23 мая 1932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078303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258416"/>
            <a:ext cx="10515600" cy="1325563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122" name="Picture 2" descr="ÐÐ°ÑÑÐ¸Ð½ÐºÐ¸ Ð¿Ð¾ Ð·Ð°Ð¿ÑÐ¾ÑÑ Ð°ÑÐ¼Ð°ÑÐ¾Ð²Ð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62444"/>
            <a:ext cx="4019262" cy="61253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6013739" y="705025"/>
            <a:ext cx="5340061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latin typeface="Cambria" panose="02040503050406030204" pitchFamily="18" charset="0"/>
              </a:rPr>
              <a:t>«Я научилась просто, мудро жить» </a:t>
            </a:r>
          </a:p>
          <a:p>
            <a:endParaRPr lang="ru-RU" b="0" i="0" dirty="0">
              <a:effectLst/>
              <a:latin typeface="Cambria" panose="02040503050406030204" pitchFamily="18" charset="0"/>
            </a:endParaRPr>
          </a:p>
          <a:p>
            <a:r>
              <a:rPr lang="ru-RU" b="0" i="0" dirty="0">
                <a:effectLst/>
                <a:latin typeface="Cambria" panose="02040503050406030204" pitchFamily="18" charset="0"/>
              </a:rPr>
              <a:t>Я научилась просто, мудро жить,</a:t>
            </a:r>
            <a:br>
              <a:rPr lang="ru-RU" b="0" i="0" dirty="0">
                <a:effectLst/>
                <a:latin typeface="Cambria" panose="02040503050406030204" pitchFamily="18" charset="0"/>
              </a:rPr>
            </a:br>
            <a:r>
              <a:rPr lang="ru-RU" b="0" i="0" dirty="0">
                <a:effectLst/>
                <a:latin typeface="Cambria" panose="02040503050406030204" pitchFamily="18" charset="0"/>
              </a:rPr>
              <a:t>Смотреть на небо и молиться Богу,</a:t>
            </a:r>
            <a:br>
              <a:rPr lang="ru-RU" b="0" i="0" dirty="0">
                <a:effectLst/>
                <a:latin typeface="Cambria" panose="02040503050406030204" pitchFamily="18" charset="0"/>
              </a:rPr>
            </a:br>
            <a:r>
              <a:rPr lang="ru-RU" b="0" i="0" dirty="0">
                <a:effectLst/>
                <a:latin typeface="Cambria" panose="02040503050406030204" pitchFamily="18" charset="0"/>
              </a:rPr>
              <a:t>И долго перед вечером бродить,</a:t>
            </a:r>
            <a:br>
              <a:rPr lang="ru-RU" b="0" i="0" dirty="0">
                <a:effectLst/>
                <a:latin typeface="Cambria" panose="02040503050406030204" pitchFamily="18" charset="0"/>
              </a:rPr>
            </a:br>
            <a:r>
              <a:rPr lang="ru-RU" b="0" i="0" dirty="0">
                <a:effectLst/>
                <a:latin typeface="Cambria" panose="02040503050406030204" pitchFamily="18" charset="0"/>
              </a:rPr>
              <a:t>Чтоб утомить ненужную тревогу.</a:t>
            </a:r>
          </a:p>
          <a:p>
            <a:r>
              <a:rPr lang="ru-RU" b="0" i="0" dirty="0">
                <a:effectLst/>
                <a:latin typeface="Cambria" panose="02040503050406030204" pitchFamily="18" charset="0"/>
              </a:rPr>
              <a:t>Когда шуршат в овраге лопухи</a:t>
            </a:r>
            <a:br>
              <a:rPr lang="ru-RU" b="0" i="0" dirty="0">
                <a:effectLst/>
                <a:latin typeface="Cambria" panose="02040503050406030204" pitchFamily="18" charset="0"/>
              </a:rPr>
            </a:br>
            <a:r>
              <a:rPr lang="ru-RU" b="0" i="0" dirty="0">
                <a:effectLst/>
                <a:latin typeface="Cambria" panose="02040503050406030204" pitchFamily="18" charset="0"/>
              </a:rPr>
              <a:t>И никнет гроздь рябины желто-красной,</a:t>
            </a:r>
            <a:br>
              <a:rPr lang="ru-RU" b="0" i="0" dirty="0">
                <a:effectLst/>
                <a:latin typeface="Cambria" panose="02040503050406030204" pitchFamily="18" charset="0"/>
              </a:rPr>
            </a:br>
            <a:r>
              <a:rPr lang="ru-RU" b="0" i="0" dirty="0">
                <a:effectLst/>
                <a:latin typeface="Cambria" panose="02040503050406030204" pitchFamily="18" charset="0"/>
              </a:rPr>
              <a:t>Слагаю я веселые стихи</a:t>
            </a:r>
            <a:br>
              <a:rPr lang="ru-RU" b="0" i="0" dirty="0">
                <a:effectLst/>
                <a:latin typeface="Cambria" panose="02040503050406030204" pitchFamily="18" charset="0"/>
              </a:rPr>
            </a:br>
            <a:r>
              <a:rPr lang="ru-RU" b="0" i="0" dirty="0">
                <a:effectLst/>
                <a:latin typeface="Cambria" panose="02040503050406030204" pitchFamily="18" charset="0"/>
              </a:rPr>
              <a:t>О жизни тленной, тленной и прекрасной.</a:t>
            </a:r>
          </a:p>
          <a:p>
            <a:r>
              <a:rPr lang="ru-RU" b="0" i="0" dirty="0">
                <a:effectLst/>
                <a:latin typeface="Cambria" panose="02040503050406030204" pitchFamily="18" charset="0"/>
              </a:rPr>
              <a:t>Я возвращаюсь. Лижет мне ладонь</a:t>
            </a:r>
            <a:br>
              <a:rPr lang="ru-RU" b="0" i="0" dirty="0">
                <a:effectLst/>
                <a:latin typeface="Cambria" panose="02040503050406030204" pitchFamily="18" charset="0"/>
              </a:rPr>
            </a:br>
            <a:r>
              <a:rPr lang="ru-RU" b="0" i="0" dirty="0">
                <a:effectLst/>
                <a:latin typeface="Cambria" panose="02040503050406030204" pitchFamily="18" charset="0"/>
              </a:rPr>
              <a:t>Пушистый кот, </a:t>
            </a:r>
            <a:r>
              <a:rPr lang="ru-RU" b="0" i="0" dirty="0" err="1">
                <a:effectLst/>
                <a:latin typeface="Cambria" panose="02040503050406030204" pitchFamily="18" charset="0"/>
              </a:rPr>
              <a:t>мурлыкает</a:t>
            </a:r>
            <a:r>
              <a:rPr lang="ru-RU" b="0" i="0" dirty="0">
                <a:effectLst/>
                <a:latin typeface="Cambria" panose="02040503050406030204" pitchFamily="18" charset="0"/>
              </a:rPr>
              <a:t> умильней,</a:t>
            </a:r>
            <a:br>
              <a:rPr lang="ru-RU" b="0" i="0" dirty="0">
                <a:effectLst/>
                <a:latin typeface="Cambria" panose="02040503050406030204" pitchFamily="18" charset="0"/>
              </a:rPr>
            </a:br>
            <a:r>
              <a:rPr lang="ru-RU" b="0" i="0" dirty="0">
                <a:effectLst/>
                <a:latin typeface="Cambria" panose="02040503050406030204" pitchFamily="18" charset="0"/>
              </a:rPr>
              <a:t>И яркий загорается огонь</a:t>
            </a:r>
            <a:br>
              <a:rPr lang="ru-RU" b="0" i="0" dirty="0">
                <a:effectLst/>
                <a:latin typeface="Cambria" panose="02040503050406030204" pitchFamily="18" charset="0"/>
              </a:rPr>
            </a:br>
            <a:r>
              <a:rPr lang="ru-RU" b="0" i="0" dirty="0">
                <a:effectLst/>
                <a:latin typeface="Cambria" panose="02040503050406030204" pitchFamily="18" charset="0"/>
              </a:rPr>
              <a:t>На башенке озерной лесопильни.</a:t>
            </a:r>
          </a:p>
          <a:p>
            <a:r>
              <a:rPr lang="ru-RU" b="0" i="0" dirty="0">
                <a:effectLst/>
                <a:latin typeface="Cambria" panose="02040503050406030204" pitchFamily="18" charset="0"/>
              </a:rPr>
              <a:t>Лишь изредка прорезывает тишь</a:t>
            </a:r>
            <a:br>
              <a:rPr lang="ru-RU" b="0" i="0" dirty="0">
                <a:effectLst/>
                <a:latin typeface="Cambria" panose="02040503050406030204" pitchFamily="18" charset="0"/>
              </a:rPr>
            </a:br>
            <a:r>
              <a:rPr lang="ru-RU" b="0" i="0" dirty="0">
                <a:effectLst/>
                <a:latin typeface="Cambria" panose="02040503050406030204" pitchFamily="18" charset="0"/>
              </a:rPr>
              <a:t>Крик аиста, слетевшего на крышу.</a:t>
            </a:r>
            <a:br>
              <a:rPr lang="ru-RU" b="0" i="0" dirty="0">
                <a:effectLst/>
                <a:latin typeface="Cambria" panose="02040503050406030204" pitchFamily="18" charset="0"/>
              </a:rPr>
            </a:br>
            <a:r>
              <a:rPr lang="ru-RU" b="0" i="0" dirty="0">
                <a:effectLst/>
                <a:latin typeface="Cambria" panose="02040503050406030204" pitchFamily="18" charset="0"/>
              </a:rPr>
              <a:t>И если в дверь мою ты постучишь,</a:t>
            </a:r>
            <a:br>
              <a:rPr lang="ru-RU" b="0" i="0" dirty="0">
                <a:effectLst/>
                <a:latin typeface="Cambria" panose="02040503050406030204" pitchFamily="18" charset="0"/>
              </a:rPr>
            </a:br>
            <a:r>
              <a:rPr lang="ru-RU" b="0" i="0" dirty="0">
                <a:effectLst/>
                <a:latin typeface="Cambria" panose="02040503050406030204" pitchFamily="18" charset="0"/>
              </a:rPr>
              <a:t>Мне кажется, я даже не услышу.</a:t>
            </a:r>
          </a:p>
          <a:p>
            <a:pPr algn="r"/>
            <a:r>
              <a:rPr lang="ru-RU" dirty="0">
                <a:latin typeface="Cambria" panose="02040503050406030204" pitchFamily="18" charset="0"/>
              </a:rPr>
              <a:t>1912 г. </a:t>
            </a:r>
            <a:endParaRPr lang="ru-RU" b="0" i="0" dirty="0">
              <a:effectLst/>
              <a:latin typeface="Cambria" panose="020405030504060302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083006" y="6383771"/>
            <a:ext cx="181915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0" i="0" dirty="0">
                <a:solidFill>
                  <a:srgbClr val="1A1A1A"/>
                </a:solidFill>
                <a:effectLst/>
                <a:latin typeface="Cambria" panose="02040503050406030204" pitchFamily="18" charset="0"/>
              </a:rPr>
              <a:t>Анна Ахматова</a:t>
            </a:r>
          </a:p>
        </p:txBody>
      </p:sp>
    </p:spTree>
    <p:extLst>
      <p:ext uri="{BB962C8B-B14F-4D97-AF65-F5344CB8AC3E}">
        <p14:creationId xmlns:p14="http://schemas.microsoft.com/office/powerpoint/2010/main" val="189348112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146" name="Picture 2" descr="ÐÐ°ÑÑÐ¸Ð½ÐºÐ¸ Ð¿Ð¾ Ð·Ð°Ð¿ÑÐ¾ÑÑ Ð¼Ð°ÑÐºÐ¾Ð²ÑÐºÐ¸Ð¹ ÑÑÐ¸ÑÐ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3576" y="157017"/>
            <a:ext cx="4508788" cy="61136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6604000" y="0"/>
            <a:ext cx="4054764" cy="69557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sz="1400" b="1" i="0" dirty="0">
                <a:effectLst/>
                <a:latin typeface="Cambria" panose="02040503050406030204" pitchFamily="18" charset="0"/>
              </a:rPr>
              <a:t>Ты</a:t>
            </a:r>
          </a:p>
          <a:p>
            <a:pPr fontAlgn="base"/>
            <a:r>
              <a:rPr lang="ru-RU" sz="1600" b="0" i="0" dirty="0">
                <a:effectLst/>
                <a:latin typeface="Cambria" panose="02040503050406030204" pitchFamily="18" charset="0"/>
              </a:rPr>
              <a:t>Пришла - </a:t>
            </a:r>
            <a:br>
              <a:rPr lang="ru-RU" sz="1600" b="0" i="0" dirty="0">
                <a:effectLst/>
                <a:latin typeface="Cambria" panose="02040503050406030204" pitchFamily="18" charset="0"/>
              </a:rPr>
            </a:br>
            <a:r>
              <a:rPr lang="ru-RU" sz="1600" b="0" i="0" dirty="0">
                <a:effectLst/>
                <a:latin typeface="Cambria" panose="02040503050406030204" pitchFamily="18" charset="0"/>
              </a:rPr>
              <a:t>деловито, </a:t>
            </a:r>
            <a:br>
              <a:rPr lang="ru-RU" sz="1600" b="0" i="0" dirty="0">
                <a:effectLst/>
                <a:latin typeface="Cambria" panose="02040503050406030204" pitchFamily="18" charset="0"/>
              </a:rPr>
            </a:br>
            <a:r>
              <a:rPr lang="ru-RU" sz="1600" b="0" i="0" dirty="0">
                <a:effectLst/>
                <a:latin typeface="Cambria" panose="02040503050406030204" pitchFamily="18" charset="0"/>
              </a:rPr>
              <a:t>за рыком, </a:t>
            </a:r>
            <a:br>
              <a:rPr lang="ru-RU" sz="1600" b="0" i="0" dirty="0">
                <a:effectLst/>
                <a:latin typeface="Cambria" panose="02040503050406030204" pitchFamily="18" charset="0"/>
              </a:rPr>
            </a:br>
            <a:r>
              <a:rPr lang="ru-RU" sz="1600" b="0" i="0" dirty="0">
                <a:effectLst/>
                <a:latin typeface="Cambria" panose="02040503050406030204" pitchFamily="18" charset="0"/>
              </a:rPr>
              <a:t>за ростом, </a:t>
            </a:r>
            <a:br>
              <a:rPr lang="ru-RU" sz="1600" b="0" i="0" dirty="0">
                <a:effectLst/>
                <a:latin typeface="Cambria" panose="02040503050406030204" pitchFamily="18" charset="0"/>
              </a:rPr>
            </a:br>
            <a:r>
              <a:rPr lang="ru-RU" sz="1600" b="0" i="0" dirty="0">
                <a:effectLst/>
                <a:latin typeface="Cambria" panose="02040503050406030204" pitchFamily="18" charset="0"/>
              </a:rPr>
              <a:t>взглянув, </a:t>
            </a:r>
            <a:br>
              <a:rPr lang="ru-RU" sz="1600" b="0" i="0" dirty="0">
                <a:effectLst/>
                <a:latin typeface="Cambria" panose="02040503050406030204" pitchFamily="18" charset="0"/>
              </a:rPr>
            </a:br>
            <a:r>
              <a:rPr lang="ru-RU" sz="1600" b="0" i="0" dirty="0">
                <a:effectLst/>
                <a:latin typeface="Cambria" panose="02040503050406030204" pitchFamily="18" charset="0"/>
              </a:rPr>
              <a:t>разглядела просто мальчика. </a:t>
            </a:r>
            <a:br>
              <a:rPr lang="ru-RU" sz="1600" b="0" i="0" dirty="0">
                <a:effectLst/>
                <a:latin typeface="Cambria" panose="02040503050406030204" pitchFamily="18" charset="0"/>
              </a:rPr>
            </a:br>
            <a:r>
              <a:rPr lang="ru-RU" sz="1600" b="0" i="0" dirty="0">
                <a:effectLst/>
                <a:latin typeface="Cambria" panose="02040503050406030204" pitchFamily="18" charset="0"/>
              </a:rPr>
              <a:t>Взяла, </a:t>
            </a:r>
            <a:br>
              <a:rPr lang="ru-RU" sz="1600" b="0" i="0" dirty="0">
                <a:effectLst/>
                <a:latin typeface="Cambria" panose="02040503050406030204" pitchFamily="18" charset="0"/>
              </a:rPr>
            </a:br>
            <a:r>
              <a:rPr lang="ru-RU" sz="1600" b="0" i="0" dirty="0">
                <a:effectLst/>
                <a:latin typeface="Cambria" panose="02040503050406030204" pitchFamily="18" charset="0"/>
              </a:rPr>
              <a:t>отобрала сердце </a:t>
            </a:r>
            <a:br>
              <a:rPr lang="ru-RU" sz="1600" b="0" i="0" dirty="0">
                <a:effectLst/>
                <a:latin typeface="Cambria" panose="02040503050406030204" pitchFamily="18" charset="0"/>
              </a:rPr>
            </a:br>
            <a:r>
              <a:rPr lang="ru-RU" sz="1600" b="0" i="0" dirty="0">
                <a:effectLst/>
                <a:latin typeface="Cambria" panose="02040503050406030204" pitchFamily="18" charset="0"/>
              </a:rPr>
              <a:t>и просто </a:t>
            </a:r>
            <a:br>
              <a:rPr lang="ru-RU" sz="1600" b="0" i="0" dirty="0">
                <a:effectLst/>
                <a:latin typeface="Cambria" panose="02040503050406030204" pitchFamily="18" charset="0"/>
              </a:rPr>
            </a:br>
            <a:r>
              <a:rPr lang="ru-RU" sz="1600" b="0" i="0" dirty="0">
                <a:effectLst/>
                <a:latin typeface="Cambria" panose="02040503050406030204" pitchFamily="18" charset="0"/>
              </a:rPr>
              <a:t>пошла играть - </a:t>
            </a:r>
            <a:br>
              <a:rPr lang="ru-RU" sz="1600" b="0" i="0" dirty="0">
                <a:effectLst/>
                <a:latin typeface="Cambria" panose="02040503050406030204" pitchFamily="18" charset="0"/>
              </a:rPr>
            </a:br>
            <a:r>
              <a:rPr lang="ru-RU" sz="1600" b="0" i="0" dirty="0">
                <a:effectLst/>
                <a:latin typeface="Cambria" panose="02040503050406030204" pitchFamily="18" charset="0"/>
              </a:rPr>
              <a:t>как девочка мячиком. </a:t>
            </a:r>
            <a:br>
              <a:rPr lang="ru-RU" sz="1600" b="0" i="0" dirty="0">
                <a:effectLst/>
                <a:latin typeface="Cambria" panose="02040503050406030204" pitchFamily="18" charset="0"/>
              </a:rPr>
            </a:br>
            <a:r>
              <a:rPr lang="ru-RU" sz="1600" b="0" i="0" dirty="0">
                <a:effectLst/>
                <a:latin typeface="Cambria" panose="02040503050406030204" pitchFamily="18" charset="0"/>
              </a:rPr>
              <a:t>И каждая - </a:t>
            </a:r>
            <a:br>
              <a:rPr lang="ru-RU" sz="1600" b="0" i="0" dirty="0">
                <a:effectLst/>
                <a:latin typeface="Cambria" panose="02040503050406030204" pitchFamily="18" charset="0"/>
              </a:rPr>
            </a:br>
            <a:r>
              <a:rPr lang="ru-RU" sz="1600" b="0" i="0" dirty="0">
                <a:effectLst/>
                <a:latin typeface="Cambria" panose="02040503050406030204" pitchFamily="18" charset="0"/>
              </a:rPr>
              <a:t>чудо будто видится - </a:t>
            </a:r>
            <a:br>
              <a:rPr lang="ru-RU" sz="1600" b="0" i="0" dirty="0">
                <a:effectLst/>
                <a:latin typeface="Cambria" panose="02040503050406030204" pitchFamily="18" charset="0"/>
              </a:rPr>
            </a:br>
            <a:r>
              <a:rPr lang="ru-RU" sz="1600" b="0" i="0" dirty="0">
                <a:effectLst/>
                <a:latin typeface="Cambria" panose="02040503050406030204" pitchFamily="18" charset="0"/>
              </a:rPr>
              <a:t>где дама вкопалась, </a:t>
            </a:r>
            <a:br>
              <a:rPr lang="ru-RU" sz="1600" b="0" i="0" dirty="0">
                <a:effectLst/>
                <a:latin typeface="Cambria" panose="02040503050406030204" pitchFamily="18" charset="0"/>
              </a:rPr>
            </a:br>
            <a:r>
              <a:rPr lang="ru-RU" sz="1600" b="0" i="0" dirty="0">
                <a:effectLst/>
                <a:latin typeface="Cambria" panose="02040503050406030204" pitchFamily="18" charset="0"/>
              </a:rPr>
              <a:t>а где девица. </a:t>
            </a:r>
            <a:br>
              <a:rPr lang="ru-RU" sz="1600" b="0" i="0" dirty="0">
                <a:effectLst/>
                <a:latin typeface="Cambria" panose="02040503050406030204" pitchFamily="18" charset="0"/>
              </a:rPr>
            </a:br>
            <a:r>
              <a:rPr lang="ru-RU" sz="1600" b="0" i="0" dirty="0">
                <a:effectLst/>
                <a:latin typeface="Cambria" panose="02040503050406030204" pitchFamily="18" charset="0"/>
              </a:rPr>
              <a:t>"Такого любить? </a:t>
            </a:r>
            <a:br>
              <a:rPr lang="ru-RU" sz="1600" b="0" i="0" dirty="0">
                <a:effectLst/>
                <a:latin typeface="Cambria" panose="02040503050406030204" pitchFamily="18" charset="0"/>
              </a:rPr>
            </a:br>
            <a:r>
              <a:rPr lang="ru-RU" sz="1600" b="0" i="0" dirty="0">
                <a:effectLst/>
                <a:latin typeface="Cambria" panose="02040503050406030204" pitchFamily="18" charset="0"/>
              </a:rPr>
              <a:t>Да этакий ринется! </a:t>
            </a:r>
            <a:br>
              <a:rPr lang="ru-RU" sz="1600" b="0" i="0" dirty="0">
                <a:effectLst/>
                <a:latin typeface="Cambria" panose="02040503050406030204" pitchFamily="18" charset="0"/>
              </a:rPr>
            </a:br>
            <a:r>
              <a:rPr lang="ru-RU" sz="1600" b="0" i="0" dirty="0">
                <a:effectLst/>
                <a:latin typeface="Cambria" panose="02040503050406030204" pitchFamily="18" charset="0"/>
              </a:rPr>
              <a:t>Должно, укротительница. </a:t>
            </a:r>
            <a:br>
              <a:rPr lang="ru-RU" sz="1600" b="0" i="0" dirty="0">
                <a:effectLst/>
                <a:latin typeface="Cambria" panose="02040503050406030204" pitchFamily="18" charset="0"/>
              </a:rPr>
            </a:br>
            <a:r>
              <a:rPr lang="ru-RU" sz="1600" b="0" i="0" dirty="0">
                <a:effectLst/>
                <a:latin typeface="Cambria" panose="02040503050406030204" pitchFamily="18" charset="0"/>
              </a:rPr>
              <a:t>Должно, из зверинца!" </a:t>
            </a:r>
            <a:br>
              <a:rPr lang="ru-RU" sz="1600" b="0" i="0" dirty="0">
                <a:effectLst/>
                <a:latin typeface="Cambria" panose="02040503050406030204" pitchFamily="18" charset="0"/>
              </a:rPr>
            </a:br>
            <a:r>
              <a:rPr lang="ru-RU" sz="1600" b="0" i="0" dirty="0">
                <a:effectLst/>
                <a:latin typeface="Cambria" panose="02040503050406030204" pitchFamily="18" charset="0"/>
              </a:rPr>
              <a:t>А я ликую. </a:t>
            </a:r>
            <a:br>
              <a:rPr lang="ru-RU" sz="1600" b="0" i="0" dirty="0">
                <a:effectLst/>
                <a:latin typeface="Cambria" panose="02040503050406030204" pitchFamily="18" charset="0"/>
              </a:rPr>
            </a:br>
            <a:r>
              <a:rPr lang="ru-RU" sz="1600" b="0" i="0" dirty="0">
                <a:effectLst/>
                <a:latin typeface="Cambria" panose="02040503050406030204" pitchFamily="18" charset="0"/>
              </a:rPr>
              <a:t>Нет его - </a:t>
            </a:r>
            <a:br>
              <a:rPr lang="ru-RU" sz="1600" b="0" i="0" dirty="0">
                <a:effectLst/>
                <a:latin typeface="Cambria" panose="02040503050406030204" pitchFamily="18" charset="0"/>
              </a:rPr>
            </a:br>
            <a:r>
              <a:rPr lang="ru-RU" sz="1600" b="0" i="0" dirty="0">
                <a:effectLst/>
                <a:latin typeface="Cambria" panose="02040503050406030204" pitchFamily="18" charset="0"/>
              </a:rPr>
              <a:t>ига! </a:t>
            </a:r>
            <a:br>
              <a:rPr lang="ru-RU" sz="1600" b="0" i="0" dirty="0">
                <a:effectLst/>
                <a:latin typeface="Cambria" panose="02040503050406030204" pitchFamily="18" charset="0"/>
              </a:rPr>
            </a:br>
            <a:r>
              <a:rPr lang="ru-RU" sz="1600" b="0" i="0" dirty="0">
                <a:effectLst/>
                <a:latin typeface="Cambria" panose="02040503050406030204" pitchFamily="18" charset="0"/>
              </a:rPr>
              <a:t>От радости себя не помня, </a:t>
            </a:r>
            <a:br>
              <a:rPr lang="ru-RU" sz="1600" b="0" i="0" dirty="0">
                <a:effectLst/>
                <a:latin typeface="Cambria" panose="02040503050406030204" pitchFamily="18" charset="0"/>
              </a:rPr>
            </a:br>
            <a:r>
              <a:rPr lang="ru-RU" sz="1600" b="0" i="0" dirty="0">
                <a:effectLst/>
                <a:latin typeface="Cambria" panose="02040503050406030204" pitchFamily="18" charset="0"/>
              </a:rPr>
              <a:t>скакал, </a:t>
            </a:r>
            <a:br>
              <a:rPr lang="ru-RU" sz="1600" b="0" i="0" dirty="0">
                <a:effectLst/>
                <a:latin typeface="Cambria" panose="02040503050406030204" pitchFamily="18" charset="0"/>
              </a:rPr>
            </a:br>
            <a:r>
              <a:rPr lang="ru-RU" sz="1600" b="0" i="0" dirty="0">
                <a:effectLst/>
                <a:latin typeface="Cambria" panose="02040503050406030204" pitchFamily="18" charset="0"/>
              </a:rPr>
              <a:t>индейцем свадебным прыгал, </a:t>
            </a:r>
            <a:br>
              <a:rPr lang="ru-RU" sz="1600" b="0" i="0" dirty="0">
                <a:effectLst/>
                <a:latin typeface="Cambria" panose="02040503050406030204" pitchFamily="18" charset="0"/>
              </a:rPr>
            </a:br>
            <a:r>
              <a:rPr lang="ru-RU" sz="1600" b="0" i="0" dirty="0">
                <a:effectLst/>
                <a:latin typeface="Cambria" panose="02040503050406030204" pitchFamily="18" charset="0"/>
              </a:rPr>
              <a:t>так было весело, </a:t>
            </a:r>
            <a:br>
              <a:rPr lang="ru-RU" sz="1600" b="0" i="0" dirty="0">
                <a:effectLst/>
                <a:latin typeface="Cambria" panose="02040503050406030204" pitchFamily="18" charset="0"/>
              </a:rPr>
            </a:br>
            <a:r>
              <a:rPr lang="ru-RU" sz="1600" b="0" i="0" dirty="0">
                <a:effectLst/>
                <a:latin typeface="Cambria" panose="02040503050406030204" pitchFamily="18" charset="0"/>
              </a:rPr>
              <a:t>было легко мне.                             </a:t>
            </a:r>
            <a:r>
              <a:rPr lang="ru-RU" dirty="0">
                <a:latin typeface="Cambria" panose="02040503050406030204" pitchFamily="18" charset="0"/>
              </a:rPr>
              <a:t>1922 г</a:t>
            </a:r>
            <a:endParaRPr lang="ru-RU" sz="1600" b="0" i="0" dirty="0">
              <a:effectLst/>
              <a:latin typeface="Cambria" panose="020405030504060302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577218" y="6381690"/>
            <a:ext cx="268150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0" i="0" dirty="0">
                <a:solidFill>
                  <a:srgbClr val="222222"/>
                </a:solidFill>
                <a:effectLst/>
                <a:latin typeface="Cambria" panose="02040503050406030204" pitchFamily="18" charset="0"/>
              </a:rPr>
              <a:t>Владимир Маяковский</a:t>
            </a:r>
            <a:endParaRPr lang="ru-RU" dirty="0"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9137843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6319982" y="1825625"/>
            <a:ext cx="4652818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0" dirty="0">
                <a:solidFill>
                  <a:srgbClr val="000000"/>
                </a:solidFill>
                <a:effectLst/>
                <a:latin typeface="Cambria" panose="02040503050406030204" pitchFamily="18" charset="0"/>
              </a:rPr>
              <a:t>«Ты ушла и ко мне не вернешься…»</a:t>
            </a:r>
          </a:p>
          <a:p>
            <a:endParaRPr lang="ru-RU" b="0" i="0" dirty="0">
              <a:solidFill>
                <a:srgbClr val="000000"/>
              </a:solidFill>
              <a:effectLst/>
              <a:latin typeface="Cambria" panose="02040503050406030204" pitchFamily="18" charset="0"/>
            </a:endParaRPr>
          </a:p>
          <a:p>
            <a:r>
              <a:rPr lang="ru-RU" b="0" i="0" dirty="0">
                <a:solidFill>
                  <a:srgbClr val="000000"/>
                </a:solidFill>
                <a:effectLst/>
                <a:latin typeface="Cambria" panose="02040503050406030204" pitchFamily="18" charset="0"/>
              </a:rPr>
              <a:t>Ты ушла и ко мне не вернешься,</a:t>
            </a:r>
            <a:br>
              <a:rPr lang="ru-RU" b="0" i="0" dirty="0">
                <a:solidFill>
                  <a:srgbClr val="000000"/>
                </a:solidFill>
                <a:effectLst/>
                <a:latin typeface="Cambria" panose="02040503050406030204" pitchFamily="18" charset="0"/>
              </a:rPr>
            </a:br>
            <a:r>
              <a:rPr lang="ru-RU" b="0" i="0" dirty="0">
                <a:solidFill>
                  <a:srgbClr val="000000"/>
                </a:solidFill>
                <a:effectLst/>
                <a:latin typeface="Cambria" panose="02040503050406030204" pitchFamily="18" charset="0"/>
              </a:rPr>
              <a:t>Позабыла ты мой уголок</a:t>
            </a:r>
            <a:br>
              <a:rPr lang="ru-RU" b="0" i="0" dirty="0">
                <a:solidFill>
                  <a:srgbClr val="000000"/>
                </a:solidFill>
                <a:effectLst/>
                <a:latin typeface="Cambria" panose="02040503050406030204" pitchFamily="18" charset="0"/>
              </a:rPr>
            </a:br>
            <a:r>
              <a:rPr lang="ru-RU" b="0" i="0" dirty="0">
                <a:solidFill>
                  <a:srgbClr val="000000"/>
                </a:solidFill>
                <a:effectLst/>
                <a:latin typeface="Cambria" panose="02040503050406030204" pitchFamily="18" charset="0"/>
              </a:rPr>
              <a:t>И теперь ты другому смеешься,</a:t>
            </a:r>
            <a:br>
              <a:rPr lang="ru-RU" b="0" i="0" dirty="0">
                <a:solidFill>
                  <a:srgbClr val="000000"/>
                </a:solidFill>
                <a:effectLst/>
                <a:latin typeface="Cambria" panose="02040503050406030204" pitchFamily="18" charset="0"/>
              </a:rPr>
            </a:br>
            <a:r>
              <a:rPr lang="ru-RU" b="0" i="0" dirty="0" err="1">
                <a:solidFill>
                  <a:srgbClr val="000000"/>
                </a:solidFill>
                <a:effectLst/>
                <a:latin typeface="Cambria" panose="02040503050406030204" pitchFamily="18" charset="0"/>
              </a:rPr>
              <a:t>Укрываяся</a:t>
            </a:r>
            <a:r>
              <a:rPr lang="ru-RU" b="0" i="0" dirty="0">
                <a:solidFill>
                  <a:srgbClr val="000000"/>
                </a:solidFill>
                <a:effectLst/>
                <a:latin typeface="Cambria" panose="02040503050406030204" pitchFamily="18" charset="0"/>
              </a:rPr>
              <a:t> в белый платок.</a:t>
            </a:r>
          </a:p>
          <a:p>
            <a:endParaRPr lang="ru-RU" b="0" i="0" dirty="0">
              <a:solidFill>
                <a:srgbClr val="000000"/>
              </a:solidFill>
              <a:effectLst/>
              <a:latin typeface="Cambria" panose="02040503050406030204" pitchFamily="18" charset="0"/>
            </a:endParaRPr>
          </a:p>
          <a:p>
            <a:r>
              <a:rPr lang="ru-RU" b="0" i="0" dirty="0">
                <a:solidFill>
                  <a:srgbClr val="000000"/>
                </a:solidFill>
                <a:effectLst/>
                <a:latin typeface="Cambria" panose="02040503050406030204" pitchFamily="18" charset="0"/>
              </a:rPr>
              <a:t>Мне тоскливо, и скучно, и жалко,</a:t>
            </a:r>
            <a:br>
              <a:rPr lang="ru-RU" b="0" i="0" dirty="0">
                <a:solidFill>
                  <a:srgbClr val="000000"/>
                </a:solidFill>
                <a:effectLst/>
                <a:latin typeface="Cambria" panose="02040503050406030204" pitchFamily="18" charset="0"/>
              </a:rPr>
            </a:br>
            <a:r>
              <a:rPr lang="ru-RU" b="0" i="0" dirty="0">
                <a:solidFill>
                  <a:srgbClr val="000000"/>
                </a:solidFill>
                <a:effectLst/>
                <a:latin typeface="Cambria" panose="02040503050406030204" pitchFamily="18" charset="0"/>
              </a:rPr>
              <a:t>Неуютно камин мой горит,</a:t>
            </a:r>
            <a:br>
              <a:rPr lang="ru-RU" b="0" i="0" dirty="0">
                <a:solidFill>
                  <a:srgbClr val="000000"/>
                </a:solidFill>
                <a:effectLst/>
                <a:latin typeface="Cambria" panose="02040503050406030204" pitchFamily="18" charset="0"/>
              </a:rPr>
            </a:br>
            <a:r>
              <a:rPr lang="ru-RU" b="0" i="0" dirty="0">
                <a:solidFill>
                  <a:srgbClr val="000000"/>
                </a:solidFill>
                <a:effectLst/>
                <a:latin typeface="Cambria" panose="02040503050406030204" pitchFamily="18" charset="0"/>
              </a:rPr>
              <a:t>Но измятая в книжке фиалка</a:t>
            </a:r>
            <a:br>
              <a:rPr lang="ru-RU" b="0" i="0" dirty="0">
                <a:solidFill>
                  <a:srgbClr val="000000"/>
                </a:solidFill>
                <a:effectLst/>
                <a:latin typeface="Cambria" panose="02040503050406030204" pitchFamily="18" charset="0"/>
              </a:rPr>
            </a:br>
            <a:r>
              <a:rPr lang="ru-RU" b="0" i="0" dirty="0">
                <a:solidFill>
                  <a:srgbClr val="000000"/>
                </a:solidFill>
                <a:effectLst/>
                <a:latin typeface="Cambria" panose="02040503050406030204" pitchFamily="18" charset="0"/>
              </a:rPr>
              <a:t>Все о счастье былом говорит.</a:t>
            </a:r>
          </a:p>
          <a:p>
            <a:pPr algn="r"/>
            <a:r>
              <a:rPr lang="ru-RU" b="0" i="1" dirty="0">
                <a:solidFill>
                  <a:srgbClr val="000000"/>
                </a:solidFill>
                <a:effectLst/>
                <a:latin typeface="Cambria" panose="02040503050406030204" pitchFamily="18" charset="0"/>
              </a:rPr>
              <a:t>1913–1915</a:t>
            </a:r>
          </a:p>
        </p:txBody>
      </p:sp>
      <p:pic>
        <p:nvPicPr>
          <p:cNvPr id="7171" name="Picture 3" descr="ÐÐ°ÑÑÐ¸Ð½ÐºÐ¸ Ð¿Ð¾ Ð·Ð°Ð¿ÑÐ¾ÑÑ ÐµÑÐµÐ½Ð¸Ð½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0520" y="110073"/>
            <a:ext cx="4279941" cy="6137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1756809" y="6382285"/>
            <a:ext cx="17114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0" i="0" dirty="0">
                <a:effectLst/>
                <a:latin typeface="Cambria" panose="02040503050406030204" pitchFamily="18" charset="0"/>
              </a:rPr>
              <a:t>Сергей Есенин</a:t>
            </a:r>
            <a:endParaRPr lang="ru-RU" dirty="0"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083160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203622" y="6311900"/>
            <a:ext cx="256192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0" i="0" dirty="0">
                <a:solidFill>
                  <a:srgbClr val="000000"/>
                </a:solidFill>
                <a:effectLst/>
                <a:latin typeface="Cambria" panose="02040503050406030204" pitchFamily="18" charset="0"/>
              </a:rPr>
              <a:t>Анатолий </a:t>
            </a:r>
            <a:r>
              <a:rPr lang="ru-RU" b="0" i="0" dirty="0" err="1">
                <a:solidFill>
                  <a:srgbClr val="000000"/>
                </a:solidFill>
                <a:effectLst/>
                <a:latin typeface="Cambria" panose="02040503050406030204" pitchFamily="18" charset="0"/>
              </a:rPr>
              <a:t>Мариенгоф</a:t>
            </a:r>
            <a:endParaRPr lang="ru-RU" dirty="0">
              <a:latin typeface="Cambria" panose="020405030504060302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400800" y="2681145"/>
            <a:ext cx="5717309" cy="17707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0" i="0" dirty="0">
                <a:effectLst/>
                <a:latin typeface="Cambria" panose="02040503050406030204" pitchFamily="18" charset="0"/>
              </a:rPr>
              <a:t>Пятнышко, как от раздавленной клюквы. </a:t>
            </a:r>
            <a:br>
              <a:rPr lang="ru-RU" b="0" i="0" dirty="0">
                <a:effectLst/>
                <a:latin typeface="Cambria" panose="02040503050406030204" pitchFamily="18" charset="0"/>
              </a:rPr>
            </a:br>
            <a:r>
              <a:rPr lang="ru-RU" b="0" i="0" dirty="0">
                <a:effectLst/>
                <a:latin typeface="Cambria" panose="02040503050406030204" pitchFamily="18" charset="0"/>
              </a:rPr>
              <a:t>Тише. Не хлопайте дверью. Человек… </a:t>
            </a:r>
            <a:br>
              <a:rPr lang="ru-RU" b="0" i="0" dirty="0">
                <a:effectLst/>
                <a:latin typeface="Cambria" panose="02040503050406030204" pitchFamily="18" charset="0"/>
              </a:rPr>
            </a:br>
            <a:r>
              <a:rPr lang="ru-RU" b="0" i="0" dirty="0">
                <a:effectLst/>
                <a:latin typeface="Cambria" panose="02040503050406030204" pitchFamily="18" charset="0"/>
              </a:rPr>
              <a:t>Простенькие четыре буквы: </a:t>
            </a:r>
            <a:br>
              <a:rPr lang="ru-RU" b="0" i="0" dirty="0">
                <a:effectLst/>
                <a:latin typeface="Cambria" panose="02040503050406030204" pitchFamily="18" charset="0"/>
              </a:rPr>
            </a:br>
            <a:r>
              <a:rPr lang="ru-RU" b="0" i="0" dirty="0">
                <a:effectLst/>
                <a:latin typeface="Cambria" panose="02040503050406030204" pitchFamily="18" charset="0"/>
              </a:rPr>
              <a:t>— умер. </a:t>
            </a:r>
            <a:br>
              <a:rPr lang="ru-RU" b="0" i="0" dirty="0">
                <a:effectLst/>
                <a:latin typeface="Cambria" panose="02040503050406030204" pitchFamily="18" charset="0"/>
              </a:rPr>
            </a:br>
            <a:endParaRPr lang="ru-RU" b="0" i="0" dirty="0">
              <a:effectLst/>
              <a:latin typeface="Cambria" panose="02040503050406030204" pitchFamily="18" charset="0"/>
            </a:endParaRPr>
          </a:p>
          <a:p>
            <a:pPr algn="r"/>
            <a:r>
              <a:rPr lang="ru-RU" b="0" i="0" dirty="0">
                <a:effectLst/>
                <a:latin typeface="Cambria" panose="02040503050406030204" pitchFamily="18" charset="0"/>
              </a:rPr>
              <a:t>1918 </a:t>
            </a:r>
          </a:p>
        </p:txBody>
      </p:sp>
      <p:pic>
        <p:nvPicPr>
          <p:cNvPr id="9220" name="Picture 4" descr="ÐÐ°ÑÑÐ¸Ð½ÐºÐ¸ Ð¿Ð¾ Ð·Ð°Ð¿ÑÐ¾ÑÑ ÐÐ°ÑÐ¸ÐµÐ½Ð³Ð¾Ñ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58198"/>
            <a:ext cx="4107289" cy="59193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156881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60</TotalTime>
  <Words>725</Words>
  <Application>Microsoft Office PowerPoint</Application>
  <PresentationFormat>Широкоэкранный</PresentationFormat>
  <Paragraphs>41</Paragraphs>
  <Slides>9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4" baseType="lpstr">
      <vt:lpstr>Arial</vt:lpstr>
      <vt:lpstr>Calibri</vt:lpstr>
      <vt:lpstr>Calibri Light</vt:lpstr>
      <vt:lpstr>Cambria</vt:lpstr>
      <vt:lpstr>Тема Office</vt:lpstr>
      <vt:lpstr>Поэзия серебряного века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Поэзия серебряного века</dc:title>
  <dc:creator>Пользователь</dc:creator>
  <cp:lastModifiedBy>Булыга Елизавета Сергеевна</cp:lastModifiedBy>
  <cp:revision>11</cp:revision>
  <dcterms:created xsi:type="dcterms:W3CDTF">2018-12-10T05:30:03Z</dcterms:created>
  <dcterms:modified xsi:type="dcterms:W3CDTF">2022-02-17T08:28:17Z</dcterms:modified>
</cp:coreProperties>
</file>