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66" r:id="rId5"/>
    <p:sldId id="270" r:id="rId6"/>
    <p:sldId id="259" r:id="rId7"/>
    <p:sldId id="260" r:id="rId8"/>
    <p:sldId id="261" r:id="rId9"/>
    <p:sldId id="272" r:id="rId10"/>
    <p:sldId id="262" r:id="rId11"/>
    <p:sldId id="263" r:id="rId12"/>
    <p:sldId id="273" r:id="rId13"/>
    <p:sldId id="271" r:id="rId14"/>
    <p:sldId id="265" r:id="rId15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99"/>
    <a:srgbClr val="FF0066"/>
    <a:srgbClr val="FF0000"/>
    <a:srgbClr val="FF9999"/>
    <a:srgbClr val="FFCC66"/>
    <a:srgbClr val="FFFFCC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5" autoAdjust="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86DED6-3223-484E-BB80-B5A38C7F4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AF011-C1FC-4D77-BA10-B734F0B1E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79936-4FBC-487D-97FD-D78715E74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5353B-F5A0-4916-AC22-D41B03D28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23A97-2057-4828-8C6E-A517DAB0F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E95C9-3135-4D1F-9939-665132EC4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BE16E-0D58-4631-86A2-12CDCEBDC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4AAD9-26B9-43C9-BF3B-39488FA85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A6121-104A-4A76-B86E-6C7309F1E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B84F1-CFE7-49BF-B2CF-5E226218A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CFF52-4ACB-4265-9294-3D72C9934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B9671-CA0A-4744-8D51-033B55CAE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FF9999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8690382-654D-4AF9-AB6D-0495536EE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ww.pptgrounds.com/wp-content/uploads/2014/05/School-Children-Powerpoint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-171400"/>
            <a:ext cx="7772400" cy="2376487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</a:rPr>
              <a:t>ПРЕЕМСТВЕННОСТЬ В РАБОТЕ ДЕТСКОГО САДА И ШКОЛЫ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619672" y="1700808"/>
            <a:ext cx="57925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ИТОГОВАЯ ПРАКТИКО-ЗНАЧИМАЯ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РАБОТА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4149080"/>
            <a:ext cx="41399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29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Выполнила слушатель курсов по программе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«Преемственность в математическом развитии детей дошкольного и младшего школьного возраста»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291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Фирсова Юлия Викторовна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291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 МДОУ ЦРР- детский сад 52 «Ромашка»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29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Проверил: преподаватель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291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Кузнецова Ж.В.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29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Оценка: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88913"/>
            <a:ext cx="7772400" cy="792162"/>
          </a:xfrm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Схема организационно-содержательных аспектов преемственных связей ДОУ со школой, семьей и другими социальными институтами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-452438" y="169068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568" name="Group 376"/>
          <p:cNvGraphicFramePr>
            <a:graphicFrameLocks noGrp="1"/>
          </p:cNvGraphicFramePr>
          <p:nvPr/>
        </p:nvGraphicFramePr>
        <p:xfrm>
          <a:off x="179388" y="1196975"/>
          <a:ext cx="8750300" cy="5391148"/>
        </p:xfrm>
        <a:graphic>
          <a:graphicData uri="http://schemas.openxmlformats.org/drawingml/2006/table">
            <a:tbl>
              <a:tblPr/>
              <a:tblGrid>
                <a:gridCol w="755650"/>
                <a:gridCol w="7065962"/>
                <a:gridCol w="928688"/>
              </a:tblGrid>
              <a:tr h="335319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координационного совета по преемственности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Педагогические советы, методические объединения, семинары, круглые столы педагогов ДОУ, учителей школы и родителей по актуальным вопросам преемственности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69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 и осуществление совместной практической деятельности педагогов дополнительного образования и учителей-предметников с детьми-дошкольниками и первоклассниками (праздники, выставки, спортивные соревнования)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3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ДОУ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Психологические и коммуникативные тренинги для воспитателей и учителей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9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медицинских работников, психологов ДОУ и школы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«дней выпускников» в ДОУ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Совместное со школой комплектование 1-х классов их выпускников ДОУ и проведение диагностики по определению готовности детей к школе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3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Встречи родителей с будущими учителями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3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Анкетирование, интервьюирование и тестирование родителей для изучения самочувствия семьи в преддверии школьной жизни ребенка в период адаптации к школе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Игровые тренинги и практикумы для родителей детей предшкольного возраста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5888"/>
            <a:ext cx="8207375" cy="792162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Формы преемственных связей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23850" y="1484313"/>
            <a:ext cx="2735263" cy="1081087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Знакомство учителя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с будущими учениками</a:t>
            </a:r>
          </a:p>
          <a:p>
            <a:pPr algn="ctr"/>
            <a:endParaRPr lang="ru-RU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635375" y="1268413"/>
            <a:ext cx="4321175" cy="13684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Совместное участие первоклассников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и детей подготовительной группы</a:t>
            </a:r>
          </a:p>
          <a:p>
            <a:pPr algn="ctr"/>
            <a:r>
              <a:rPr lang="ru-RU" sz="2000">
                <a:latin typeface="Times New Roman" pitchFamily="18" charset="0"/>
              </a:rPr>
              <a:t> в праздниках, развлечениях,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играх-соревнованиях, эстафетах.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50825" y="3933825"/>
            <a:ext cx="2952750" cy="10795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  <a:p>
            <a:pPr algn="ctr"/>
            <a:r>
              <a:rPr lang="ru-RU" sz="2000">
                <a:latin typeface="Times New Roman" pitchFamily="18" charset="0"/>
              </a:rPr>
              <a:t>Экскурсии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дошкольников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в школу</a:t>
            </a:r>
          </a:p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403350" y="2708275"/>
            <a:ext cx="2663825" cy="11525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Проведение «Дней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выпускников»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572000" y="3860800"/>
            <a:ext cx="3384550" cy="1439863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  <a:p>
            <a:pPr algn="ctr"/>
            <a:r>
              <a:rPr lang="ru-RU" sz="2000">
                <a:latin typeface="Times New Roman" pitchFamily="18" charset="0"/>
              </a:rPr>
              <a:t>Организация совместных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интегрированных уроков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дошкольников с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первоклассниками</a:t>
            </a:r>
          </a:p>
          <a:p>
            <a:pPr algn="ctr"/>
            <a:endParaRPr lang="ru-RU" sz="2000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580063" y="5445125"/>
            <a:ext cx="3384550" cy="1295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Посещение воспитателями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и учителями начальных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классов уроков и занятий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друг у друга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5508625" y="2708275"/>
            <a:ext cx="3455988" cy="1081088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Взаимосвязь психологических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служб детского сада и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школы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23850" y="5157788"/>
            <a:ext cx="4176713" cy="15843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Совместные совещания,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педагогические советы, круглые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столы с участием педагогов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детского сада, родителей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и учителей начальных классов</a:t>
            </a:r>
            <a:r>
              <a:rPr lang="ru-RU" sz="2000"/>
              <a:t>.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H="1">
            <a:off x="2195513" y="836613"/>
            <a:ext cx="935037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6227763" y="765175"/>
            <a:ext cx="863600" cy="4302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8" grpId="0" animBg="1"/>
      <p:bldP spid="11269" grpId="0" animBg="1"/>
      <p:bldP spid="11270" grpId="0" animBg="1"/>
      <p:bldP spid="11271" grpId="0" animBg="1"/>
      <p:bldP spid="11272" grpId="0" animBg="1"/>
      <p:bldP spid="11273" grpId="0" animBg="1"/>
      <p:bldP spid="11275" grpId="0" animBg="1"/>
      <p:bldP spid="11276" grpId="0" animBg="1"/>
      <p:bldP spid="11279" grpId="0" animBg="1"/>
      <p:bldP spid="112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8914" name="Picture 2" descr="F:\школа\170220152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4104456" cy="307834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5" name="Picture 3" descr="F:\школа\170220152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73016"/>
            <a:ext cx="4128459" cy="309634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6" name="Picture 4" descr="F:\школа\1702201520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764704"/>
            <a:ext cx="3795886" cy="5061181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  <a:latin typeface="Times New Roman" pitchFamily="18" charset="0"/>
              </a:rPr>
              <a:t>Вывод</a:t>
            </a:r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3203575" y="1341438"/>
            <a:ext cx="2736850" cy="2374900"/>
          </a:xfrm>
          <a:prstGeom prst="ellipse">
            <a:avLst/>
          </a:prstGeom>
          <a:solidFill>
            <a:srgbClr val="FFFFCC"/>
          </a:solidFill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Преемственность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 работы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ДОУ и школы</a:t>
            </a: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539750" y="692150"/>
            <a:ext cx="2087563" cy="1008063"/>
          </a:xfrm>
          <a:prstGeom prst="ellipse">
            <a:avLst/>
          </a:prstGeom>
          <a:solidFill>
            <a:srgbClr val="FFFFCC"/>
          </a:solidFill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Ребенок</a:t>
            </a:r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6732588" y="692150"/>
            <a:ext cx="2087562" cy="1079500"/>
          </a:xfrm>
          <a:prstGeom prst="ellipse">
            <a:avLst/>
          </a:prstGeom>
          <a:solidFill>
            <a:srgbClr val="FFFFCC"/>
          </a:solidFill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Родители</a:t>
            </a:r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3059113" y="4365625"/>
            <a:ext cx="3240087" cy="1871663"/>
          </a:xfrm>
          <a:prstGeom prst="ellipse">
            <a:avLst/>
          </a:prstGeom>
          <a:solidFill>
            <a:srgbClr val="FFFFCC"/>
          </a:solidFill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u="sng">
                <a:latin typeface="Times New Roman" pitchFamily="18" charset="0"/>
              </a:rPr>
              <a:t>Педагоги:</a:t>
            </a:r>
          </a:p>
          <a:p>
            <a:pPr algn="ctr">
              <a:buFontTx/>
              <a:buChar char="-"/>
            </a:pPr>
            <a:r>
              <a:rPr lang="ru-RU" sz="2400">
                <a:latin typeface="Times New Roman" pitchFamily="18" charset="0"/>
              </a:rPr>
              <a:t>Воспитатель</a:t>
            </a:r>
          </a:p>
          <a:p>
            <a:pPr algn="ctr">
              <a:buFontTx/>
              <a:buChar char="-"/>
            </a:pPr>
            <a:r>
              <a:rPr lang="ru-RU" sz="2400">
                <a:latin typeface="Times New Roman" pitchFamily="18" charset="0"/>
              </a:rPr>
              <a:t>Учитель</a:t>
            </a:r>
          </a:p>
          <a:p>
            <a:pPr algn="ctr">
              <a:buFontTx/>
              <a:buChar char="-"/>
            </a:pPr>
            <a:r>
              <a:rPr lang="ru-RU" sz="2400">
                <a:latin typeface="Times New Roman" pitchFamily="18" charset="0"/>
              </a:rPr>
              <a:t> Психолог</a:t>
            </a:r>
          </a:p>
        </p:txBody>
      </p:sp>
      <p:sp>
        <p:nvSpPr>
          <p:cNvPr id="25625" name="AutoShape 25"/>
          <p:cNvSpPr>
            <a:spLocks noChangeArrowheads="1"/>
          </p:cNvSpPr>
          <p:nvPr/>
        </p:nvSpPr>
        <p:spPr bwMode="auto">
          <a:xfrm rot="-7416678">
            <a:off x="291306" y="3239295"/>
            <a:ext cx="3870325" cy="74612"/>
          </a:xfrm>
          <a:prstGeom prst="leftRightArrow">
            <a:avLst>
              <a:gd name="adj1" fmla="val 50000"/>
              <a:gd name="adj2" fmla="val 1037454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ru-RU"/>
          </a:p>
        </p:txBody>
      </p:sp>
      <p:sp>
        <p:nvSpPr>
          <p:cNvPr id="25626" name="AutoShape 26"/>
          <p:cNvSpPr>
            <a:spLocks noChangeArrowheads="1"/>
          </p:cNvSpPr>
          <p:nvPr/>
        </p:nvSpPr>
        <p:spPr bwMode="auto">
          <a:xfrm rot="7544176">
            <a:off x="5367338" y="3262313"/>
            <a:ext cx="4032250" cy="69850"/>
          </a:xfrm>
          <a:prstGeom prst="leftRightArrow">
            <a:avLst>
              <a:gd name="adj1" fmla="val 50000"/>
              <a:gd name="adj2" fmla="val 1154545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8" name="AutoShape 28"/>
          <p:cNvSpPr>
            <a:spLocks noChangeArrowheads="1"/>
          </p:cNvSpPr>
          <p:nvPr/>
        </p:nvSpPr>
        <p:spPr bwMode="auto">
          <a:xfrm rot="10800000">
            <a:off x="2627313" y="1052513"/>
            <a:ext cx="4105275" cy="71437"/>
          </a:xfrm>
          <a:prstGeom prst="leftRightArrow">
            <a:avLst>
              <a:gd name="adj1" fmla="val 50000"/>
              <a:gd name="adj2" fmla="val 1149341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9" name="Line 29"/>
          <p:cNvSpPr>
            <a:spLocks noChangeShapeType="1"/>
          </p:cNvSpPr>
          <p:nvPr/>
        </p:nvSpPr>
        <p:spPr bwMode="auto">
          <a:xfrm flipH="1" flipV="1">
            <a:off x="2411413" y="1484313"/>
            <a:ext cx="865187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 flipV="1">
            <a:off x="5940425" y="1628775"/>
            <a:ext cx="107950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>
            <a:off x="4643438" y="3716338"/>
            <a:ext cx="0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animBg="1"/>
      <p:bldP spid="25605" grpId="0" animBg="1"/>
      <p:bldP spid="25606" grpId="0" animBg="1"/>
      <p:bldP spid="25607" grpId="0" animBg="1"/>
      <p:bldP spid="25625" grpId="0" animBg="1"/>
      <p:bldP spid="25626" grpId="0" animBg="1"/>
      <p:bldP spid="25628" grpId="0" animBg="1"/>
      <p:bldP spid="25629" grpId="0" animBg="1"/>
      <p:bldP spid="25630" grpId="0" animBg="1"/>
      <p:bldP spid="256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276872"/>
            <a:ext cx="8229600" cy="706437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18487" cy="647700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</a:rPr>
              <a:t>Понятие о преемственности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713788" cy="56896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		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Преемственность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</a:rPr>
              <a:t>это как непрерывный процесс воспитания и обучения ребёнка, имеющий общие и специфические цели для каждого возрастного периода, связь между различными ступенями развития, сущность которой состоит в сохранении тех или иных элементов целого или отдельных характеристик при переходе к новому состоянию.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Преемственность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ДОУ 				 ШКОЛА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2411760" y="4437112"/>
            <a:ext cx="1152525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5148064" y="4293096"/>
            <a:ext cx="1079500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rot="16200000" flipH="1">
            <a:off x="4320183" y="4112865"/>
            <a:ext cx="71437" cy="3024187"/>
          </a:xfrm>
          <a:prstGeom prst="upDownArrow">
            <a:avLst>
              <a:gd name="adj1" fmla="val 50000"/>
              <a:gd name="adj2" fmla="val 84667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autoUpdateAnimBg="0"/>
      <p:bldP spid="3076" grpId="0" animBg="1" autoUpdateAnimBg="0"/>
      <p:bldP spid="3077" grpId="0" animBg="1" autoUpdateAnimBg="0"/>
      <p:bldP spid="307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</a:rPr>
              <a:t>Цель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642350" cy="40322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800" smtClean="0"/>
              <a:t>		</a:t>
            </a:r>
            <a:r>
              <a:rPr lang="ru-RU" sz="2800" b="1" smtClean="0">
                <a:latin typeface="Times New Roman" pitchFamily="18" charset="0"/>
              </a:rPr>
              <a:t>Целью</a:t>
            </a:r>
            <a:r>
              <a:rPr lang="ru-RU" sz="2800" smtClean="0">
                <a:latin typeface="Times New Roman" pitchFamily="18" charset="0"/>
              </a:rPr>
              <a:t> обеспечения преемственности в работе дошкольных  учреждений и школы в плане формирования индивидуальности детей должно стать не стремление к единству в содержании и методах обучения, а одинаково положительное отношение к детям, глубокое понимание их потребностей, мотивов и особенности их поведения, развития, опора на 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</a:rPr>
              <a:t>Задачи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2350" cy="55451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3399"/>
                </a:solidFill>
              </a:rPr>
              <a:t>	</a:t>
            </a:r>
            <a:r>
              <a:rPr lang="ru-RU" sz="2400" b="1" smtClean="0">
                <a:solidFill>
                  <a:srgbClr val="003399"/>
                </a:solidFill>
                <a:latin typeface="Times New Roman" pitchFamily="18" charset="0"/>
              </a:rPr>
              <a:t>На дошкольной ступени формировать:</a:t>
            </a:r>
          </a:p>
          <a:p>
            <a:pPr algn="just" eaLnBrk="1" hangingPunct="1">
              <a:lnSpc>
                <a:spcPct val="90000"/>
              </a:lnSpc>
              <a:buClr>
                <a:srgbClr val="FF0000"/>
              </a:buClr>
            </a:pPr>
            <a:r>
              <a:rPr lang="ru-RU" sz="2400" smtClean="0">
                <a:latin typeface="Times New Roman" pitchFamily="18" charset="0"/>
              </a:rPr>
              <a:t>Приобщение детей к ценностям здорового образа жизни.</a:t>
            </a:r>
          </a:p>
          <a:p>
            <a:pPr algn="just" eaLnBrk="1" hangingPunct="1">
              <a:lnSpc>
                <a:spcPct val="90000"/>
              </a:lnSpc>
              <a:buClr>
                <a:srgbClr val="FF0000"/>
              </a:buClr>
            </a:pPr>
            <a:r>
              <a:rPr lang="ru-RU" sz="2400" smtClean="0">
                <a:latin typeface="Times New Roman" pitchFamily="18" charset="0"/>
              </a:rPr>
              <a:t>Обеспечение эмоционального благополучия каждого ребенка, развитие его положительного самоощущения.</a:t>
            </a:r>
          </a:p>
          <a:p>
            <a:pPr algn="just" eaLnBrk="1" hangingPunct="1">
              <a:lnSpc>
                <a:spcPct val="90000"/>
              </a:lnSpc>
              <a:buClr>
                <a:srgbClr val="FF0000"/>
              </a:buClr>
            </a:pPr>
            <a:r>
              <a:rPr lang="ru-RU" sz="2400" smtClean="0">
                <a:latin typeface="Times New Roman" pitchFamily="18" charset="0"/>
              </a:rPr>
              <a:t>Развитие инициативности, любознательности, произвольности, способности к творческому самовыражению.</a:t>
            </a:r>
          </a:p>
          <a:p>
            <a:pPr algn="just" eaLnBrk="1" hangingPunct="1">
              <a:lnSpc>
                <a:spcPct val="90000"/>
              </a:lnSpc>
              <a:buClr>
                <a:srgbClr val="FF0000"/>
              </a:buClr>
            </a:pPr>
            <a:r>
              <a:rPr lang="ru-RU" sz="2400" smtClean="0">
                <a:latin typeface="Times New Roman" pitchFamily="18" charset="0"/>
              </a:rPr>
              <a:t>Формирование различных знаний об окружающем мире, стимулирование коммуникативной, познавательной, игровой и других форм активности детей в различных видах деятельности.</a:t>
            </a:r>
          </a:p>
          <a:p>
            <a:pPr algn="just" eaLnBrk="1" hangingPunct="1">
              <a:lnSpc>
                <a:spcPct val="90000"/>
              </a:lnSpc>
              <a:buClr>
                <a:srgbClr val="FF0000"/>
              </a:buClr>
            </a:pPr>
            <a:r>
              <a:rPr lang="ru-RU" sz="2400" smtClean="0">
                <a:latin typeface="Times New Roman" pitchFamily="18" charset="0"/>
              </a:rPr>
              <a:t>Развитие компетентности в сфере отношения к миру, к людям, к себе; включение детей в различные формы сотрудничества (со взрослыми и детьми разного возраста).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</a:rPr>
              <a:t>Задачи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80400" cy="5111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3399"/>
                </a:solidFill>
                <a:latin typeface="Times New Roman" pitchFamily="18" charset="0"/>
              </a:rPr>
              <a:t>На ступени начальной школы формировать:</a:t>
            </a:r>
            <a:endParaRPr lang="ru-RU" sz="2400" smtClean="0">
              <a:solidFill>
                <a:srgbClr val="003399"/>
              </a:solidFill>
              <a:latin typeface="Times New Roman" pitchFamily="18" charset="0"/>
            </a:endParaRPr>
          </a:p>
          <a:p>
            <a:pPr lvl="1" algn="just" eaLnBrk="1" hangingPunct="1">
              <a:lnSpc>
                <a:spcPct val="90000"/>
              </a:lnSpc>
              <a:buClr>
                <a:srgbClr val="FF0000"/>
              </a:buClr>
              <a:buFontTx/>
              <a:buChar char="•"/>
            </a:pPr>
            <a:r>
              <a:rPr lang="ru-RU" sz="2400" smtClean="0">
                <a:latin typeface="Times New Roman" pitchFamily="18" charset="0"/>
              </a:rPr>
              <a:t>Осознанное принятие здорового образа жизни и регуляция своего поведения в соответствии с ними;</a:t>
            </a:r>
          </a:p>
          <a:p>
            <a:pPr lvl="1" algn="just" eaLnBrk="1" hangingPunct="1">
              <a:lnSpc>
                <a:spcPct val="90000"/>
              </a:lnSpc>
              <a:buClr>
                <a:srgbClr val="FF0000"/>
              </a:buClr>
              <a:buFontTx/>
              <a:buChar char="•"/>
            </a:pPr>
            <a:r>
              <a:rPr lang="ru-RU" sz="2400" smtClean="0">
                <a:latin typeface="Times New Roman" pitchFamily="18" charset="0"/>
              </a:rPr>
              <a:t>Готовность к активному взаимодействию с окружающим миром (эмоциональная, интеллектуальная, коммуникативная, деловая и др.);</a:t>
            </a:r>
          </a:p>
          <a:p>
            <a:pPr lvl="1" algn="just" eaLnBrk="1" hangingPunct="1">
              <a:lnSpc>
                <a:spcPct val="90000"/>
              </a:lnSpc>
              <a:buClr>
                <a:srgbClr val="FF0000"/>
              </a:buClr>
              <a:buFontTx/>
              <a:buChar char="•"/>
            </a:pPr>
            <a:r>
              <a:rPr lang="ru-RU" sz="2400" smtClean="0">
                <a:latin typeface="Times New Roman" pitchFamily="18" charset="0"/>
              </a:rPr>
              <a:t>Желание и умение учиться, готовность к образованию в основном звене школы и самообразованию;</a:t>
            </a:r>
          </a:p>
          <a:p>
            <a:pPr lvl="1" algn="just" eaLnBrk="1" hangingPunct="1">
              <a:lnSpc>
                <a:spcPct val="90000"/>
              </a:lnSpc>
              <a:buClr>
                <a:srgbClr val="FF0000"/>
              </a:buClr>
              <a:buFontTx/>
              <a:buChar char="•"/>
            </a:pPr>
            <a:r>
              <a:rPr lang="ru-RU" sz="2400" smtClean="0">
                <a:latin typeface="Times New Roman" pitchFamily="18" charset="0"/>
              </a:rPr>
              <a:t>Инициативность, самостоятельность, навыки сотрудничества в разных видах деятельности;</a:t>
            </a:r>
          </a:p>
          <a:p>
            <a:pPr lvl="1" algn="just" eaLnBrk="1" hangingPunct="1">
              <a:lnSpc>
                <a:spcPct val="90000"/>
              </a:lnSpc>
              <a:buClr>
                <a:srgbClr val="FF0000"/>
              </a:buClr>
              <a:buFontTx/>
              <a:buChar char="•"/>
            </a:pPr>
            <a:r>
              <a:rPr lang="ru-RU" sz="2400" smtClean="0">
                <a:latin typeface="Times New Roman" pitchFamily="18" charset="0"/>
              </a:rPr>
              <a:t>Совершенствование достижений дошкольного развития (на протяжении всего начального образования).</a:t>
            </a:r>
          </a:p>
          <a:p>
            <a:pPr eaLnBrk="1" hangingPunct="1">
              <a:lnSpc>
                <a:spcPct val="90000"/>
              </a:lnSpc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439862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Основания для осуществления преемственности дошкольного и начального школьного образования: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80400" cy="431958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Состояние здоровья и физическое развитие детей.</a:t>
            </a:r>
          </a:p>
          <a:p>
            <a:pPr algn="just" eaLnBrk="1" hangingPunct="1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Уровень развития их познавательной активности как необходимого компонента учебной деятельности.</a:t>
            </a:r>
          </a:p>
          <a:p>
            <a:pPr algn="just" eaLnBrk="1" hangingPunct="1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Умственные и нравственные способности учащихся.</a:t>
            </a:r>
          </a:p>
          <a:p>
            <a:pPr algn="just" eaLnBrk="1" hangingPunct="1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Сформированность их творческого воображения, как направления личностного и интеллектуального развития.</a:t>
            </a:r>
          </a:p>
          <a:p>
            <a:pPr algn="just" eaLnBrk="1" hangingPunct="1">
              <a:lnSpc>
                <a:spcPct val="90000"/>
              </a:lnSpc>
              <a:buClr>
                <a:srgbClr val="000099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Развитие коммуникативных умений, т.е. умения общаться со взрослыми и  сверстниками</a:t>
            </a:r>
            <a:r>
              <a:rPr lang="ru-RU" sz="24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	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Проблемы при обеспечении преемственности детского сада и школы: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569325" cy="5184775"/>
          </a:xfrm>
        </p:spPr>
        <p:txBody>
          <a:bodyPr/>
          <a:lstStyle/>
          <a:p>
            <a:pPr algn="just" eaLnBrk="1" hangingPunct="1"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</a:rPr>
              <a:t>Выбор школы для обучения ребенка и выбор программы обучения;</a:t>
            </a: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</a:rPr>
              <a:t>Завышение требований к готовности ребенка к школьному обучению;</a:t>
            </a: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</a:rPr>
              <a:t>Недостаточное использование игровой деятельности при переходе детей в школу.</a:t>
            </a: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</a:rPr>
              <a:t>Недостаточное количество специалистов-психологов в образовательных учреждениях.</a:t>
            </a: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</a:rPr>
              <a:t>Недостаточное обеспечение учебно-воспитательного процесса методическими материалами, дидактическими пособиями и несоответствие существующих пособий новым целям и требованиям обучения в системе преемственного образования.</a:t>
            </a:r>
          </a:p>
          <a:p>
            <a:pPr algn="just" eaLnBrk="1" hangingPunct="1"/>
            <a:endParaRPr lang="ru-RU" sz="2400" smtClean="0">
              <a:latin typeface="Times New Roman" pitchFamily="18" charset="0"/>
            </a:endParaRP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081087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Этапы осуществления преемственности между детским садом и школой: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713788" cy="5400675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smtClean="0">
                <a:latin typeface="Times New Roman" pitchFamily="18" charset="0"/>
              </a:rPr>
              <a:t>Заключение договора между детским садом и школой по обеспечению преемственности;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smtClean="0">
                <a:latin typeface="Times New Roman" pitchFamily="18" charset="0"/>
              </a:rPr>
              <a:t>Составление проекта совместной деятельности по обеспечению преемственности;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smtClean="0">
                <a:latin typeface="Times New Roman" pitchFamily="18" charset="0"/>
              </a:rPr>
              <a:t>Проведение профилактических мероприятий, таких как:      "День открытых дверей", "День Знаний", совместные праздники и т.д.;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smtClean="0">
                <a:latin typeface="Times New Roman" pitchFamily="18" charset="0"/>
              </a:rPr>
              <a:t>Работа по обеспечению готовности детей к обучению в школе (диагностика и коррекция развития детей);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smtClean="0">
                <a:latin typeface="Times New Roman" pitchFamily="18" charset="0"/>
              </a:rPr>
              <a:t>Проведение ППК, с участием специалистов  детского сада и школы (воспитатели, учителя будущих первоклассников, педагоги-психологи, социальные педагоги, медицинские работники, старшие воспитатели, заместители директора;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smtClean="0">
                <a:latin typeface="Times New Roman" pitchFamily="18" charset="0"/>
              </a:rPr>
              <a:t>Планирование совместной деятельности по адаптации детей в школе;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smtClean="0">
                <a:latin typeface="Times New Roman" pitchFamily="18" charset="0"/>
              </a:rPr>
              <a:t>Проведение мониторинга процесса адаптации детей к школе.</a:t>
            </a:r>
          </a:p>
          <a:p>
            <a:pPr marL="609600" indent="-609600" algn="just" eaLnBrk="1" hangingPunct="1">
              <a:lnSpc>
                <a:spcPct val="80000"/>
              </a:lnSpc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7oom.ru/powerpoint/detskiy-fon-dlya-prezentacii-1.jpg?ver=3.0"/>
          <p:cNvPicPr>
            <a:picLocks noChangeAspect="1" noChangeArrowheads="1"/>
          </p:cNvPicPr>
          <p:nvPr/>
        </p:nvPicPr>
        <p:blipFill>
          <a:blip r:embed="rId2" cstate="print"/>
          <a:srcRect r="12397" b="11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772400" cy="647700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Вопросы  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950" y="981075"/>
            <a:ext cx="8856663" cy="5876925"/>
          </a:xfrm>
        </p:spPr>
        <p:txBody>
          <a:bodyPr/>
          <a:lstStyle/>
          <a:p>
            <a:pPr marL="457200" indent="-457200" algn="just" eaLnBrk="1" hangingPunct="1">
              <a:lnSpc>
                <a:spcPct val="80000"/>
              </a:lnSpc>
              <a:buFontTx/>
              <a:buAutoNum type="arabicParenR"/>
            </a:pPr>
            <a:r>
              <a:rPr lang="ru-RU" sz="2000" smtClean="0">
                <a:latin typeface="Times New Roman" pitchFamily="18" charset="0"/>
              </a:rPr>
              <a:t>Как Вы думаете, кто из участников непрерывного образовательного пространства вовлечен в схему взаимодействия? 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	</a:t>
            </a: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Вывод:</a:t>
            </a:r>
            <a:r>
              <a:rPr lang="ru-RU" sz="2000" smtClean="0">
                <a:latin typeface="Times New Roman" pitchFamily="18" charset="0"/>
              </a:rPr>
              <a:t> 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Администрация образовательных учреждений; 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воспитатели и учителя; 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родители подготовительной к школе группы;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родители первоклассников - бывших воспитанников детского сада; 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специалисты дополнительного образования и учителя предметники школы; 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психологические службы дошкольного учреждения и школы; </a:t>
            </a: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медицинские кадры.</a:t>
            </a:r>
          </a:p>
          <a:p>
            <a:pPr marL="457200" indent="-457200" algn="just" eaLnBrk="1" hangingPunct="1">
              <a:lnSpc>
                <a:spcPct val="80000"/>
              </a:lnSpc>
            </a:pPr>
            <a:endParaRPr lang="ru-RU" sz="2000" smtClean="0">
              <a:latin typeface="Times New Roman" pitchFamily="18" charset="0"/>
            </a:endParaRP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2) Каких традиций в сотрудничестве со школой и родителями придерживаетесь вы и ваши коллеги-педагоги детского сада для выработки общности взглядов и согласования действий? В чем заключаются достоинства этих традиций?</a:t>
            </a:r>
          </a:p>
          <a:p>
            <a:pPr marL="457200" indent="-457200" algn="just" eaLnBrk="1" hangingPunct="1">
              <a:lnSpc>
                <a:spcPct val="80000"/>
              </a:lnSpc>
            </a:pPr>
            <a:endParaRPr lang="ru-RU" sz="2000" smtClean="0">
              <a:latin typeface="Times New Roman" pitchFamily="18" charset="0"/>
            </a:endParaRPr>
          </a:p>
          <a:p>
            <a:pPr marL="457200" indent="-457200" algn="just"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	- По возможности, обсудите  на педагогическом совете с коллегами практику вашей работы в этом направлении.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100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1000"/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1000"/>
                                        <p:tgtEl>
                                          <p:spTgt spid="337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1000"/>
                                        <p:tgtEl>
                                          <p:spTgt spid="337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337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3379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615</Words>
  <Application>Microsoft Office PowerPoint</Application>
  <PresentationFormat>Экран (4:3)</PresentationFormat>
  <Paragraphs>140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Оформление по умолчанию</vt:lpstr>
      <vt:lpstr>ПРЕЕМСТВЕННОСТЬ В РАБОТЕ ДЕТСКОГО САДА И ШКОЛЫ</vt:lpstr>
      <vt:lpstr>Понятие о преемственности</vt:lpstr>
      <vt:lpstr>Цель</vt:lpstr>
      <vt:lpstr>Задачи</vt:lpstr>
      <vt:lpstr>Задачи</vt:lpstr>
      <vt:lpstr>Основания для осуществления преемственности дошкольного и начального школьного образования:</vt:lpstr>
      <vt:lpstr> Проблемы при обеспечении преемственности детского сада и школы:</vt:lpstr>
      <vt:lpstr>Этапы осуществления преемственности между детским садом и школой:</vt:lpstr>
      <vt:lpstr>Вопросы  </vt:lpstr>
      <vt:lpstr>Схема организационно-содержательных аспектов преемственных связей ДОУ со школой, семьей и другими социальными институтами</vt:lpstr>
      <vt:lpstr>Формы преемственных связей</vt:lpstr>
      <vt:lpstr>Слайд 12</vt:lpstr>
      <vt:lpstr>Вывод</vt:lpstr>
      <vt:lpstr>Спасибо за внимание!</vt:lpstr>
    </vt:vector>
  </TitlesOfParts>
  <Company>детский сад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ПРЕЕМСТВЕННОСТЬ В РАБОТЕ ДЕТСКОГО САДА И ШКОЛЫ</dc:title>
  <dc:creator>comp</dc:creator>
  <cp:lastModifiedBy>админ</cp:lastModifiedBy>
  <cp:revision>89</cp:revision>
  <dcterms:created xsi:type="dcterms:W3CDTF">2009-03-02T08:13:47Z</dcterms:created>
  <dcterms:modified xsi:type="dcterms:W3CDTF">2019-03-01T13:31:18Z</dcterms:modified>
</cp:coreProperties>
</file>