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5" autoAdjust="0"/>
    <p:restoredTop sz="94660"/>
  </p:normalViewPr>
  <p:slideViewPr>
    <p:cSldViewPr>
      <p:cViewPr varScale="1">
        <p:scale>
          <a:sx n="77" d="100"/>
          <a:sy n="77" d="100"/>
        </p:scale>
        <p:origin x="121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2C4257B-7423-4667-BE50-60C18A4BD6A8}" type="datetimeFigureOut">
              <a:rPr lang="ru-RU" smtClean="0"/>
              <a:t>17.02.2022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E0F68671-BD2C-4A30-99D8-81759FC463F4}"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C4257B-7423-4667-BE50-60C18A4BD6A8}" type="datetimeFigureOut">
              <a:rPr lang="ru-RU" smtClean="0"/>
              <a:t>17.02.2022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F68671-BD2C-4A30-99D8-81759FC463F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C4257B-7423-4667-BE50-60C18A4BD6A8}" type="datetimeFigureOut">
              <a:rPr lang="ru-RU" smtClean="0"/>
              <a:t>17.02.2022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F68671-BD2C-4A30-99D8-81759FC463F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C4257B-7423-4667-BE50-60C18A4BD6A8}" type="datetimeFigureOut">
              <a:rPr lang="ru-RU" smtClean="0"/>
              <a:t>17.02.2022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F68671-BD2C-4A30-99D8-81759FC463F4}"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2C4257B-7423-4667-BE50-60C18A4BD6A8}" type="datetimeFigureOut">
              <a:rPr lang="ru-RU" smtClean="0"/>
              <a:t>17.02.2022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F68671-BD2C-4A30-99D8-81759FC463F4}"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2C4257B-7423-4667-BE50-60C18A4BD6A8}" type="datetimeFigureOut">
              <a:rPr lang="ru-RU" smtClean="0"/>
              <a:t>17.02.2022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0F68671-BD2C-4A30-99D8-81759FC463F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2C4257B-7423-4667-BE50-60C18A4BD6A8}" type="datetimeFigureOut">
              <a:rPr lang="ru-RU" smtClean="0"/>
              <a:t>17.02.2022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0F68671-BD2C-4A30-99D8-81759FC463F4}"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2C4257B-7423-4667-BE50-60C18A4BD6A8}" type="datetimeFigureOut">
              <a:rPr lang="ru-RU" smtClean="0"/>
              <a:t>17.02.2022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0F68671-BD2C-4A30-99D8-81759FC463F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2C4257B-7423-4667-BE50-60C18A4BD6A8}" type="datetimeFigureOut">
              <a:rPr lang="ru-RU" smtClean="0"/>
              <a:t>17.02.2022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0F68671-BD2C-4A30-99D8-81759FC463F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2C4257B-7423-4667-BE50-60C18A4BD6A8}" type="datetimeFigureOut">
              <a:rPr lang="ru-RU" smtClean="0"/>
              <a:t>17.02.2022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0F68671-BD2C-4A30-99D8-81759FC463F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2C4257B-7423-4667-BE50-60C18A4BD6A8}" type="datetimeFigureOut">
              <a:rPr lang="ru-RU" smtClean="0"/>
              <a:t>17.02.2022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E0F68671-BD2C-4A30-99D8-81759FC463F4}"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2C4257B-7423-4667-BE50-60C18A4BD6A8}" type="datetimeFigureOut">
              <a:rPr lang="ru-RU" smtClean="0"/>
              <a:t>17.02.2022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0F68671-BD2C-4A30-99D8-81759FC463F4}"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547664" y="620688"/>
            <a:ext cx="6120680" cy="1938992"/>
          </a:xfrm>
          <a:prstGeom prst="rect">
            <a:avLst/>
          </a:prstGeom>
          <a:noFill/>
        </p:spPr>
        <p:txBody>
          <a:bodyPr wrap="square" lIns="91440" tIns="45720" rIns="91440" bIns="45720">
            <a:spAutoFit/>
          </a:bodyPr>
          <a:lstStyle/>
          <a:p>
            <a:pPr algn="ctr"/>
            <a:r>
              <a:rPr lang="ru-RU" sz="40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НЕЙРОИГРЫ </a:t>
            </a:r>
            <a:r>
              <a:rPr lang="ru-RU" sz="4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В РАБОТЕ С ДОШКОЛЬНИКАМИ</a:t>
            </a:r>
          </a:p>
        </p:txBody>
      </p:sp>
      <p:pic>
        <p:nvPicPr>
          <p:cNvPr id="8" name="Рисунок 7" descr="colored-children-silhouettes-vector-15495489.jpg"/>
          <p:cNvPicPr>
            <a:picLocks noChangeAspect="1"/>
          </p:cNvPicPr>
          <p:nvPr/>
        </p:nvPicPr>
        <p:blipFill>
          <a:blip r:embed="rId2" cstate="print"/>
          <a:stretch>
            <a:fillRect/>
          </a:stretch>
        </p:blipFill>
        <p:spPr>
          <a:xfrm>
            <a:off x="0" y="2492896"/>
            <a:ext cx="9144000" cy="436510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7584" y="908720"/>
            <a:ext cx="7848872" cy="4801314"/>
          </a:xfrm>
          <a:prstGeom prst="rect">
            <a:avLst/>
          </a:prstGeom>
          <a:noFill/>
        </p:spPr>
        <p:txBody>
          <a:bodyPr wrap="square" rtlCol="0">
            <a:spAutoFit/>
          </a:bodyPr>
          <a:lstStyle/>
          <a:p>
            <a:pPr algn="just"/>
            <a:r>
              <a:rPr lang="ru-RU" sz="2400" b="1" dirty="0" smtClean="0">
                <a:latin typeface="+mj-lt"/>
              </a:rPr>
              <a:t>Нейропсихология </a:t>
            </a:r>
            <a:r>
              <a:rPr lang="ru-RU" sz="2400" dirty="0">
                <a:latin typeface="+mj-lt"/>
              </a:rPr>
              <a:t>- это наука, которая изучает психические процессы в мозге: восприятие, внимание, пространственную ориентацию, речь, память, эмоциональное реагирование, моторику и др. </a:t>
            </a:r>
            <a:endParaRPr lang="ru-RU" sz="2400" b="1" dirty="0">
              <a:latin typeface="+mj-lt"/>
            </a:endParaRPr>
          </a:p>
          <a:p>
            <a:pPr algn="just"/>
            <a:endParaRPr lang="ru-RU" sz="2400" dirty="0" smtClean="0">
              <a:latin typeface="+mj-lt"/>
            </a:endParaRPr>
          </a:p>
          <a:p>
            <a:pPr algn="just"/>
            <a:r>
              <a:rPr lang="ru-RU" sz="2400" dirty="0" smtClean="0">
                <a:latin typeface="+mj-lt"/>
              </a:rPr>
              <a:t>Нейропсихологическая </a:t>
            </a:r>
            <a:r>
              <a:rPr lang="ru-RU" sz="2400" dirty="0">
                <a:latin typeface="+mj-lt"/>
              </a:rPr>
              <a:t>методика представляет собой совокупность специальных методов, направленных на компенсацию поврежденных функций головного мозга. Нейропсихологическая коррекция актуальна для детей любого возраста, её применение дает положительную динамику при диагнозе различного вида (ЗПР, УО, ТНР, СДВГ, ДЦП, РДА и др.). </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764704"/>
            <a:ext cx="8352928" cy="4893647"/>
          </a:xfrm>
          <a:prstGeom prst="rect">
            <a:avLst/>
          </a:prstGeom>
          <a:noFill/>
        </p:spPr>
        <p:txBody>
          <a:bodyPr wrap="square" rtlCol="0">
            <a:spAutoFit/>
          </a:bodyPr>
          <a:lstStyle/>
          <a:p>
            <a:pPr algn="just"/>
            <a:r>
              <a:rPr lang="ru-RU" sz="2400" b="1" dirty="0" smtClean="0">
                <a:latin typeface="+mj-lt"/>
              </a:rPr>
              <a:t>В </a:t>
            </a:r>
            <a:r>
              <a:rPr lang="ru-RU" sz="2400" b="1" dirty="0">
                <a:latin typeface="+mj-lt"/>
              </a:rPr>
              <a:t>нейропсихологической работе выделяют четыре основных этапа: </a:t>
            </a:r>
            <a:endParaRPr lang="ru-RU" sz="2400" b="1" dirty="0" smtClean="0">
              <a:latin typeface="+mj-lt"/>
            </a:endParaRPr>
          </a:p>
          <a:p>
            <a:pPr algn="just"/>
            <a:endParaRPr lang="ru-RU" sz="2400" b="1" dirty="0">
              <a:latin typeface="+mj-lt"/>
            </a:endParaRPr>
          </a:p>
          <a:p>
            <a:pPr algn="just"/>
            <a:r>
              <a:rPr lang="ru-RU" sz="2400" dirty="0">
                <a:latin typeface="+mj-lt"/>
              </a:rPr>
              <a:t>1. </a:t>
            </a:r>
            <a:r>
              <a:rPr lang="ru-RU" sz="2400" i="1" dirty="0">
                <a:latin typeface="+mj-lt"/>
              </a:rPr>
              <a:t>Диагностика.</a:t>
            </a:r>
            <a:r>
              <a:rPr lang="ru-RU" sz="2400" dirty="0">
                <a:latin typeface="+mj-lt"/>
              </a:rPr>
              <a:t> Обследование ребенка, выявление особенностей его развития, а также создание программы коррекционной работы. </a:t>
            </a:r>
          </a:p>
          <a:p>
            <a:pPr algn="just"/>
            <a:r>
              <a:rPr lang="ru-RU" sz="2400" dirty="0">
                <a:latin typeface="+mj-lt"/>
              </a:rPr>
              <a:t>2. </a:t>
            </a:r>
            <a:r>
              <a:rPr lang="ru-RU" sz="2400" i="1" dirty="0">
                <a:latin typeface="+mj-lt"/>
              </a:rPr>
              <a:t>Установка.</a:t>
            </a:r>
            <a:r>
              <a:rPr lang="ru-RU" sz="2400" dirty="0">
                <a:latin typeface="+mj-lt"/>
              </a:rPr>
              <a:t> Создание установки активного сотрудничества и взаимодействия, мотивации для плодотворной работы. </a:t>
            </a:r>
          </a:p>
          <a:p>
            <a:pPr algn="just"/>
            <a:r>
              <a:rPr lang="ru-RU" sz="2400" dirty="0">
                <a:latin typeface="+mj-lt"/>
              </a:rPr>
              <a:t>3</a:t>
            </a:r>
            <a:r>
              <a:rPr lang="ru-RU" sz="2400" i="1" dirty="0">
                <a:latin typeface="+mj-lt"/>
              </a:rPr>
              <a:t>. Коррекция. </a:t>
            </a:r>
            <a:r>
              <a:rPr lang="ru-RU" sz="2400" dirty="0">
                <a:latin typeface="+mj-lt"/>
              </a:rPr>
              <a:t>Реализация программы коррекционной работы с правом изменения сроков, объема и содержания программы (в связи с контролем зоны ближайшего развития). </a:t>
            </a:r>
          </a:p>
          <a:p>
            <a:pPr algn="just"/>
            <a:r>
              <a:rPr lang="ru-RU" sz="2400" dirty="0">
                <a:latin typeface="+mj-lt"/>
              </a:rPr>
              <a:t>4. </a:t>
            </a:r>
            <a:r>
              <a:rPr lang="ru-RU" sz="2400" i="1" dirty="0">
                <a:latin typeface="+mj-lt"/>
              </a:rPr>
              <a:t>Оценка.</a:t>
            </a:r>
            <a:r>
              <a:rPr lang="ru-RU" sz="2400" dirty="0">
                <a:latin typeface="+mj-lt"/>
              </a:rPr>
              <a:t> Фиксация результата коррекции после контрольного нейропсихологического обследования.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692696"/>
            <a:ext cx="8136904" cy="6093976"/>
          </a:xfrm>
          <a:prstGeom prst="rect">
            <a:avLst/>
          </a:prstGeom>
          <a:noFill/>
        </p:spPr>
        <p:txBody>
          <a:bodyPr wrap="square" rtlCol="0">
            <a:spAutoFit/>
          </a:bodyPr>
          <a:lstStyle/>
          <a:p>
            <a:r>
              <a:rPr lang="ru-RU" sz="2400" b="1" dirty="0" smtClean="0"/>
              <a:t>Коррекционная </a:t>
            </a:r>
            <a:r>
              <a:rPr lang="ru-RU" sz="2400" b="1" dirty="0"/>
              <a:t>деятельность имеет в своей основе три основных направления</a:t>
            </a:r>
            <a:r>
              <a:rPr lang="ru-RU" sz="2400" b="1" dirty="0" smtClean="0"/>
              <a:t>:</a:t>
            </a:r>
          </a:p>
          <a:p>
            <a:endParaRPr lang="ru-RU" sz="2400" b="1" dirty="0"/>
          </a:p>
          <a:p>
            <a:r>
              <a:rPr lang="ru-RU" dirty="0">
                <a:latin typeface="+mj-lt"/>
              </a:rPr>
              <a:t> 1. Формирование основ для становления базовых высших психических функций (восприятие, мышление, воображение, память, внимание).</a:t>
            </a:r>
          </a:p>
          <a:p>
            <a:endParaRPr lang="ru-RU" dirty="0" smtClean="0">
              <a:latin typeface="+mj-lt"/>
            </a:endParaRPr>
          </a:p>
          <a:p>
            <a:r>
              <a:rPr lang="ru-RU" dirty="0" smtClean="0">
                <a:latin typeface="+mj-lt"/>
              </a:rPr>
              <a:t>2</a:t>
            </a:r>
            <a:r>
              <a:rPr lang="ru-RU" dirty="0">
                <a:latin typeface="+mj-lt"/>
              </a:rPr>
              <a:t>. Развитие и коррекция связей межполушарного взаимодействия. </a:t>
            </a:r>
            <a:r>
              <a:rPr lang="ru-RU" dirty="0" err="1">
                <a:latin typeface="+mj-lt"/>
              </a:rPr>
              <a:t>Нейропсихологи</a:t>
            </a:r>
            <a:r>
              <a:rPr lang="ru-RU" dirty="0">
                <a:latin typeface="+mj-lt"/>
              </a:rPr>
              <a:t> утверждают, что нарушение межполушарного взаимодействия является одной из причин недостатков речи, чтения и письма.</a:t>
            </a:r>
            <a:endParaRPr lang="ru-RU" b="1" dirty="0">
              <a:latin typeface="+mj-lt"/>
            </a:endParaRPr>
          </a:p>
          <a:p>
            <a:r>
              <a:rPr lang="ru-RU" dirty="0">
                <a:latin typeface="+mj-lt"/>
              </a:rPr>
              <a:t>Межполушарное взаимодействие – это особый механизм объединения левого и правого полушария в единую интегративную, целостно работающую систему. Развитие межполушарных связей построено на </a:t>
            </a:r>
            <a:r>
              <a:rPr lang="ru-RU" dirty="0" err="1">
                <a:latin typeface="+mj-lt"/>
              </a:rPr>
              <a:t>кинезиологических</a:t>
            </a:r>
            <a:r>
              <a:rPr lang="ru-RU" dirty="0">
                <a:latin typeface="+mj-lt"/>
              </a:rPr>
              <a:t> упражнениях и </a:t>
            </a:r>
            <a:r>
              <a:rPr lang="ru-RU" dirty="0" err="1">
                <a:latin typeface="+mj-lt"/>
              </a:rPr>
              <a:t>нейроиграх</a:t>
            </a:r>
            <a:r>
              <a:rPr lang="ru-RU" dirty="0">
                <a:latin typeface="+mj-lt"/>
              </a:rPr>
              <a:t>, в ходе которых задействованы оба полушария мозга. Одним из вариантов межполушарного взаимодействия является работа двумя руками одновременно, в процессе чего активизируются оба полушария, и формируется сразу несколько навыков: согласованность движений рук и согласованность движений глаз. А если мы параллельно отрабатываем и правильное произношение звука – то еще и согласованность языка.</a:t>
            </a:r>
            <a:endParaRPr lang="ru-RU" b="1" dirty="0">
              <a:latin typeface="+mj-lt"/>
            </a:endParaRPr>
          </a:p>
          <a:p>
            <a:r>
              <a:rPr lang="ru-RU" sz="2400" dirty="0"/>
              <a:t> </a:t>
            </a:r>
          </a:p>
          <a:p>
            <a:endParaRPr lang="ru-R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908720"/>
            <a:ext cx="7848872" cy="4801314"/>
          </a:xfrm>
          <a:prstGeom prst="rect">
            <a:avLst/>
          </a:prstGeom>
          <a:noFill/>
        </p:spPr>
        <p:txBody>
          <a:bodyPr wrap="square" rtlCol="0">
            <a:spAutoFit/>
          </a:bodyPr>
          <a:lstStyle/>
          <a:p>
            <a:r>
              <a:rPr lang="ru-RU" sz="2400" dirty="0" smtClean="0">
                <a:latin typeface="+mj-lt"/>
              </a:rPr>
              <a:t>3. Стимулирование развития познавательных функций. </a:t>
            </a:r>
          </a:p>
          <a:p>
            <a:endParaRPr lang="ru-RU" sz="2400" dirty="0" smtClean="0">
              <a:latin typeface="+mj-lt"/>
            </a:endParaRPr>
          </a:p>
          <a:p>
            <a:r>
              <a:rPr lang="ru-RU" sz="2400" dirty="0" smtClean="0">
                <a:latin typeface="+mj-lt"/>
              </a:rPr>
              <a:t>Комплексное коррекционное воздействие ведёт к формированию единого функционирования системы мозга и обеспечивает полноценное развитие личности ребёнка. Использование нейропсихологических методов и приемов способствует преодолению и коррекции имеющихся у детей нарушений: интеллектуальных, речевых, двигательных, поведенческих расстройств и способствует созданию базы для успешного преодоления </a:t>
            </a:r>
            <a:r>
              <a:rPr lang="ru-RU" sz="2400" dirty="0" err="1" smtClean="0">
                <a:latin typeface="+mj-lt"/>
              </a:rPr>
              <a:t>психоречевых</a:t>
            </a:r>
            <a:r>
              <a:rPr lang="ru-RU" sz="2400" dirty="0" smtClean="0">
                <a:latin typeface="+mj-lt"/>
              </a:rPr>
              <a:t> нарушений, даёт возможность логопедам более качественно вести свою работу.</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836712"/>
            <a:ext cx="7776864" cy="5447645"/>
          </a:xfrm>
          <a:prstGeom prst="rect">
            <a:avLst/>
          </a:prstGeom>
          <a:noFill/>
        </p:spPr>
        <p:txBody>
          <a:bodyPr wrap="square" rtlCol="0">
            <a:spAutoFit/>
          </a:bodyPr>
          <a:lstStyle/>
          <a:p>
            <a:pPr algn="just"/>
            <a:r>
              <a:rPr lang="ru-RU" sz="2400" b="1" dirty="0" smtClean="0">
                <a:latin typeface="+mj-lt"/>
              </a:rPr>
              <a:t>Преимущества </a:t>
            </a:r>
            <a:r>
              <a:rPr lang="ru-RU" sz="2400" b="1" dirty="0">
                <a:latin typeface="+mj-lt"/>
              </a:rPr>
              <a:t>использования </a:t>
            </a:r>
            <a:r>
              <a:rPr lang="ru-RU" sz="2400" b="1" dirty="0" err="1">
                <a:latin typeface="+mj-lt"/>
              </a:rPr>
              <a:t>нейроигр</a:t>
            </a:r>
            <a:r>
              <a:rPr lang="ru-RU" sz="2400" b="1" dirty="0" smtClean="0">
                <a:latin typeface="+mj-lt"/>
              </a:rPr>
              <a:t>:</a:t>
            </a:r>
          </a:p>
          <a:p>
            <a:pPr algn="just"/>
            <a:endParaRPr lang="ru-RU" sz="2400" b="1" dirty="0">
              <a:latin typeface="+mj-lt"/>
            </a:endParaRPr>
          </a:p>
          <a:p>
            <a:pPr algn="just"/>
            <a:r>
              <a:rPr lang="ru-RU" sz="2400" dirty="0">
                <a:latin typeface="+mj-lt"/>
              </a:rPr>
              <a:t>игровая форма обучения; эмоциональная привлекательность; многофункциональность; автоматизация звуков в сочетании с двигательной активностью, а не статичное выполнение заданий только за столом; формирование стойкой мотивации и произвольных познавательных интересов; формирование партнерского взаимодействия между ребенком и педагогом; активизация работы с родителями, повышение компетентности родителей в коррекционно-развивающем процессе.</a:t>
            </a:r>
            <a:endParaRPr lang="ru-RU" sz="2400" b="1" dirty="0">
              <a:latin typeface="+mj-lt"/>
            </a:endParaRPr>
          </a:p>
          <a:p>
            <a:pPr algn="just"/>
            <a:r>
              <a:rPr lang="ru-RU" sz="2400" dirty="0">
                <a:latin typeface="+mj-lt"/>
              </a:rPr>
              <a:t>Такие упражнения полезны и детям и взрослым.</a:t>
            </a:r>
            <a:endParaRPr lang="ru-RU" sz="2400" b="1" dirty="0">
              <a:latin typeface="+mj-lt"/>
            </a:endParaRPr>
          </a:p>
          <a:p>
            <a:r>
              <a:rPr lang="ru-RU" dirty="0"/>
              <a:t> </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764704"/>
            <a:ext cx="7848872" cy="5539978"/>
          </a:xfrm>
          <a:prstGeom prst="rect">
            <a:avLst/>
          </a:prstGeom>
          <a:noFill/>
        </p:spPr>
        <p:txBody>
          <a:bodyPr wrap="square" rtlCol="0">
            <a:spAutoFit/>
          </a:bodyPr>
          <a:lstStyle/>
          <a:p>
            <a:pPr algn="just"/>
            <a:r>
              <a:rPr lang="ru-RU" sz="2400" dirty="0" smtClean="0">
                <a:latin typeface="+mj-lt"/>
              </a:rPr>
              <a:t>При </a:t>
            </a:r>
            <a:r>
              <a:rPr lang="ru-RU" sz="2400" dirty="0">
                <a:latin typeface="+mj-lt"/>
              </a:rPr>
              <a:t>использовании в работе нейропсихологических игр и упражнений, мы увидим, как решаются следующие </a:t>
            </a:r>
            <a:r>
              <a:rPr lang="ru-RU" sz="2400" b="1" dirty="0">
                <a:latin typeface="+mj-lt"/>
              </a:rPr>
              <a:t>задачи</a:t>
            </a:r>
            <a:r>
              <a:rPr lang="ru-RU" sz="2400" dirty="0">
                <a:latin typeface="+mj-lt"/>
              </a:rPr>
              <a:t>:</a:t>
            </a:r>
            <a:endParaRPr lang="ru-RU" sz="2400" b="1" dirty="0">
              <a:latin typeface="+mj-lt"/>
            </a:endParaRPr>
          </a:p>
          <a:p>
            <a:pPr algn="just"/>
            <a:endParaRPr lang="ru-RU" sz="2400" i="1" dirty="0" smtClean="0">
              <a:latin typeface="+mj-lt"/>
            </a:endParaRPr>
          </a:p>
          <a:p>
            <a:pPr algn="just"/>
            <a:r>
              <a:rPr lang="ru-RU" sz="2400" i="1" dirty="0" smtClean="0">
                <a:latin typeface="+mj-lt"/>
              </a:rPr>
              <a:t>-</a:t>
            </a:r>
            <a:r>
              <a:rPr lang="ru-RU" sz="2400" i="1" dirty="0">
                <a:latin typeface="+mj-lt"/>
              </a:rPr>
              <a:t>ребенок учится чувствовать пространство свое тело;</a:t>
            </a:r>
            <a:endParaRPr lang="ru-RU" sz="2400" b="1" dirty="0">
              <a:latin typeface="+mj-lt"/>
            </a:endParaRPr>
          </a:p>
          <a:p>
            <a:pPr algn="just"/>
            <a:endParaRPr lang="ru-RU" sz="2400" i="1" dirty="0" smtClean="0">
              <a:latin typeface="+mj-lt"/>
            </a:endParaRPr>
          </a:p>
          <a:p>
            <a:pPr algn="just"/>
            <a:r>
              <a:rPr lang="ru-RU" sz="2400" i="1" dirty="0" smtClean="0">
                <a:latin typeface="+mj-lt"/>
              </a:rPr>
              <a:t>-</a:t>
            </a:r>
            <a:r>
              <a:rPr lang="ru-RU" sz="2400" i="1" dirty="0">
                <a:latin typeface="+mj-lt"/>
              </a:rPr>
              <a:t>развивается зрительно-моторная координация (глаз-рука, способность точно направлять движение);</a:t>
            </a:r>
            <a:endParaRPr lang="ru-RU" sz="2400" b="1" dirty="0">
              <a:latin typeface="+mj-lt"/>
            </a:endParaRPr>
          </a:p>
          <a:p>
            <a:pPr algn="just"/>
            <a:endParaRPr lang="ru-RU" sz="2400" i="1" dirty="0" smtClean="0">
              <a:latin typeface="+mj-lt"/>
            </a:endParaRPr>
          </a:p>
          <a:p>
            <a:pPr algn="just"/>
            <a:r>
              <a:rPr lang="ru-RU" sz="2400" i="1" dirty="0" smtClean="0">
                <a:latin typeface="+mj-lt"/>
              </a:rPr>
              <a:t>-</a:t>
            </a:r>
            <a:r>
              <a:rPr lang="ru-RU" sz="2400" i="1" dirty="0">
                <a:latin typeface="+mj-lt"/>
              </a:rPr>
              <a:t>формируется правильное взаимодействие ног и рук;</a:t>
            </a:r>
            <a:endParaRPr lang="ru-RU" sz="2400" b="1" dirty="0">
              <a:latin typeface="+mj-lt"/>
            </a:endParaRPr>
          </a:p>
          <a:p>
            <a:pPr algn="just"/>
            <a:endParaRPr lang="ru-RU" sz="2400" i="1" dirty="0" smtClean="0">
              <a:latin typeface="+mj-lt"/>
            </a:endParaRPr>
          </a:p>
          <a:p>
            <a:pPr algn="just"/>
            <a:r>
              <a:rPr lang="ru-RU" sz="2400" i="1" dirty="0" smtClean="0">
                <a:latin typeface="+mj-lt"/>
              </a:rPr>
              <a:t>-</a:t>
            </a:r>
            <a:r>
              <a:rPr lang="ru-RU" sz="2400" i="1" dirty="0">
                <a:latin typeface="+mj-lt"/>
              </a:rPr>
              <a:t>развивается слуховое и зрительное внимание;</a:t>
            </a:r>
            <a:endParaRPr lang="ru-RU" sz="2400" b="1" dirty="0">
              <a:latin typeface="+mj-lt"/>
            </a:endParaRPr>
          </a:p>
          <a:p>
            <a:pPr algn="just"/>
            <a:endParaRPr lang="ru-RU" sz="2400" i="1" dirty="0" smtClean="0">
              <a:latin typeface="+mj-lt"/>
            </a:endParaRPr>
          </a:p>
          <a:p>
            <a:pPr algn="just"/>
            <a:r>
              <a:rPr lang="ru-RU" sz="2400" i="1" dirty="0" smtClean="0">
                <a:latin typeface="+mj-lt"/>
              </a:rPr>
              <a:t>-</a:t>
            </a:r>
            <a:r>
              <a:rPr lang="ru-RU" sz="2400" i="1" dirty="0">
                <a:latin typeface="+mj-lt"/>
              </a:rPr>
              <a:t>ребенок учится последовательно выполнять действия.</a:t>
            </a:r>
            <a:endParaRPr lang="ru-RU" sz="2400" b="1" dirty="0">
              <a:latin typeface="+mj-lt"/>
            </a:endParaRP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614806498_106-p-fon-dlya-saita-detskogo-sada-115.jpg"/>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2267744" y="1412776"/>
            <a:ext cx="5472608" cy="2585323"/>
          </a:xfrm>
          <a:prstGeom prst="rect">
            <a:avLst/>
          </a:prstGeom>
          <a:noFill/>
        </p:spPr>
        <p:txBody>
          <a:bodyPr wrap="square" rtlCol="0">
            <a:spAutoFit/>
          </a:bodyPr>
          <a:lstStyle/>
          <a:p>
            <a:pPr algn="just"/>
            <a:r>
              <a:rPr lang="ru-RU" sz="2400" b="1" i="1" dirty="0" smtClean="0"/>
              <a:t>«</a:t>
            </a:r>
            <a:r>
              <a:rPr lang="ru-RU" sz="2400" b="1" i="1" dirty="0"/>
              <a:t>Руки учат голову, затем поумневшая голова учит руки, а умелые руки снова способствуют развитию мозга»</a:t>
            </a:r>
            <a:endParaRPr lang="ru-RU" sz="2400" b="1" dirty="0"/>
          </a:p>
          <a:p>
            <a:pPr algn="just"/>
            <a:r>
              <a:rPr lang="ru-RU" sz="2400" b="1" dirty="0"/>
              <a:t> </a:t>
            </a:r>
          </a:p>
          <a:p>
            <a:pPr algn="just"/>
            <a:r>
              <a:rPr lang="ru-RU" sz="2400" b="1" dirty="0"/>
              <a:t>Иван Петрович Павлов</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26</TotalTime>
  <Words>487</Words>
  <Application>Microsoft Office PowerPoint</Application>
  <PresentationFormat>Экран (4:3)</PresentationFormat>
  <Paragraphs>39</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Calibri</vt:lpstr>
      <vt:lpstr>Constantia</vt:lpstr>
      <vt:lpstr>Wingdings 2</vt:lpstr>
      <vt:lpstr>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Роман</dc:creator>
  <cp:lastModifiedBy>User</cp:lastModifiedBy>
  <cp:revision>3</cp:revision>
  <dcterms:created xsi:type="dcterms:W3CDTF">2022-02-09T13:18:03Z</dcterms:created>
  <dcterms:modified xsi:type="dcterms:W3CDTF">2022-02-17T08:42:41Z</dcterms:modified>
</cp:coreProperties>
</file>